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 bookmarkIdSeed="2">
  <p:sldMasterIdLst>
    <p:sldMasterId id="2147483991" r:id="rId5"/>
  </p:sldMasterIdLst>
  <p:notesMasterIdLst>
    <p:notesMasterId r:id="rId48"/>
  </p:notesMasterIdLst>
  <p:handoutMasterIdLst>
    <p:handoutMasterId r:id="rId49"/>
  </p:handoutMasterIdLst>
  <p:sldIdLst>
    <p:sldId id="449" r:id="rId6"/>
    <p:sldId id="307" r:id="rId7"/>
    <p:sldId id="308" r:id="rId8"/>
    <p:sldId id="306" r:id="rId9"/>
    <p:sldId id="309" r:id="rId10"/>
    <p:sldId id="310" r:id="rId11"/>
    <p:sldId id="518" r:id="rId12"/>
    <p:sldId id="519" r:id="rId13"/>
    <p:sldId id="520" r:id="rId14"/>
    <p:sldId id="494" r:id="rId15"/>
    <p:sldId id="551" r:id="rId16"/>
    <p:sldId id="537" r:id="rId17"/>
    <p:sldId id="538" r:id="rId18"/>
    <p:sldId id="539" r:id="rId19"/>
    <p:sldId id="571" r:id="rId20"/>
    <p:sldId id="540" r:id="rId21"/>
    <p:sldId id="541" r:id="rId22"/>
    <p:sldId id="552" r:id="rId23"/>
    <p:sldId id="658" r:id="rId24"/>
    <p:sldId id="554" r:id="rId25"/>
    <p:sldId id="553" r:id="rId26"/>
    <p:sldId id="555" r:id="rId27"/>
    <p:sldId id="556" r:id="rId28"/>
    <p:sldId id="542" r:id="rId29"/>
    <p:sldId id="557" r:id="rId30"/>
    <p:sldId id="558" r:id="rId31"/>
    <p:sldId id="559" r:id="rId32"/>
    <p:sldId id="560" r:id="rId33"/>
    <p:sldId id="561" r:id="rId34"/>
    <p:sldId id="562" r:id="rId35"/>
    <p:sldId id="563" r:id="rId36"/>
    <p:sldId id="543" r:id="rId37"/>
    <p:sldId id="564" r:id="rId38"/>
    <p:sldId id="544" r:id="rId39"/>
    <p:sldId id="565" r:id="rId40"/>
    <p:sldId id="566" r:id="rId41"/>
    <p:sldId id="545" r:id="rId42"/>
    <p:sldId id="567" r:id="rId43"/>
    <p:sldId id="568" r:id="rId44"/>
    <p:sldId id="546" r:id="rId45"/>
    <p:sldId id="569" r:id="rId46"/>
    <p:sldId id="570" r:id="rId4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81D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513" autoAdjust="0"/>
  </p:normalViewPr>
  <p:slideViewPr>
    <p:cSldViewPr snapToGrid="0">
      <p:cViewPr varScale="1">
        <p:scale>
          <a:sx n="75" d="100"/>
          <a:sy n="75" d="100"/>
        </p:scale>
        <p:origin x="125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28" d="100"/>
          <a:sy n="128" d="100"/>
        </p:scale>
        <p:origin x="2704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883762C-B3F8-2A4E-87D9-A72F30A34742}" type="datetimeFigureOut">
              <a:rPr lang="en-US" smtClean="0"/>
              <a:t>01-Sep-23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DC45CA3-B4F1-E240-B540-F5B74D2BC1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77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CA2656F-FDD2-458F-AE05-7927091C9D1A}" type="datetimeFigureOut">
              <a:rPr lang="en-GB" smtClean="0"/>
              <a:t>01/09/2023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4995251-B3BB-4B3D-BAAD-DAC791AE2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79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95251-B3BB-4B3D-BAAD-DAC791AE2A6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48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95251-B3BB-4B3D-BAAD-DAC791AE2A6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237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95251-B3BB-4B3D-BAAD-DAC791AE2A6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9228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95251-B3BB-4B3D-BAAD-DAC791AE2A6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846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95251-B3BB-4B3D-BAAD-DAC791AE2A6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7184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95251-B3BB-4B3D-BAAD-DAC791AE2A6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471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"/>
            <a:ext cx="91440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233749" y="6516031"/>
            <a:ext cx="6676502" cy="1025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i="1" u="none" strike="noStrike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Ministry of Finance:</a:t>
            </a:r>
            <a:r>
              <a:rPr lang="en-US" sz="1000" b="0" i="1" u="none" strike="noStrike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Professional, Ethical, Efficient, Responsive – Transforming Ghana Beyond Aid</a:t>
            </a:r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2330726" y="2558153"/>
            <a:ext cx="4482548" cy="92720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lnSpc>
                <a:spcPts val="2800"/>
              </a:lnSpc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853900" y="3470275"/>
            <a:ext cx="3436200" cy="914400"/>
          </a:xfrm>
        </p:spPr>
        <p:txBody>
          <a:bodyPr/>
          <a:lstStyle>
            <a:lvl1pPr algn="ctr">
              <a:lnSpc>
                <a:spcPts val="2400"/>
              </a:lnSpc>
              <a:defRPr sz="20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193200" y="4639626"/>
            <a:ext cx="2757600" cy="914400"/>
          </a:xfrm>
        </p:spPr>
        <p:txBody>
          <a:bodyPr/>
          <a:lstStyle>
            <a:lvl1pPr algn="ctr">
              <a:lnSpc>
                <a:spcPts val="1600"/>
              </a:lnSpc>
              <a:spcAft>
                <a:spcPts val="0"/>
              </a:spcAft>
              <a:defRPr sz="12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4605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233749" y="6516031"/>
            <a:ext cx="6676502" cy="1025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i="1" u="none" strike="noStrike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Ministry of Finance:</a:t>
            </a:r>
            <a:r>
              <a:rPr lang="en-US" sz="1000" b="0" i="1" u="none" strike="noStrike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Professional, Ethical, Efficient, Responsive – Transforming Ghana Beyond Aid</a:t>
            </a:r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2330726" y="2558153"/>
            <a:ext cx="4482548" cy="92720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lnSpc>
                <a:spcPts val="2800"/>
              </a:lnSpc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853900" y="3470275"/>
            <a:ext cx="3436200" cy="914400"/>
          </a:xfrm>
        </p:spPr>
        <p:txBody>
          <a:bodyPr/>
          <a:lstStyle>
            <a:lvl1pPr algn="ctr">
              <a:lnSpc>
                <a:spcPts val="2400"/>
              </a:lnSpc>
              <a:defRPr sz="20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193200" y="4639626"/>
            <a:ext cx="2757600" cy="914400"/>
          </a:xfrm>
        </p:spPr>
        <p:txBody>
          <a:bodyPr/>
          <a:lstStyle>
            <a:lvl1pPr algn="ctr">
              <a:lnSpc>
                <a:spcPts val="1600"/>
              </a:lnSpc>
              <a:spcAft>
                <a:spcPts val="0"/>
              </a:spcAft>
              <a:defRPr sz="1200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5934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martArt Placeholder 4"/>
          <p:cNvSpPr>
            <a:spLocks noGrp="1"/>
          </p:cNvSpPr>
          <p:nvPr>
            <p:ph type="dgm" sz="quarter" idx="19"/>
          </p:nvPr>
        </p:nvSpPr>
        <p:spPr>
          <a:xfrm>
            <a:off x="6337280" y="1752599"/>
            <a:ext cx="2264400" cy="4419602"/>
          </a:xfrm>
        </p:spPr>
        <p:txBody>
          <a:bodyPr/>
          <a:lstStyle/>
          <a:p>
            <a:r>
              <a:rPr lang="en-US" smtClean="0"/>
              <a:t>Click icon to add SmartArt graphic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43" name="Picture Placeholder 42"/>
          <p:cNvSpPr>
            <a:spLocks noGrp="1"/>
          </p:cNvSpPr>
          <p:nvPr>
            <p:ph type="pic" sz="quarter" idx="14"/>
          </p:nvPr>
        </p:nvSpPr>
        <p:spPr>
          <a:xfrm>
            <a:off x="4652024" y="1752600"/>
            <a:ext cx="1555200" cy="44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68705" cy="114696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sz="quarter" idx="15"/>
          </p:nvPr>
        </p:nvSpPr>
        <p:spPr>
          <a:xfrm>
            <a:off x="533399" y="1752600"/>
            <a:ext cx="3967164" cy="44196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GB" dirty="0"/>
          </a:p>
        </p:txBody>
      </p:sp>
      <p:sp>
        <p:nvSpPr>
          <p:cNvPr id="41" name="Text Placeholder 40"/>
          <p:cNvSpPr>
            <a:spLocks noGrp="1"/>
          </p:cNvSpPr>
          <p:nvPr>
            <p:ph type="body" sz="quarter" idx="13"/>
          </p:nvPr>
        </p:nvSpPr>
        <p:spPr>
          <a:xfrm>
            <a:off x="6485366" y="2010272"/>
            <a:ext cx="1968229" cy="3928801"/>
          </a:xfrm>
        </p:spPr>
        <p:txBody>
          <a:bodyPr/>
          <a:lstStyle>
            <a:lvl1pPr>
              <a:defRPr sz="2000" b="1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0153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verview 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martArt Placeholder 4"/>
          <p:cNvSpPr>
            <a:spLocks noGrp="1"/>
          </p:cNvSpPr>
          <p:nvPr>
            <p:ph type="dgm" sz="quarter" idx="19"/>
          </p:nvPr>
        </p:nvSpPr>
        <p:spPr>
          <a:xfrm>
            <a:off x="2268121" y="1752599"/>
            <a:ext cx="2264400" cy="4419600"/>
          </a:xfrm>
        </p:spPr>
        <p:txBody>
          <a:bodyPr/>
          <a:lstStyle/>
          <a:p>
            <a:r>
              <a:rPr lang="en-US" smtClean="0"/>
              <a:t>Click icon to add SmartArt graphic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 Placeholder 40"/>
          <p:cNvSpPr>
            <a:spLocks noGrp="1"/>
          </p:cNvSpPr>
          <p:nvPr>
            <p:ph type="body" sz="quarter" idx="13"/>
          </p:nvPr>
        </p:nvSpPr>
        <p:spPr>
          <a:xfrm>
            <a:off x="2416207" y="1975365"/>
            <a:ext cx="1968229" cy="3974069"/>
          </a:xfrm>
        </p:spPr>
        <p:txBody>
          <a:bodyPr/>
          <a:lstStyle>
            <a:lvl1pPr>
              <a:defRPr sz="2000" b="1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Picture Placeholder 42"/>
          <p:cNvSpPr>
            <a:spLocks noGrp="1"/>
          </p:cNvSpPr>
          <p:nvPr>
            <p:ph type="pic" sz="quarter" idx="14"/>
          </p:nvPr>
        </p:nvSpPr>
        <p:spPr>
          <a:xfrm>
            <a:off x="548768" y="1752600"/>
            <a:ext cx="1555200" cy="44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533399" y="553085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68705" cy="108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sz="quarter" idx="20"/>
          </p:nvPr>
        </p:nvSpPr>
        <p:spPr>
          <a:xfrm>
            <a:off x="4819292" y="1752599"/>
            <a:ext cx="3782812" cy="44196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33399" y="553085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157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verview 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martArt Placeholder 4"/>
          <p:cNvSpPr>
            <a:spLocks noGrp="1"/>
          </p:cNvSpPr>
          <p:nvPr>
            <p:ph type="dgm" sz="quarter" idx="19"/>
          </p:nvPr>
        </p:nvSpPr>
        <p:spPr>
          <a:xfrm>
            <a:off x="0" y="1916112"/>
            <a:ext cx="2485187" cy="4298633"/>
          </a:xfrm>
        </p:spPr>
        <p:txBody>
          <a:bodyPr/>
          <a:lstStyle/>
          <a:p>
            <a:r>
              <a:rPr lang="en-US" smtClean="0"/>
              <a:t>Click icon to add SmartArt graphic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0" y="-9525"/>
            <a:ext cx="9144000" cy="192563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7" name="Text Placeholder 40"/>
          <p:cNvSpPr>
            <a:spLocks noGrp="1"/>
          </p:cNvSpPr>
          <p:nvPr>
            <p:ph type="body" sz="quarter" idx="13"/>
          </p:nvPr>
        </p:nvSpPr>
        <p:spPr>
          <a:xfrm>
            <a:off x="598097" y="2010272"/>
            <a:ext cx="1742537" cy="4091479"/>
          </a:xfrm>
        </p:spPr>
        <p:txBody>
          <a:bodyPr/>
          <a:lstStyle>
            <a:lvl1pPr>
              <a:defRPr sz="2000" b="1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2710068" y="2218922"/>
            <a:ext cx="5392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Placeholder 1"/>
          <p:cNvSpPr>
            <a:spLocks noGrp="1"/>
          </p:cNvSpPr>
          <p:nvPr>
            <p:ph type="title"/>
          </p:nvPr>
        </p:nvSpPr>
        <p:spPr>
          <a:xfrm>
            <a:off x="2710066" y="2289580"/>
            <a:ext cx="5390947" cy="691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sz="quarter" idx="20"/>
          </p:nvPr>
        </p:nvSpPr>
        <p:spPr>
          <a:xfrm>
            <a:off x="2710066" y="3051437"/>
            <a:ext cx="5390947" cy="3163307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2710068" y="2218922"/>
            <a:ext cx="5392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7703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4246" y="0"/>
            <a:ext cx="9144000" cy="60032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3400" y="3860155"/>
            <a:ext cx="8074800" cy="0"/>
          </a:xfrm>
          <a:prstGeom prst="line">
            <a:avLst/>
          </a:prstGeom>
          <a:ln w="12700">
            <a:solidFill>
              <a:schemeClr val="bg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34600" y="3954863"/>
            <a:ext cx="8074800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37815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" y="-27213"/>
            <a:ext cx="9144000" cy="600323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533400" y="3860155"/>
            <a:ext cx="8074800" cy="0"/>
          </a:xfrm>
          <a:prstGeom prst="line">
            <a:avLst/>
          </a:prstGeom>
          <a:ln w="12700">
            <a:solidFill>
              <a:schemeClr val="bg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534600" y="3954863"/>
            <a:ext cx="8074800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905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3399" y="3634202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34600" y="3704860"/>
            <a:ext cx="8074800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399" y="3634202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6669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30924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3399" y="3610906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34600" y="3681564"/>
            <a:ext cx="8074800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533399" y="3610906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0159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710068" y="2218922"/>
            <a:ext cx="5392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0" y="-9525"/>
            <a:ext cx="9144000" cy="192563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533399" y="4797425"/>
            <a:ext cx="1807200" cy="1250950"/>
          </a:xfrm>
        </p:spPr>
        <p:txBody>
          <a:bodyPr/>
          <a:lstStyle>
            <a:lvl1pPr>
              <a:defRPr sz="1400" i="1">
                <a:solidFill>
                  <a:schemeClr val="accent1"/>
                </a:solidFill>
              </a:defRPr>
            </a:lvl1pPr>
            <a:lvl2pPr marL="0" indent="0">
              <a:buNone/>
              <a:defRPr sz="1200" i="1">
                <a:solidFill>
                  <a:schemeClr val="accent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7"/>
          </p:nvPr>
        </p:nvSpPr>
        <p:spPr>
          <a:xfrm>
            <a:off x="2710068" y="3500438"/>
            <a:ext cx="5390945" cy="2547937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8" name="Title Placeholder 1"/>
          <p:cNvSpPr>
            <a:spLocks noGrp="1"/>
          </p:cNvSpPr>
          <p:nvPr>
            <p:ph type="title"/>
          </p:nvPr>
        </p:nvSpPr>
        <p:spPr>
          <a:xfrm>
            <a:off x="2710066" y="2289580"/>
            <a:ext cx="5390947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710068" y="2218922"/>
            <a:ext cx="5392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20949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533399" y="2218922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4643438" y="-9525"/>
            <a:ext cx="3964761" cy="192563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7"/>
          </p:nvPr>
        </p:nvSpPr>
        <p:spPr>
          <a:xfrm>
            <a:off x="4643438" y="2781300"/>
            <a:ext cx="3964761" cy="3267076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33399" y="2289580"/>
            <a:ext cx="3390901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533399" y="2218922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2391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Content Placeholder 26"/>
          <p:cNvSpPr>
            <a:spLocks noGrp="1"/>
          </p:cNvSpPr>
          <p:nvPr>
            <p:ph sz="quarter" idx="14" hasCustomPrompt="1"/>
          </p:nvPr>
        </p:nvSpPr>
        <p:spPr>
          <a:xfrm>
            <a:off x="4861488" y="3274636"/>
            <a:ext cx="1800000" cy="2963827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noProof="0" dirty="0" smtClean="0"/>
              <a:t>Click to edit Master text styles</a:t>
            </a:r>
          </a:p>
        </p:txBody>
      </p:sp>
      <p:sp>
        <p:nvSpPr>
          <p:cNvPr id="8" name="Content Placeholder 26"/>
          <p:cNvSpPr>
            <a:spLocks noGrp="1"/>
          </p:cNvSpPr>
          <p:nvPr>
            <p:ph sz="quarter" idx="15" hasCustomPrompt="1"/>
          </p:nvPr>
        </p:nvSpPr>
        <p:spPr>
          <a:xfrm>
            <a:off x="6804024" y="3274328"/>
            <a:ext cx="1798079" cy="2962960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noProof="0" dirty="0" smtClean="0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0" y="3274329"/>
            <a:ext cx="4525108" cy="296296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0" y="0"/>
            <a:ext cx="9143999" cy="1849027"/>
          </a:xfrm>
          <a:solidFill>
            <a:schemeClr val="accent1"/>
          </a:solidFill>
        </p:spPr>
        <p:txBody>
          <a:bodyPr lIns="6084000" tIns="432000" rIns="720000" bIns="72000" spcCol="0"/>
          <a:lstStyle>
            <a:lvl1pPr algn="l">
              <a:defRPr sz="1400" i="1">
                <a:solidFill>
                  <a:schemeClr val="bg1"/>
                </a:solidFill>
              </a:defRPr>
            </a:lvl1pPr>
            <a:lvl2pPr marL="0" indent="0" algn="l">
              <a:buNone/>
              <a:defRPr sz="1400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4861488" y="2078250"/>
            <a:ext cx="3740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4861488" y="2148909"/>
            <a:ext cx="3740615" cy="104275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861488" y="2078250"/>
            <a:ext cx="3740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973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642103" y="2218922"/>
            <a:ext cx="3960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0" y="-9525"/>
            <a:ext cx="9144000" cy="192563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4642752" y="2289580"/>
            <a:ext cx="3959351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1" name="Content Placeholder 12"/>
          <p:cNvSpPr>
            <a:spLocks noGrp="1"/>
          </p:cNvSpPr>
          <p:nvPr>
            <p:ph sz="quarter" idx="19"/>
          </p:nvPr>
        </p:nvSpPr>
        <p:spPr>
          <a:xfrm>
            <a:off x="2504621" y="2218922"/>
            <a:ext cx="1787818" cy="40183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0"/>
          </p:nvPr>
        </p:nvSpPr>
        <p:spPr>
          <a:xfrm>
            <a:off x="556188" y="2219894"/>
            <a:ext cx="1787818" cy="40183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642103" y="2218922"/>
            <a:ext cx="3960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7393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4642103" y="976277"/>
            <a:ext cx="3960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6"/>
          <p:cNvSpPr>
            <a:spLocks noGrp="1"/>
          </p:cNvSpPr>
          <p:nvPr>
            <p:ph sz="quarter" idx="15" hasCustomPrompt="1"/>
          </p:nvPr>
        </p:nvSpPr>
        <p:spPr>
          <a:xfrm>
            <a:off x="2498724" y="2918848"/>
            <a:ext cx="1798079" cy="3341886"/>
          </a:xfrm>
        </p:spPr>
        <p:txBody>
          <a:bodyPr/>
          <a:lstStyle>
            <a:lvl1pPr>
              <a:defRPr sz="1400" i="1">
                <a:solidFill>
                  <a:schemeClr val="accent1"/>
                </a:solidFill>
              </a:defRPr>
            </a:lvl1pPr>
            <a:lvl2pPr marL="0" indent="0">
              <a:buNone/>
              <a:defRPr sz="1400" i="1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endParaRPr lang="en-GB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546504" y="609600"/>
            <a:ext cx="3750299" cy="205775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4642752" y="1046935"/>
            <a:ext cx="3959351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4" name="Content Placeholder 12"/>
          <p:cNvSpPr>
            <a:spLocks noGrp="1"/>
          </p:cNvSpPr>
          <p:nvPr>
            <p:ph sz="quarter" idx="19"/>
          </p:nvPr>
        </p:nvSpPr>
        <p:spPr>
          <a:xfrm>
            <a:off x="4642103" y="2168769"/>
            <a:ext cx="3960000" cy="40919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642103" y="976277"/>
            <a:ext cx="3960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71161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Content Placeholder 26"/>
          <p:cNvSpPr>
            <a:spLocks noGrp="1"/>
          </p:cNvSpPr>
          <p:nvPr>
            <p:ph sz="quarter" idx="15" hasCustomPrompt="1"/>
          </p:nvPr>
        </p:nvSpPr>
        <p:spPr>
          <a:xfrm>
            <a:off x="2498724" y="1946031"/>
            <a:ext cx="1798079" cy="4314703"/>
          </a:xfrm>
        </p:spPr>
        <p:txBody>
          <a:bodyPr/>
          <a:lstStyle>
            <a:lvl1pPr>
              <a:defRPr sz="1400" i="1">
                <a:solidFill>
                  <a:schemeClr val="accent1"/>
                </a:solidFill>
              </a:defRPr>
            </a:lvl1pPr>
            <a:lvl2pPr marL="0" indent="0">
              <a:buNone/>
              <a:defRPr sz="1400" i="1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endParaRPr lang="en-GB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6"/>
          </p:nvPr>
        </p:nvSpPr>
        <p:spPr>
          <a:xfrm>
            <a:off x="546505" y="2016611"/>
            <a:ext cx="1800000" cy="2947486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0" name="Content Placeholder 26"/>
          <p:cNvSpPr>
            <a:spLocks noGrp="1"/>
          </p:cNvSpPr>
          <p:nvPr>
            <p:ph sz="quarter" idx="17" hasCustomPrompt="1"/>
          </p:nvPr>
        </p:nvSpPr>
        <p:spPr>
          <a:xfrm>
            <a:off x="4642104" y="1946032"/>
            <a:ext cx="3960000" cy="1228146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400"/>
            </a:lvl2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endParaRPr lang="en-GB" noProof="0" dirty="0"/>
          </a:p>
        </p:txBody>
      </p:sp>
      <p:sp>
        <p:nvSpPr>
          <p:cNvPr id="13" name="Chart Placeholder 12"/>
          <p:cNvSpPr>
            <a:spLocks noGrp="1"/>
          </p:cNvSpPr>
          <p:nvPr>
            <p:ph type="chart" sz="quarter" idx="18"/>
          </p:nvPr>
        </p:nvSpPr>
        <p:spPr>
          <a:xfrm>
            <a:off x="4642103" y="3531555"/>
            <a:ext cx="3960001" cy="2729179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68705" cy="98301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9" name="Text Placeholder 5"/>
          <p:cNvSpPr>
            <a:spLocks noGrp="1"/>
          </p:cNvSpPr>
          <p:nvPr>
            <p:ph type="body" sz="quarter" idx="19"/>
          </p:nvPr>
        </p:nvSpPr>
        <p:spPr>
          <a:xfrm>
            <a:off x="533399" y="5078885"/>
            <a:ext cx="1813105" cy="1181849"/>
          </a:xfrm>
          <a:solidFill>
            <a:schemeClr val="accent1"/>
          </a:solidFill>
        </p:spPr>
        <p:txBody>
          <a:bodyPr lIns="72000" tIns="72000" rIns="72000" bIns="72000"/>
          <a:lstStyle>
            <a:lvl1pPr>
              <a:defRPr sz="1400" i="1">
                <a:solidFill>
                  <a:schemeClr val="bg1"/>
                </a:solidFill>
              </a:defRPr>
            </a:lvl1pPr>
            <a:lvl2pPr marL="0" indent="0">
              <a:buNone/>
              <a:defRPr sz="1400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24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Content Placeholder 26"/>
          <p:cNvSpPr>
            <a:spLocks noGrp="1"/>
          </p:cNvSpPr>
          <p:nvPr>
            <p:ph sz="quarter" idx="14"/>
          </p:nvPr>
        </p:nvSpPr>
        <p:spPr>
          <a:xfrm>
            <a:off x="533400" y="1752601"/>
            <a:ext cx="3962400" cy="44172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14" name="Content Placeholder 26"/>
          <p:cNvSpPr>
            <a:spLocks noGrp="1"/>
          </p:cNvSpPr>
          <p:nvPr>
            <p:ph sz="quarter" idx="15"/>
          </p:nvPr>
        </p:nvSpPr>
        <p:spPr>
          <a:xfrm>
            <a:off x="4648201" y="1752600"/>
            <a:ext cx="3962399" cy="44196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68705" cy="98301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404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Content Placeholder 26"/>
          <p:cNvSpPr>
            <a:spLocks noGrp="1"/>
          </p:cNvSpPr>
          <p:nvPr>
            <p:ph sz="quarter" idx="14"/>
          </p:nvPr>
        </p:nvSpPr>
        <p:spPr>
          <a:xfrm>
            <a:off x="533400" y="3352800"/>
            <a:ext cx="3962400" cy="28194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Content Placeholder 26"/>
          <p:cNvSpPr>
            <a:spLocks noGrp="1"/>
          </p:cNvSpPr>
          <p:nvPr>
            <p:ph sz="quarter" idx="15"/>
          </p:nvPr>
        </p:nvSpPr>
        <p:spPr>
          <a:xfrm>
            <a:off x="4648199" y="3352800"/>
            <a:ext cx="3962401" cy="28194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533400" y="1752600"/>
            <a:ext cx="8077200" cy="1447800"/>
          </a:xfrm>
        </p:spPr>
        <p:txBody>
          <a:bodyPr/>
          <a:lstStyle>
            <a:lvl1pPr>
              <a:defRPr sz="18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68705" cy="98301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1057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Content Placeholder 26"/>
          <p:cNvSpPr>
            <a:spLocks noGrp="1"/>
          </p:cNvSpPr>
          <p:nvPr>
            <p:ph sz="quarter" idx="14"/>
          </p:nvPr>
        </p:nvSpPr>
        <p:spPr>
          <a:xfrm>
            <a:off x="533400" y="3352800"/>
            <a:ext cx="3962400" cy="28194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Content Placeholder 26"/>
          <p:cNvSpPr>
            <a:spLocks noGrp="1"/>
          </p:cNvSpPr>
          <p:nvPr>
            <p:ph sz="quarter" idx="15"/>
          </p:nvPr>
        </p:nvSpPr>
        <p:spPr>
          <a:xfrm>
            <a:off x="4648199" y="3352800"/>
            <a:ext cx="3962401" cy="28194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200346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533399" y="2218922"/>
            <a:ext cx="8078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33399" y="2289580"/>
            <a:ext cx="8077201" cy="79272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2218922"/>
            <a:ext cx="8078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782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Content Placeholder 26"/>
          <p:cNvSpPr>
            <a:spLocks noGrp="1"/>
          </p:cNvSpPr>
          <p:nvPr>
            <p:ph sz="quarter" idx="13"/>
          </p:nvPr>
        </p:nvSpPr>
        <p:spPr>
          <a:xfrm>
            <a:off x="533400" y="1752601"/>
            <a:ext cx="2588400" cy="44172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18" name="Content Placeholder 26"/>
          <p:cNvSpPr>
            <a:spLocks noGrp="1"/>
          </p:cNvSpPr>
          <p:nvPr>
            <p:ph sz="quarter" idx="14"/>
          </p:nvPr>
        </p:nvSpPr>
        <p:spPr>
          <a:xfrm>
            <a:off x="3276601" y="1752601"/>
            <a:ext cx="2590799" cy="4419599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19" name="Content Placeholder 26"/>
          <p:cNvSpPr>
            <a:spLocks noGrp="1"/>
          </p:cNvSpPr>
          <p:nvPr>
            <p:ph sz="quarter" idx="15"/>
          </p:nvPr>
        </p:nvSpPr>
        <p:spPr>
          <a:xfrm>
            <a:off x="6019800" y="1752601"/>
            <a:ext cx="2590800" cy="4419599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cxnSp>
        <p:nvCxnSpPr>
          <p:cNvPr id="8" name="Straight Connector 7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74800" cy="98301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94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109590" y="476250"/>
            <a:ext cx="2499811" cy="492069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533399" y="3500438"/>
            <a:ext cx="1807200" cy="2547937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487542" y="3500438"/>
            <a:ext cx="1807200" cy="2547937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5" name="Text Placeholder 34"/>
          <p:cNvSpPr>
            <a:spLocks noGrp="1"/>
          </p:cNvSpPr>
          <p:nvPr>
            <p:ph type="body" sz="quarter" idx="17"/>
          </p:nvPr>
        </p:nvSpPr>
        <p:spPr>
          <a:xfrm>
            <a:off x="6109590" y="5516564"/>
            <a:ext cx="2499811" cy="531812"/>
          </a:xfrm>
        </p:spPr>
        <p:txBody>
          <a:bodyPr/>
          <a:lstStyle>
            <a:lvl1pPr>
              <a:defRPr sz="1400" i="1">
                <a:solidFill>
                  <a:schemeClr val="accent1"/>
                </a:solidFill>
              </a:defRPr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533399" y="2218922"/>
            <a:ext cx="3762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Placeholder 1"/>
          <p:cNvSpPr>
            <a:spLocks noGrp="1"/>
          </p:cNvSpPr>
          <p:nvPr>
            <p:ph type="title"/>
          </p:nvPr>
        </p:nvSpPr>
        <p:spPr>
          <a:xfrm>
            <a:off x="533400" y="2289579"/>
            <a:ext cx="3760718" cy="106808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9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533400" y="491829"/>
            <a:ext cx="1806574" cy="1568746"/>
          </a:xfrm>
          <a:solidFill>
            <a:schemeClr val="accent1"/>
          </a:solidFill>
        </p:spPr>
        <p:txBody>
          <a:bodyPr lIns="72000" tIns="72000" rIns="72000" bIns="72000"/>
          <a:lstStyle>
            <a:lvl1pPr>
              <a:defRPr sz="1400" i="1">
                <a:solidFill>
                  <a:schemeClr val="bg1"/>
                </a:solidFill>
              </a:defRPr>
            </a:lvl1pPr>
            <a:lvl2pPr marL="0" indent="0">
              <a:buNone/>
              <a:defRPr sz="1400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1"/>
          </p:nvPr>
        </p:nvSpPr>
        <p:spPr>
          <a:xfrm>
            <a:off x="2486636" y="491829"/>
            <a:ext cx="1806574" cy="1568746"/>
          </a:xfrm>
          <a:solidFill>
            <a:schemeClr val="accent1"/>
          </a:solidFill>
        </p:spPr>
        <p:txBody>
          <a:bodyPr lIns="72000" tIns="72000" rIns="72000" bIns="72000"/>
          <a:lstStyle>
            <a:lvl1pPr>
              <a:defRPr sz="1400" i="1">
                <a:solidFill>
                  <a:schemeClr val="bg1"/>
                </a:solidFill>
              </a:defRPr>
            </a:lvl1pPr>
            <a:lvl2pPr marL="0" indent="0">
              <a:buNone/>
              <a:defRPr sz="1400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2218922"/>
            <a:ext cx="3762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6499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533399" y="488884"/>
            <a:ext cx="1807200" cy="2547937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3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487542" y="488884"/>
            <a:ext cx="1807200" cy="2547937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5" name="Text Placeholder 34"/>
          <p:cNvSpPr>
            <a:spLocks noGrp="1"/>
          </p:cNvSpPr>
          <p:nvPr>
            <p:ph type="body" sz="quarter" idx="17"/>
          </p:nvPr>
        </p:nvSpPr>
        <p:spPr>
          <a:xfrm>
            <a:off x="6109590" y="5516564"/>
            <a:ext cx="2499811" cy="531812"/>
          </a:xfrm>
        </p:spPr>
        <p:txBody>
          <a:bodyPr/>
          <a:lstStyle>
            <a:lvl1pPr>
              <a:defRPr sz="1400" i="1">
                <a:solidFill>
                  <a:schemeClr val="accent1"/>
                </a:solidFill>
              </a:defRPr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533399" y="3160490"/>
            <a:ext cx="3762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Placeholder 1"/>
          <p:cNvSpPr>
            <a:spLocks noGrp="1"/>
          </p:cNvSpPr>
          <p:nvPr>
            <p:ph type="title"/>
          </p:nvPr>
        </p:nvSpPr>
        <p:spPr>
          <a:xfrm>
            <a:off x="533400" y="3231147"/>
            <a:ext cx="3760718" cy="106808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9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533400" y="4479630"/>
            <a:ext cx="1806574" cy="1568746"/>
          </a:xfrm>
          <a:solidFill>
            <a:schemeClr val="accent1"/>
          </a:solidFill>
        </p:spPr>
        <p:txBody>
          <a:bodyPr lIns="72000" tIns="72000" rIns="72000" bIns="72000"/>
          <a:lstStyle>
            <a:lvl1pPr>
              <a:defRPr sz="1400" i="1">
                <a:solidFill>
                  <a:schemeClr val="bg1"/>
                </a:solidFill>
              </a:defRPr>
            </a:lvl1pPr>
            <a:lvl2pPr marL="0" indent="0">
              <a:buNone/>
              <a:defRPr sz="1400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1"/>
          </p:nvPr>
        </p:nvSpPr>
        <p:spPr>
          <a:xfrm>
            <a:off x="2486636" y="4479630"/>
            <a:ext cx="1806574" cy="1568746"/>
          </a:xfrm>
          <a:solidFill>
            <a:schemeClr val="accent1"/>
          </a:solidFill>
        </p:spPr>
        <p:txBody>
          <a:bodyPr lIns="72000" tIns="72000" rIns="72000" bIns="72000"/>
          <a:lstStyle>
            <a:lvl1pPr>
              <a:defRPr sz="1400" i="1">
                <a:solidFill>
                  <a:schemeClr val="bg1"/>
                </a:solidFill>
              </a:defRPr>
            </a:lvl1pPr>
            <a:lvl2pPr marL="0" indent="0">
              <a:buNone/>
              <a:defRPr sz="1400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6109590" y="476250"/>
            <a:ext cx="2499811" cy="4920698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3160490"/>
            <a:ext cx="37620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7482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046" y="1752600"/>
            <a:ext cx="2577600" cy="2124000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290325" y="1752600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6036049" y="1752600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5"/>
          <p:cNvSpPr>
            <a:spLocks noGrp="1"/>
          </p:cNvSpPr>
          <p:nvPr>
            <p:ph type="pic" sz="quarter" idx="16"/>
          </p:nvPr>
        </p:nvSpPr>
        <p:spPr>
          <a:xfrm>
            <a:off x="539046" y="4057649"/>
            <a:ext cx="2577600" cy="20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0" name="Picture Placeholder 25"/>
          <p:cNvSpPr>
            <a:spLocks noGrp="1"/>
          </p:cNvSpPr>
          <p:nvPr>
            <p:ph type="pic" sz="quarter" idx="17"/>
          </p:nvPr>
        </p:nvSpPr>
        <p:spPr>
          <a:xfrm>
            <a:off x="3290325" y="4057649"/>
            <a:ext cx="2577600" cy="20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1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6036049" y="4057649"/>
            <a:ext cx="2577600" cy="20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74800" cy="106925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3169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Chart Placeholder 3"/>
          <p:cNvSpPr>
            <a:spLocks noGrp="1"/>
          </p:cNvSpPr>
          <p:nvPr>
            <p:ph type="chart" sz="quarter" idx="16"/>
          </p:nvPr>
        </p:nvSpPr>
        <p:spPr>
          <a:xfrm>
            <a:off x="539046" y="4076701"/>
            <a:ext cx="2577600" cy="1967262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 dirty="0"/>
          </a:p>
        </p:txBody>
      </p:sp>
      <p:sp>
        <p:nvSpPr>
          <p:cNvPr id="18" name="Chart Placeholder 3"/>
          <p:cNvSpPr>
            <a:spLocks noGrp="1"/>
          </p:cNvSpPr>
          <p:nvPr>
            <p:ph type="chart" sz="quarter" idx="17"/>
          </p:nvPr>
        </p:nvSpPr>
        <p:spPr>
          <a:xfrm>
            <a:off x="3290325" y="4076701"/>
            <a:ext cx="2577600" cy="1967262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 dirty="0"/>
          </a:p>
        </p:txBody>
      </p:sp>
      <p:sp>
        <p:nvSpPr>
          <p:cNvPr id="19" name="Chart Placeholder 3"/>
          <p:cNvSpPr>
            <a:spLocks noGrp="1"/>
          </p:cNvSpPr>
          <p:nvPr>
            <p:ph type="chart" sz="quarter" idx="18"/>
          </p:nvPr>
        </p:nvSpPr>
        <p:spPr>
          <a:xfrm>
            <a:off x="6036049" y="4076701"/>
            <a:ext cx="2577600" cy="1967262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046" y="1752600"/>
            <a:ext cx="2577600" cy="2124000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290325" y="1752600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6036049" y="1752600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74800" cy="106925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9003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Chart Placeholder 3"/>
          <p:cNvSpPr>
            <a:spLocks noGrp="1"/>
          </p:cNvSpPr>
          <p:nvPr>
            <p:ph type="chart" sz="quarter" idx="16"/>
          </p:nvPr>
        </p:nvSpPr>
        <p:spPr>
          <a:xfrm>
            <a:off x="539046" y="1840398"/>
            <a:ext cx="2577600" cy="1967262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 dirty="0"/>
          </a:p>
        </p:txBody>
      </p:sp>
      <p:sp>
        <p:nvSpPr>
          <p:cNvPr id="18" name="Chart Placeholder 3"/>
          <p:cNvSpPr>
            <a:spLocks noGrp="1"/>
          </p:cNvSpPr>
          <p:nvPr>
            <p:ph type="chart" sz="quarter" idx="17"/>
          </p:nvPr>
        </p:nvSpPr>
        <p:spPr>
          <a:xfrm>
            <a:off x="3290325" y="1850337"/>
            <a:ext cx="2577600" cy="1967262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/>
          </a:p>
        </p:txBody>
      </p:sp>
      <p:sp>
        <p:nvSpPr>
          <p:cNvPr id="19" name="Chart Placeholder 3"/>
          <p:cNvSpPr>
            <a:spLocks noGrp="1"/>
          </p:cNvSpPr>
          <p:nvPr>
            <p:ph type="chart" sz="quarter" idx="18"/>
          </p:nvPr>
        </p:nvSpPr>
        <p:spPr>
          <a:xfrm>
            <a:off x="6036049" y="1840398"/>
            <a:ext cx="2577600" cy="1967262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046" y="4088293"/>
            <a:ext cx="2577600" cy="2124000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290325" y="4088293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6036049" y="4088293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33399" y="605636"/>
            <a:ext cx="8074800" cy="111452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0832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31" name="Picture Placeholder 25"/>
          <p:cNvSpPr>
            <a:spLocks noGrp="1"/>
          </p:cNvSpPr>
          <p:nvPr>
            <p:ph type="pic" sz="quarter" idx="16"/>
          </p:nvPr>
        </p:nvSpPr>
        <p:spPr>
          <a:xfrm>
            <a:off x="539046" y="1800224"/>
            <a:ext cx="2577600" cy="20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2" name="Picture Placeholder 25"/>
          <p:cNvSpPr>
            <a:spLocks noGrp="1"/>
          </p:cNvSpPr>
          <p:nvPr>
            <p:ph type="pic" sz="quarter" idx="17"/>
          </p:nvPr>
        </p:nvSpPr>
        <p:spPr>
          <a:xfrm>
            <a:off x="3290325" y="1800224"/>
            <a:ext cx="2577600" cy="20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3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6036049" y="1800224"/>
            <a:ext cx="2577600" cy="20196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4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046" y="4088292"/>
            <a:ext cx="2577600" cy="2124000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290325" y="4088292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6036049" y="4088292"/>
            <a:ext cx="2577600" cy="2124000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74800" cy="106925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519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34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046" y="3500438"/>
            <a:ext cx="2577600" cy="2711854"/>
          </a:xfrm>
        </p:spPr>
        <p:txBody>
          <a:bodyPr/>
          <a:lstStyle>
            <a:lvl1pPr>
              <a:defRPr sz="1400">
                <a:latin typeface="+mn-lt"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290325" y="3500438"/>
            <a:ext cx="2577600" cy="2711854"/>
          </a:xfrm>
        </p:spPr>
        <p:txBody>
          <a:bodyPr/>
          <a:lstStyle>
            <a:lvl1pPr>
              <a:defRPr sz="1400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533399" y="2227972"/>
            <a:ext cx="8024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Placeholder 1"/>
          <p:cNvSpPr>
            <a:spLocks noGrp="1"/>
          </p:cNvSpPr>
          <p:nvPr>
            <p:ph type="title"/>
          </p:nvPr>
        </p:nvSpPr>
        <p:spPr>
          <a:xfrm>
            <a:off x="546504" y="2298630"/>
            <a:ext cx="8024928" cy="112102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533399" y="614981"/>
            <a:ext cx="8024399" cy="1445593"/>
          </a:xfrm>
          <a:solidFill>
            <a:schemeClr val="accent1"/>
          </a:solidFill>
        </p:spPr>
        <p:txBody>
          <a:bodyPr lIns="5446800" tIns="72000" rIns="72000" bIns="72000"/>
          <a:lstStyle>
            <a:lvl1pPr algn="l">
              <a:defRPr sz="1400" i="1">
                <a:solidFill>
                  <a:schemeClr val="bg1"/>
                </a:solidFill>
              </a:defRPr>
            </a:lvl1pPr>
            <a:lvl2pPr marL="0" indent="0" algn="l">
              <a:buNone/>
              <a:defRPr sz="1400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1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6036049" y="3500438"/>
            <a:ext cx="2577600" cy="2711854"/>
          </a:xfrm>
          <a:solidFill>
            <a:schemeClr val="accent1"/>
          </a:solidFill>
        </p:spPr>
        <p:txBody>
          <a:bodyPr lIns="72000" tIns="72000" rIns="72000" bIns="72000"/>
          <a:lstStyle>
            <a:lvl1pPr>
              <a:defRPr sz="1800" b="1" i="1">
                <a:solidFill>
                  <a:schemeClr val="bg1"/>
                </a:solidFill>
              </a:defRPr>
            </a:lvl1pPr>
            <a:lvl2pPr marL="0" indent="0">
              <a:buNone/>
              <a:defRPr sz="1800" b="1" i="1">
                <a:solidFill>
                  <a:schemeClr val="bg1"/>
                </a:solidFill>
              </a:defRPr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33399" y="2227972"/>
            <a:ext cx="8024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694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34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046" y="3819824"/>
            <a:ext cx="3240792" cy="2163533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533400" y="1738619"/>
            <a:ext cx="3246438" cy="187801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9"/>
          </p:nvPr>
        </p:nvSpPr>
        <p:spPr>
          <a:xfrm>
            <a:off x="4500563" y="2781300"/>
            <a:ext cx="4107637" cy="3202056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20"/>
          </p:nvPr>
        </p:nvSpPr>
        <p:spPr>
          <a:xfrm>
            <a:off x="4500562" y="1600199"/>
            <a:ext cx="4107638" cy="1036639"/>
          </a:xfrm>
        </p:spPr>
        <p:txBody>
          <a:bodyPr/>
          <a:lstStyle>
            <a:lvl1pPr>
              <a:defRPr sz="14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74800" cy="98852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29642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34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69459" y="3819824"/>
            <a:ext cx="3250731" cy="2163533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5373753" y="1738619"/>
            <a:ext cx="3246438" cy="187801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9"/>
          </p:nvPr>
        </p:nvSpPr>
        <p:spPr>
          <a:xfrm>
            <a:off x="533400" y="2781300"/>
            <a:ext cx="4201285" cy="3202056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GB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20"/>
          </p:nvPr>
        </p:nvSpPr>
        <p:spPr>
          <a:xfrm>
            <a:off x="533399" y="1600199"/>
            <a:ext cx="4201285" cy="1036639"/>
          </a:xfrm>
        </p:spPr>
        <p:txBody>
          <a:bodyPr/>
          <a:lstStyle>
            <a:lvl1pPr>
              <a:defRPr sz="14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74800" cy="99456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471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6"/>
          <p:cNvSpPr>
            <a:spLocks noGrp="1"/>
          </p:cNvSpPr>
          <p:nvPr>
            <p:ph sz="quarter" idx="15"/>
          </p:nvPr>
        </p:nvSpPr>
        <p:spPr>
          <a:xfrm>
            <a:off x="3276600" y="1752600"/>
            <a:ext cx="5334000" cy="44196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noProof="1" smtClean="0"/>
              <a:t>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GB" noProof="1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533400" y="1752600"/>
            <a:ext cx="2590800" cy="2130552"/>
          </a:xfrm>
        </p:spPr>
        <p:txBody>
          <a:bodyPr/>
          <a:lstStyle>
            <a:lvl1pPr>
              <a:defRPr sz="1800" b="0" i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1" smtClean="0"/>
              <a:t>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276600" y="433077"/>
            <a:ext cx="53352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3276600" y="503735"/>
            <a:ext cx="5335200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76600" y="433077"/>
            <a:ext cx="53352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314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 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1"/>
            <a:ext cx="9144000" cy="600323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33400" y="2128617"/>
            <a:ext cx="8077200" cy="3665434"/>
          </a:xfrm>
        </p:spPr>
        <p:txBody>
          <a:bodyPr>
            <a:noAutofit/>
          </a:bodyPr>
          <a:lstStyle>
            <a:lvl1pPr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defRPr sz="2800" baseline="0">
                <a:solidFill>
                  <a:schemeClr val="bg1"/>
                </a:solidFill>
              </a:defRPr>
            </a:lvl1pPr>
            <a:lvl2pPr marL="444500" indent="-263525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2800">
                <a:solidFill>
                  <a:schemeClr val="bg1"/>
                </a:solidFill>
              </a:defRPr>
            </a:lvl2pPr>
            <a:lvl3pPr marL="714375" indent="-266700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2800">
                <a:solidFill>
                  <a:schemeClr val="bg1"/>
                </a:solidFill>
              </a:defRPr>
            </a:lvl3pPr>
            <a:lvl4pPr marL="984250" indent="-266700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2800">
                <a:solidFill>
                  <a:schemeClr val="bg1"/>
                </a:solidFill>
              </a:defRPr>
            </a:lvl4pPr>
            <a:lvl5pPr marL="1341438" indent="-266700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2800">
                <a:solidFill>
                  <a:schemeClr val="bg1"/>
                </a:solidFill>
              </a:defRPr>
            </a:lvl5pPr>
            <a:lvl6pPr marL="1611313" indent="-271463">
              <a:lnSpc>
                <a:spcPts val="3600"/>
              </a:lnSpc>
              <a:spcBef>
                <a:spcPts val="0"/>
              </a:spcBef>
              <a:spcAft>
                <a:spcPts val="60"/>
              </a:spcAft>
              <a:buClr>
                <a:schemeClr val="bg1"/>
              </a:buClr>
              <a:buFont typeface="Arial" pitchFamily="34" charset="0"/>
              <a:buNone/>
              <a:defRPr sz="2800">
                <a:solidFill>
                  <a:schemeClr val="bg1"/>
                </a:solidFill>
              </a:defRPr>
            </a:lvl6pPr>
            <a:lvl7pPr>
              <a:defRPr sz="2800">
                <a:solidFill>
                  <a:schemeClr val="bg1"/>
                </a:solidFill>
              </a:defRPr>
            </a:lvl7pPr>
            <a:lvl8pPr>
              <a:lnSpc>
                <a:spcPts val="3600"/>
              </a:lnSpc>
              <a:defRPr sz="2800">
                <a:solidFill>
                  <a:schemeClr val="bg1"/>
                </a:solidFill>
              </a:defRPr>
            </a:lvl8pPr>
            <a:lvl9pPr>
              <a:defRPr sz="28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 smtClean="0"/>
          </a:p>
        </p:txBody>
      </p:sp>
      <p:cxnSp>
        <p:nvCxnSpPr>
          <p:cNvPr id="8" name="Straight Connector 7"/>
          <p:cNvCxnSpPr/>
          <p:nvPr/>
        </p:nvCxnSpPr>
        <p:spPr>
          <a:xfrm>
            <a:off x="533399" y="716049"/>
            <a:ext cx="8074800" cy="0"/>
          </a:xfrm>
          <a:prstGeom prst="line">
            <a:avLst/>
          </a:prstGeom>
          <a:ln w="12700">
            <a:solidFill>
              <a:schemeClr val="bg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533399" y="786707"/>
            <a:ext cx="8074800" cy="106925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2439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Key poi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Content Placeholder 26"/>
          <p:cNvSpPr>
            <a:spLocks noGrp="1"/>
          </p:cNvSpPr>
          <p:nvPr>
            <p:ph sz="quarter" idx="15"/>
          </p:nvPr>
        </p:nvSpPr>
        <p:spPr>
          <a:xfrm>
            <a:off x="533400" y="2026067"/>
            <a:ext cx="8077200" cy="3921807"/>
          </a:xfrm>
        </p:spPr>
        <p:txBody>
          <a:bodyPr/>
          <a:lstStyle>
            <a:lvl1pPr>
              <a:lnSpc>
                <a:spcPts val="3200"/>
              </a:lnSpc>
              <a:defRPr sz="2800" baseline="0">
                <a:solidFill>
                  <a:schemeClr val="tx2"/>
                </a:solidFill>
              </a:defRPr>
            </a:lvl1pPr>
            <a:lvl2pPr>
              <a:lnSpc>
                <a:spcPts val="3200"/>
              </a:lnSpc>
              <a:buClr>
                <a:schemeClr val="tx2"/>
              </a:buClr>
              <a:defRPr sz="2800">
                <a:solidFill>
                  <a:schemeClr val="tx2"/>
                </a:solidFill>
              </a:defRPr>
            </a:lvl2pPr>
            <a:lvl3pPr>
              <a:lnSpc>
                <a:spcPts val="3200"/>
              </a:lnSpc>
              <a:buClr>
                <a:schemeClr val="tx2"/>
              </a:buClr>
              <a:defRPr sz="2800">
                <a:solidFill>
                  <a:schemeClr val="tx2"/>
                </a:solidFill>
              </a:defRPr>
            </a:lvl3pPr>
            <a:lvl4pPr>
              <a:lnSpc>
                <a:spcPts val="3200"/>
              </a:lnSpc>
              <a:buClr>
                <a:schemeClr val="tx2"/>
              </a:buClr>
              <a:defRPr sz="2800">
                <a:solidFill>
                  <a:schemeClr val="tx2"/>
                </a:solidFill>
              </a:defRPr>
            </a:lvl4pPr>
            <a:lvl5pPr>
              <a:lnSpc>
                <a:spcPts val="3200"/>
              </a:lnSpc>
              <a:buClr>
                <a:schemeClr val="tx2"/>
              </a:buClr>
              <a:defRPr sz="2800">
                <a:solidFill>
                  <a:schemeClr val="tx2"/>
                </a:solidFill>
              </a:defRPr>
            </a:lvl5pPr>
            <a:lvl6pPr>
              <a:buClr>
                <a:schemeClr val="tx2"/>
              </a:buClr>
              <a:defRPr sz="3200" baseline="0">
                <a:solidFill>
                  <a:schemeClr val="tx2"/>
                </a:solidFill>
              </a:defRPr>
            </a:lvl6pPr>
            <a:lvl7pPr>
              <a:buClr>
                <a:schemeClr val="tx2"/>
              </a:buClr>
              <a:buAutoNum type="alphaLcPeriod"/>
              <a:defRPr sz="3200" baseline="0">
                <a:solidFill>
                  <a:schemeClr val="tx2"/>
                </a:solidFill>
              </a:defRPr>
            </a:lvl7pPr>
            <a:lvl8pPr>
              <a:buClr>
                <a:schemeClr val="tx2"/>
              </a:buClr>
              <a:buNone/>
              <a:defRPr sz="3200">
                <a:solidFill>
                  <a:schemeClr val="tx2"/>
                </a:solidFill>
              </a:defRPr>
            </a:lvl8pPr>
            <a:lvl9pPr>
              <a:defRPr sz="32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74800" cy="106925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425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952" y="6466512"/>
            <a:ext cx="407193" cy="181119"/>
          </a:xfrm>
        </p:spPr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603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533399" y="605637"/>
            <a:ext cx="8068705" cy="98301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952" y="6466512"/>
            <a:ext cx="407193" cy="181119"/>
          </a:xfrm>
        </p:spPr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399" y="534979"/>
            <a:ext cx="80748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0070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952" y="6466512"/>
            <a:ext cx="407193" cy="181119"/>
          </a:xfrm>
        </p:spPr>
        <p:txBody>
          <a:bodyPr/>
          <a:lstStyle/>
          <a:p>
            <a:fld id="{A964C0AA-13C5-42F8-8707-B9C6EA4D33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348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4236269" y="625514"/>
            <a:ext cx="4370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4236270" y="696172"/>
            <a:ext cx="4371156" cy="79272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4236269" y="625514"/>
            <a:ext cx="43704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0434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533399" y="562151"/>
            <a:ext cx="43992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533400" y="632809"/>
            <a:ext cx="4400740" cy="79272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399" y="562151"/>
            <a:ext cx="4399200" cy="0"/>
          </a:xfrm>
          <a:prstGeom prst="line">
            <a:avLst/>
          </a:prstGeom>
          <a:ln w="12700"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1801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ank you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60" y="5894830"/>
            <a:ext cx="1735840" cy="9631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60" y="5894830"/>
            <a:ext cx="1735840" cy="96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67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pyrigh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784" y="2595372"/>
            <a:ext cx="5742432" cy="1392936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38412" y="4120541"/>
            <a:ext cx="4067175" cy="1581150"/>
          </a:xfrm>
        </p:spPr>
        <p:txBody>
          <a:bodyPr/>
          <a:lstStyle>
            <a:lvl1pPr algn="ctr">
              <a:spcAft>
                <a:spcPts val="0"/>
              </a:spcAft>
              <a:defRPr sz="900" i="1">
                <a:solidFill>
                  <a:srgbClr val="333333"/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60" y="5894830"/>
            <a:ext cx="1735840" cy="9631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60" y="5894830"/>
            <a:ext cx="1735840" cy="96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95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" Target="../slides/slide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00" y="1825624"/>
            <a:ext cx="8074800" cy="410708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4952" y="6466512"/>
            <a:ext cx="407193" cy="18111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800">
                <a:solidFill>
                  <a:srgbClr val="333333"/>
                </a:solidFill>
              </a:defRPr>
            </a:lvl1pPr>
          </a:lstStyle>
          <a:p>
            <a:fld id="{A964C0AA-13C5-42F8-8707-B9C6EA4D33F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944781" y="6516031"/>
            <a:ext cx="6676502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i="1" u="none" strike="noStrike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Ministry of Finance:</a:t>
            </a:r>
            <a:r>
              <a:rPr lang="en-US" sz="1000" b="0" i="1" u="none" strike="noStrike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Professional, Ethical, Efficient, Responsive – Transforming Ghana Beyond Aid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0" i="1" u="none" strike="noStrike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Insert Presentation Title Here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904992" y="6490111"/>
            <a:ext cx="0" cy="16920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534600" y="685800"/>
            <a:ext cx="8074800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2" name="Action Button: Home 1">
            <a:hlinkClick r:id="rId40" action="ppaction://hlinksldjump" highlightClick="1"/>
          </p:cNvPr>
          <p:cNvSpPr/>
          <p:nvPr/>
        </p:nvSpPr>
        <p:spPr>
          <a:xfrm>
            <a:off x="534600" y="6466511"/>
            <a:ext cx="126320" cy="189401"/>
          </a:xfrm>
          <a:prstGeom prst="actionButtonHom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60" y="5894830"/>
            <a:ext cx="1735840" cy="963170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904992" y="6490111"/>
            <a:ext cx="0" cy="16920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ction Button: Home 10">
            <a:hlinkClick r:id="rId40" action="ppaction://hlinksldjump" highlightClick="1"/>
          </p:cNvPr>
          <p:cNvSpPr/>
          <p:nvPr userDrawn="1"/>
        </p:nvSpPr>
        <p:spPr>
          <a:xfrm>
            <a:off x="534600" y="6466511"/>
            <a:ext cx="126320" cy="189401"/>
          </a:xfrm>
          <a:prstGeom prst="actionButtonHom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60" y="5894830"/>
            <a:ext cx="1735840" cy="96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0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2" r:id="rId1"/>
    <p:sldLayoutId id="2147483993" r:id="rId2"/>
    <p:sldLayoutId id="2147483994" r:id="rId3"/>
    <p:sldLayoutId id="2147483995" r:id="rId4"/>
    <p:sldLayoutId id="2147483996" r:id="rId5"/>
    <p:sldLayoutId id="2147483997" r:id="rId6"/>
    <p:sldLayoutId id="2147483998" r:id="rId7"/>
    <p:sldLayoutId id="2147483999" r:id="rId8"/>
    <p:sldLayoutId id="2147484000" r:id="rId9"/>
    <p:sldLayoutId id="2147484001" r:id="rId10"/>
    <p:sldLayoutId id="2147484002" r:id="rId11"/>
    <p:sldLayoutId id="2147484003" r:id="rId12"/>
    <p:sldLayoutId id="2147484004" r:id="rId13"/>
    <p:sldLayoutId id="2147484005" r:id="rId14"/>
    <p:sldLayoutId id="2147484006" r:id="rId15"/>
    <p:sldLayoutId id="2147484007" r:id="rId16"/>
    <p:sldLayoutId id="2147484008" r:id="rId17"/>
    <p:sldLayoutId id="2147484009" r:id="rId18"/>
    <p:sldLayoutId id="2147484010" r:id="rId19"/>
    <p:sldLayoutId id="2147484011" r:id="rId20"/>
    <p:sldLayoutId id="2147484012" r:id="rId21"/>
    <p:sldLayoutId id="2147484013" r:id="rId22"/>
    <p:sldLayoutId id="2147484014" r:id="rId23"/>
    <p:sldLayoutId id="2147484015" r:id="rId24"/>
    <p:sldLayoutId id="2147484016" r:id="rId25"/>
    <p:sldLayoutId id="2147484017" r:id="rId26"/>
    <p:sldLayoutId id="2147484018" r:id="rId27"/>
    <p:sldLayoutId id="2147484019" r:id="rId28"/>
    <p:sldLayoutId id="2147484020" r:id="rId29"/>
    <p:sldLayoutId id="2147484021" r:id="rId30"/>
    <p:sldLayoutId id="2147484022" r:id="rId31"/>
    <p:sldLayoutId id="2147484023" r:id="rId32"/>
    <p:sldLayoutId id="2147484024" r:id="rId33"/>
    <p:sldLayoutId id="2147484025" r:id="rId34"/>
    <p:sldLayoutId id="2147484026" r:id="rId35"/>
    <p:sldLayoutId id="2147484027" r:id="rId36"/>
    <p:sldLayoutId id="2147484028" r:id="rId37"/>
    <p:sldLayoutId id="2147484029" r:id="rId38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8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-273600" algn="l" defTabSz="51435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Tx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273600" indent="-273600" algn="l" defTabSz="51435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47200" indent="-273600" algn="l" defTabSz="51435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 typeface="Courier New" panose="02070309020205020404" pitchFamily="49" charset="0"/>
        <a:buChar char="o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24400" indent="-273600" algn="l" defTabSz="51435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 typeface="Myriad Pro" panose="020B0503030403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8000" indent="-273600" algn="l" defTabSz="51435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 typeface="Georgia" panose="02040502050405020303" pitchFamily="18" charset="0"/>
        <a:buChar char="›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273600" algn="l" defTabSz="51435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 typeface="Myriad Pro" panose="020B0503030403020204" pitchFamily="34" charset="0"/>
        <a:buChar char="~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45" pos="567" userDrawn="1">
          <p15:clr>
            <a:srgbClr val="F26B43"/>
          </p15:clr>
        </p15:guide>
        <p15:guide id="46" pos="1927" userDrawn="1">
          <p15:clr>
            <a:srgbClr val="F26B43"/>
          </p15:clr>
        </p15:guide>
        <p15:guide id="47" pos="2835" userDrawn="1">
          <p15:clr>
            <a:srgbClr val="F26B43"/>
          </p15:clr>
        </p15:guide>
        <p15:guide id="48" pos="1474" userDrawn="1">
          <p15:clr>
            <a:srgbClr val="F26B43"/>
          </p15:clr>
        </p15:guide>
        <p15:guide id="49" pos="113" userDrawn="1">
          <p15:clr>
            <a:srgbClr val="F26B43"/>
          </p15:clr>
        </p15:guide>
        <p15:guide id="50" pos="657" userDrawn="1">
          <p15:clr>
            <a:srgbClr val="F26B43"/>
          </p15:clr>
        </p15:guide>
        <p15:guide id="51" pos="1020" userDrawn="1">
          <p15:clr>
            <a:srgbClr val="F26B43"/>
          </p15:clr>
        </p15:guide>
        <p15:guide id="52" pos="3288" userDrawn="1">
          <p15:clr>
            <a:srgbClr val="F26B43"/>
          </p15:clr>
        </p15:guide>
        <p15:guide id="53" pos="3379" userDrawn="1">
          <p15:clr>
            <a:srgbClr val="F26B43"/>
          </p15:clr>
        </p15:guide>
        <p15:guide id="54" pos="3742" userDrawn="1">
          <p15:clr>
            <a:srgbClr val="F26B43"/>
          </p15:clr>
        </p15:guide>
        <p15:guide id="55" pos="3833" userDrawn="1">
          <p15:clr>
            <a:srgbClr val="F26B43"/>
          </p15:clr>
        </p15:guide>
        <p15:guide id="56" pos="4195" userDrawn="1">
          <p15:clr>
            <a:srgbClr val="F26B43"/>
          </p15:clr>
        </p15:guide>
        <p15:guide id="57" pos="4286" userDrawn="1">
          <p15:clr>
            <a:srgbClr val="F26B43"/>
          </p15:clr>
        </p15:guide>
        <p15:guide id="58" pos="1565" userDrawn="1">
          <p15:clr>
            <a:srgbClr val="F26B43"/>
          </p15:clr>
        </p15:guide>
        <p15:guide id="59" pos="4649" userDrawn="1">
          <p15:clr>
            <a:srgbClr val="F26B43"/>
          </p15:clr>
        </p15:guide>
        <p15:guide id="60" pos="4740" userDrawn="1">
          <p15:clr>
            <a:srgbClr val="F26B43"/>
          </p15:clr>
        </p15:guide>
        <p15:guide id="61" pos="5103" userDrawn="1">
          <p15:clr>
            <a:srgbClr val="F26B43"/>
          </p15:clr>
        </p15:guide>
        <p15:guide id="62" pos="5193" userDrawn="1">
          <p15:clr>
            <a:srgbClr val="F26B43"/>
          </p15:clr>
        </p15:guide>
        <p15:guide id="63" pos="5556" userDrawn="1">
          <p15:clr>
            <a:srgbClr val="F26B43"/>
          </p15:clr>
        </p15:guide>
        <p15:guide id="64" pos="5647" userDrawn="1">
          <p15:clr>
            <a:srgbClr val="F26B43"/>
          </p15:clr>
        </p15:guide>
        <p15:guide id="65" pos="2925" userDrawn="1">
          <p15:clr>
            <a:srgbClr val="F26B43"/>
          </p15:clr>
        </p15:guide>
        <p15:guide id="66" pos="2381" userDrawn="1">
          <p15:clr>
            <a:srgbClr val="F26B43"/>
          </p15:clr>
        </p15:guide>
        <p15:guide id="67" pos="2472" userDrawn="1">
          <p15:clr>
            <a:srgbClr val="F26B43"/>
          </p15:clr>
        </p15:guide>
        <p15:guide id="68" pos="2018" userDrawn="1">
          <p15:clr>
            <a:srgbClr val="F26B43"/>
          </p15:clr>
        </p15:guide>
        <p15:guide id="69" pos="1111" userDrawn="1">
          <p15:clr>
            <a:srgbClr val="F26B43"/>
          </p15:clr>
        </p15:guide>
        <p15:guide id="70" pos="204" userDrawn="1">
          <p15:clr>
            <a:srgbClr val="F26B43"/>
          </p15:clr>
        </p15:guide>
        <p15:guide id="71" orient="horz" pos="2205" userDrawn="1">
          <p15:clr>
            <a:srgbClr val="F26B43"/>
          </p15:clr>
        </p15:guide>
        <p15:guide id="72" orient="horz" pos="2115" userDrawn="1">
          <p15:clr>
            <a:srgbClr val="F26B43"/>
          </p15:clr>
        </p15:guide>
        <p15:guide id="73" orient="horz" pos="2568" userDrawn="1">
          <p15:clr>
            <a:srgbClr val="F26B43"/>
          </p15:clr>
        </p15:guide>
        <p15:guide id="74" orient="horz" pos="2659" userDrawn="1">
          <p15:clr>
            <a:srgbClr val="F26B43"/>
          </p15:clr>
        </p15:guide>
        <p15:guide id="75" orient="horz" pos="3022" userDrawn="1">
          <p15:clr>
            <a:srgbClr val="F26B43"/>
          </p15:clr>
        </p15:guide>
        <p15:guide id="76" orient="horz" pos="3113" userDrawn="1">
          <p15:clr>
            <a:srgbClr val="F26B43"/>
          </p15:clr>
        </p15:guide>
        <p15:guide id="77" orient="horz" pos="3475" userDrawn="1">
          <p15:clr>
            <a:srgbClr val="F26B43"/>
          </p15:clr>
        </p15:guide>
        <p15:guide id="78" orient="horz" pos="3566" userDrawn="1">
          <p15:clr>
            <a:srgbClr val="F26B43"/>
          </p15:clr>
        </p15:guide>
        <p15:guide id="79" orient="horz" pos="3929" userDrawn="1">
          <p15:clr>
            <a:srgbClr val="F26B43"/>
          </p15:clr>
        </p15:guide>
        <p15:guide id="80" orient="horz" pos="4020" userDrawn="1">
          <p15:clr>
            <a:srgbClr val="F26B43"/>
          </p15:clr>
        </p15:guide>
        <p15:guide id="81" orient="horz" pos="1661" userDrawn="1">
          <p15:clr>
            <a:srgbClr val="F26B43"/>
          </p15:clr>
        </p15:guide>
        <p15:guide id="82" orient="horz" pos="1752" userDrawn="1">
          <p15:clr>
            <a:srgbClr val="F26B43"/>
          </p15:clr>
        </p15:guide>
        <p15:guide id="83" orient="horz" pos="1207" userDrawn="1">
          <p15:clr>
            <a:srgbClr val="F26B43"/>
          </p15:clr>
        </p15:guide>
        <p15:guide id="84" orient="horz" pos="1298" userDrawn="1">
          <p15:clr>
            <a:srgbClr val="F26B43"/>
          </p15:clr>
        </p15:guide>
        <p15:guide id="85" orient="horz" pos="754" userDrawn="1">
          <p15:clr>
            <a:srgbClr val="F26B43"/>
          </p15:clr>
        </p15:guide>
        <p15:guide id="86" orient="horz" pos="845" userDrawn="1">
          <p15:clr>
            <a:srgbClr val="F26B43"/>
          </p15:clr>
        </p15:guide>
        <p15:guide id="87" orient="horz" pos="300" userDrawn="1">
          <p15:clr>
            <a:srgbClr val="F26B43"/>
          </p15:clr>
        </p15:guide>
        <p15:guide id="88" orient="horz" pos="39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11382" y="2060575"/>
            <a:ext cx="7412182" cy="1527266"/>
          </a:xfrm>
        </p:spPr>
        <p:txBody>
          <a:bodyPr/>
          <a:lstStyle/>
          <a:p>
            <a:r>
              <a:rPr lang="en-US" dirty="0"/>
              <a:t>COMPOSITE BUDGET </a:t>
            </a:r>
            <a:r>
              <a:rPr lang="en-US" dirty="0" smtClean="0"/>
              <a:t>FOR 2022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BIREM NORTH DISTRICT ASSEMBLY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3193200" y="4639626"/>
            <a:ext cx="2757600" cy="421772"/>
          </a:xfrm>
        </p:spPr>
        <p:txBody>
          <a:bodyPr/>
          <a:lstStyle/>
          <a:p>
            <a:r>
              <a:rPr lang="en-US" sz="1400" dirty="0" smtClean="0"/>
              <a:t>OCTOBER</a:t>
            </a:r>
            <a:r>
              <a:rPr lang="en-US" sz="1400" smtClean="0"/>
              <a:t>, 2021</a:t>
            </a:r>
            <a:endParaRPr lang="en-GB" sz="1400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660" y="118709"/>
            <a:ext cx="2590800" cy="178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0944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425" y="161904"/>
            <a:ext cx="8068705" cy="256182"/>
          </a:xfrm>
        </p:spPr>
        <p:txBody>
          <a:bodyPr/>
          <a:lstStyle/>
          <a:p>
            <a:pPr algn="ctr"/>
            <a:r>
              <a:rPr lang="en-US" dirty="0"/>
              <a:t>FINANCIAL PERFORMANCE-REVENUE</a:t>
            </a:r>
            <a:br>
              <a:rPr lang="en-US" dirty="0"/>
            </a:b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</a:t>
            </a:fld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374274"/>
              </p:ext>
            </p:extLst>
          </p:nvPr>
        </p:nvGraphicFramePr>
        <p:xfrm>
          <a:off x="265472" y="748598"/>
          <a:ext cx="8705698" cy="5510534"/>
        </p:xfrm>
        <a:graphic>
          <a:graphicData uri="http://schemas.openxmlformats.org/drawingml/2006/table">
            <a:tbl>
              <a:tblPr/>
              <a:tblGrid>
                <a:gridCol w="11356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488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74418">
                  <a:extLst>
                    <a:ext uri="{9D8B030D-6E8A-4147-A177-3AD203B41FA5}">
                      <a16:colId xmlns:a16="http://schemas.microsoft.com/office/drawing/2014/main" xmlns="" val="3318029037"/>
                    </a:ext>
                  </a:extLst>
                </a:gridCol>
                <a:gridCol w="10462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8347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49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4716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8750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8752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421426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REVENUE PERFORMANCE- 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IGF ONLY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749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ITEM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2020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2021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performance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as at July.,2021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747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Revised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 as at July.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2734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Property Rate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1,821,548.08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1,572,701.08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1,840,275.74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1,839,275.74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2,034,223.31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2,236,523.31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1,767,672.29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36.15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2734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US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Basic</a:t>
                      </a:r>
                      <a:r>
                        <a:rPr lang="en-US" sz="14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Rate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1,000.00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1,220.00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0.023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17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50,500.00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48,814.00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66,000.00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47,510.00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142,081.74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43,444.00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0.9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0017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Fines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630.00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960.00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2,200.00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575.00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0.012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9130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Licenses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337,125.54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441,827.07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380,500.00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506,746.98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522,684.94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330,945.00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280,322.42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5.73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273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Land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2,595,545.24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2,282,369.92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2,398,168.19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3,169,074,.44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2,673,226.37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3,896,475.31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2,765,195.99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56.54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0017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51,037.50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112,493.00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160,000.00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56,882.50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8,000.00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33,000.00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17,235.00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0.35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683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Investment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945.00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37,993.51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25,706.03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102,500.00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4,991.92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0.102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2842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Miscellaneous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945.00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15,216.10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116,416.40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r>
                        <a:rPr lang="en-US" dirty="0" smtClean="0"/>
                        <a:t>123,800.60</a:t>
                      </a:r>
                      <a:endParaRPr lang="en-US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2,200.00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10,914.00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10,914.00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0.22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9384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4,887,046.36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4,512,964.68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4,990,560.33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5,815,729.43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5,489,616.36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6,643,557.62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4,890,350.62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100.004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48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420" y="147155"/>
            <a:ext cx="7821124" cy="649756"/>
          </a:xfrm>
        </p:spPr>
        <p:txBody>
          <a:bodyPr/>
          <a:lstStyle/>
          <a:p>
            <a:pPr algn="ctr"/>
            <a:r>
              <a:rPr lang="en-US" dirty="0"/>
              <a:t>FINANCIAL </a:t>
            </a:r>
            <a:r>
              <a:rPr lang="en-US" dirty="0" smtClean="0"/>
              <a:t>PERFORMANCE-EXPENDITURE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</a:t>
            </a:fld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085025"/>
              </p:ext>
            </p:extLst>
          </p:nvPr>
        </p:nvGraphicFramePr>
        <p:xfrm>
          <a:off x="281926" y="796911"/>
          <a:ext cx="8578383" cy="4328043"/>
        </p:xfrm>
        <a:graphic>
          <a:graphicData uri="http://schemas.openxmlformats.org/drawingml/2006/table">
            <a:tbl>
              <a:tblPr/>
              <a:tblGrid>
                <a:gridCol w="18078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879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87914">
                  <a:extLst>
                    <a:ext uri="{9D8B030D-6E8A-4147-A177-3AD203B41FA5}">
                      <a16:colId xmlns:a16="http://schemas.microsoft.com/office/drawing/2014/main" xmlns="" val="3508122886"/>
                    </a:ext>
                  </a:extLst>
                </a:gridCol>
                <a:gridCol w="10010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3851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53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2216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1755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456702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EXPENDITURE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PERFORMANCE (ALL DEPARTMENTS) GOG ONLY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19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Expenditure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2020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2021</a:t>
                      </a:r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9792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 as at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July.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% Performance (as at July. 2021)</a:t>
                      </a:r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923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Compensation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2,015,230.00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1,640,462.04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2,352,928.25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1,929,183.36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2,550,268.00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1,125,356.96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44.13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144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Goods and Services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61,663.00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7,551.70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67,156.86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52,683.78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74,753.00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5,667.88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7.58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194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Assets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0043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2,076,893.00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1,648,013.74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2,420,085.11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1,981,867.14</a:t>
                      </a:r>
                      <a:endParaRPr lang="en-US" b="1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2,625,021.00</a:t>
                      </a:r>
                      <a:endParaRPr lang="en-US" b="1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1,131,024.84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43.09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1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646" y="176653"/>
            <a:ext cx="8068705" cy="256182"/>
          </a:xfrm>
        </p:spPr>
        <p:txBody>
          <a:bodyPr/>
          <a:lstStyle/>
          <a:p>
            <a:pPr algn="ctr"/>
            <a:r>
              <a:rPr lang="en-US" dirty="0"/>
              <a:t>FINANCIAL PERFORMANCE-REVENUE</a:t>
            </a:r>
            <a:br>
              <a:rPr lang="en-US" dirty="0"/>
            </a:b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4</a:t>
            </a:fld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798812"/>
              </p:ext>
            </p:extLst>
          </p:nvPr>
        </p:nvGraphicFramePr>
        <p:xfrm>
          <a:off x="130630" y="786030"/>
          <a:ext cx="8884581" cy="5375072"/>
        </p:xfrm>
        <a:graphic>
          <a:graphicData uri="http://schemas.openxmlformats.org/drawingml/2006/table">
            <a:tbl>
              <a:tblPr/>
              <a:tblGrid>
                <a:gridCol w="17221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071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23541">
                  <a:extLst>
                    <a:ext uri="{9D8B030D-6E8A-4147-A177-3AD203B41FA5}">
                      <a16:colId xmlns:a16="http://schemas.microsoft.com/office/drawing/2014/main" xmlns="" val="3027011021"/>
                    </a:ext>
                  </a:extLst>
                </a:gridCol>
                <a:gridCol w="8270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70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3989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545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7544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077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253960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REVENUE PERFORMANCE- ALL REVENUE SOURCES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259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ITEM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         2019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2020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2021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performance at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July., 2021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23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Revised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 as at July.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659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IGF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4,887,046.36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4,515,039.68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4,990,560.33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5,850,739.55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5,489,616.36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6,643,557.62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4,890,350.62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73.61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018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Compensation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Transfer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2,402,888.46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1,640,462.04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2,352,928.25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1,929,183.36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2,550,268.00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2,550,268.00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1,125,356.96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44.12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01470453"/>
                  </a:ext>
                </a:extLst>
              </a:tr>
              <a:tr h="43089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Goods and Services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Transfer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61,620.36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7,551.76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67,156.73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52,683.78</a:t>
                      </a:r>
                    </a:p>
                    <a:p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74,753.00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74,753.00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42,906.39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57.40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995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Assets Transfer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      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941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DACF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3,572,000.69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1,863,674.53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3,764,249.01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2,352,614.74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4,056,062.00</a:t>
                      </a:r>
                    </a:p>
                    <a:p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4,056,062.00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31,522.49 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0.78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0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DDF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564,826.00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1,153,795.08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1,223,183.00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512,475.31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1,247,911.67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976,875.58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865,662.00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88.62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1487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   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0106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DACF-MP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350,000.00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339,407.68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349,054.23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321,412.27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350,000.00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350,000.00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 122,781.68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35.08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1554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264,507.76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183,650.04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164,507.78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145,802.70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108,411.00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108,411.00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  49,792.46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45.93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0439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SIP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100,000.00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40,000.00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50,000.00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47,000.00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50,000.00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50,000.00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                -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2569586"/>
                  </a:ext>
                </a:extLst>
              </a:tr>
              <a:tr h="30439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12,202,889.63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9,736,029.05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12,981,639.33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11,211,911.71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13,927,022.03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14,809,927.20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7,096,850.11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47.92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89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28" y="117660"/>
            <a:ext cx="8068705" cy="424238"/>
          </a:xfrm>
        </p:spPr>
        <p:txBody>
          <a:bodyPr/>
          <a:lstStyle/>
          <a:p>
            <a:r>
              <a:rPr lang="en-US" dirty="0"/>
              <a:t>FINANCIAL PERFORMANCE-EXPENDITURE</a:t>
            </a:r>
            <a:br>
              <a:rPr lang="en-US" dirty="0"/>
            </a:b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5</a:t>
            </a:fld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023256"/>
              </p:ext>
            </p:extLst>
          </p:nvPr>
        </p:nvGraphicFramePr>
        <p:xfrm>
          <a:off x="116732" y="808244"/>
          <a:ext cx="8700487" cy="5446642"/>
        </p:xfrm>
        <a:graphic>
          <a:graphicData uri="http://schemas.openxmlformats.org/drawingml/2006/table">
            <a:tbl>
              <a:tblPr/>
              <a:tblGrid>
                <a:gridCol w="16352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35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3571">
                  <a:extLst>
                    <a:ext uri="{9D8B030D-6E8A-4147-A177-3AD203B41FA5}">
                      <a16:colId xmlns:a16="http://schemas.microsoft.com/office/drawing/2014/main" xmlns="" val="3790771750"/>
                    </a:ext>
                  </a:extLst>
                </a:gridCol>
                <a:gridCol w="9054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88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4130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5786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1665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0790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518475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EXPENDITURE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PERFORMANCE (ALL DEPARTMENTS) IGF ONLY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95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Expenditure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2021</a:t>
                      </a:r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5009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Revised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 as at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July.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% age</a:t>
                      </a:r>
                    </a:p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Performance (as at July, 2020)</a:t>
                      </a:r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4681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Compensation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424,100.00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256,986.76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286,999.12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463,927.87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300,600.00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350,400.11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263,519.53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75.21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40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and Services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1,148,154.90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1,479,733.55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1,655,940.75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2,301,575.19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1,715,521.18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2,746,863.80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2,440,299.88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88.84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40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Assets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3,314,791.46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2,549,579.08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3,047,620.46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2,697,357.38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3,473,495.18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3,546,293.71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1,504,037.80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42.41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40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4,887,046.36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4,286,299.39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4,990,560.33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5,462,860.44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5,489,616.36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6,643,557.62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4,207,857.21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63.34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85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797" y="161904"/>
            <a:ext cx="8068705" cy="580993"/>
          </a:xfrm>
        </p:spPr>
        <p:txBody>
          <a:bodyPr/>
          <a:lstStyle/>
          <a:p>
            <a:r>
              <a:rPr lang="en-US" dirty="0"/>
              <a:t>FINANCIAL PERFORMANCE-EXPENDITURE</a:t>
            </a:r>
            <a:br>
              <a:rPr lang="en-US" dirty="0"/>
            </a:b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6</a:t>
            </a:fld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36434"/>
              </p:ext>
            </p:extLst>
          </p:nvPr>
        </p:nvGraphicFramePr>
        <p:xfrm>
          <a:off x="457199" y="742897"/>
          <a:ext cx="8343899" cy="4847990"/>
        </p:xfrm>
        <a:graphic>
          <a:graphicData uri="http://schemas.openxmlformats.org/drawingml/2006/table">
            <a:tbl>
              <a:tblPr/>
              <a:tblGrid>
                <a:gridCol w="15682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569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56949">
                  <a:extLst>
                    <a:ext uri="{9D8B030D-6E8A-4147-A177-3AD203B41FA5}">
                      <a16:colId xmlns:a16="http://schemas.microsoft.com/office/drawing/2014/main" xmlns="" val="262055628"/>
                    </a:ext>
                  </a:extLst>
                </a:gridCol>
                <a:gridCol w="8683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141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0272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1923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858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7152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635737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EXPENDITURE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PERFORMANCE (ALL DEPARTMENTS) ALL FUNDING SOURCES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553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Expenditure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2021</a:t>
                      </a:r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5396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Revised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 as at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July.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% age</a:t>
                      </a:r>
                    </a:p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Performance (as at July. 2020)</a:t>
                      </a:r>
                      <a:endParaRPr lang="en-US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2380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Compensation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2,826,988.46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2,006,196.55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2,639,927.37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2,393,111.23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2,850,870.00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2,900,668.11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1,388,876.49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47.88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3298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Goods and Services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3,682,619.02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2,866,787.08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4,277,482.11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4,338,227.37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4,207,547.06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7,031,948.80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2,910,646.37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41.39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3298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Assets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5,693,282.15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4,873,188.41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6,064,229.85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4,306,167.69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6,868,604.97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4,877,310.29</a:t>
                      </a:r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2,041,284.83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41.85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32983">
                <a:tc>
                  <a:txBody>
                    <a:bodyPr/>
                    <a:lstStyle/>
                    <a:p>
                      <a:pPr algn="just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12,202,889.63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9,746,172.04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12,981,639.33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11,037,506.29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13,927,022.03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1" dirty="0" smtClean="0"/>
                        <a:t>14,809,927.20</a:t>
                      </a:r>
                      <a:endParaRPr lang="en-US" sz="900" b="1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6,340,807.69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42.81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923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7</a:t>
            </a:fld>
            <a:endParaRPr lang="en-GB"/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273625" y="138516"/>
            <a:ext cx="8257309" cy="435471"/>
          </a:xfrm>
        </p:spPr>
        <p:txBody>
          <a:bodyPr>
            <a:normAutofit fontScale="90000"/>
          </a:bodyPr>
          <a:lstStyle/>
          <a:p>
            <a:r>
              <a:rPr lang="en-US" sz="1600" dirty="0"/>
              <a:t>SUMMARY OF EXPENDITURE BUDGET BY DEPARTMENT, ECON. CLASSIFICATION AND FUNDING SOURCES-2022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231032"/>
              </p:ext>
            </p:extLst>
          </p:nvPr>
        </p:nvGraphicFramePr>
        <p:xfrm>
          <a:off x="151078" y="573987"/>
          <a:ext cx="8992923" cy="6025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86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651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278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4323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8456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3542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6087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6999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40867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7195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92751">
                  <a:extLst>
                    <a:ext uri="{9D8B030D-6E8A-4147-A177-3AD203B41FA5}">
                      <a16:colId xmlns="" xmlns:a16="http://schemas.microsoft.com/office/drawing/2014/main" val="501875390"/>
                    </a:ext>
                  </a:extLst>
                </a:gridCol>
                <a:gridCol w="214313"/>
                <a:gridCol w="443592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713696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85800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Department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chemeClr val="tx1"/>
                          </a:solidFill>
                          <a:effectLst/>
                        </a:rPr>
                        <a:t>Compensation</a:t>
                      </a:r>
                      <a:endParaRPr lang="en-US" sz="9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chemeClr val="tx1"/>
                          </a:solidFill>
                          <a:effectLst/>
                        </a:rPr>
                        <a:t>Goods and services</a:t>
                      </a:r>
                      <a:endParaRPr lang="en-US" sz="9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Assets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             Funding  (indicate amount against the funding source)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468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Assembly’s IGF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GOG  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DACF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51435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 SIP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51435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</a:rPr>
                        <a:t>DACF-RFG</a:t>
                      </a:r>
                      <a:endParaRPr lang="en-US" sz="900" b="1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MAG/MAG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18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Central Administration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1,834,009.95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1,809,951.16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963,744.41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4,607,705.52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2,535,107.37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1,493,183.61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579,414.54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4,607,705.52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008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Works 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247,334.40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454,015.76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1,560,508.71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2,261,858.87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1,215,765.03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271,248.40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724,845.44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2,261,858.87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08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Agriculture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859,648.79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600,221.11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1,459,869.90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64,000.00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887,307.79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430,272.29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78,289.82</a:t>
                      </a:r>
                      <a:r>
                        <a:rPr lang="en-US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1,459,869.90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844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Social Welfare and Community Development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86,644.47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372,062.00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458,706.47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41,000.00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104,036.47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33,670.00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280,000.00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458,706.47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0591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Legal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118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Waste management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0591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Urban Roads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6580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Budget and rating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0591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Transport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4008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Physical Planning 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126,158.97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210,000.00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336,158.97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130,000.00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126,158.97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80,000.00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336,158.97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6580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Trade and Industry 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142,230.00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142,230.00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29,000.00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113,230.00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142,230.00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965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8</a:t>
            </a:fld>
            <a:endParaRPr lang="en-GB"/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273625" y="138516"/>
            <a:ext cx="8257309" cy="435471"/>
          </a:xfrm>
        </p:spPr>
        <p:txBody>
          <a:bodyPr>
            <a:normAutofit fontScale="90000"/>
          </a:bodyPr>
          <a:lstStyle/>
          <a:p>
            <a:r>
              <a:rPr lang="en-US" sz="1600" dirty="0"/>
              <a:t>SUMMARY OF EXPENDITURE BUDGET BY DEPARTMENT, ECON. CLASSIFICATION AND FUNDING SOURCES-2022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323760"/>
              </p:ext>
            </p:extLst>
          </p:nvPr>
        </p:nvGraphicFramePr>
        <p:xfrm>
          <a:off x="0" y="671208"/>
          <a:ext cx="9146069" cy="56614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6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84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286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15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858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001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0008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8581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285750"/>
                <a:gridCol w="32861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71512">
                  <a:extLst>
                    <a:ext uri="{9D8B030D-6E8A-4147-A177-3AD203B41FA5}">
                      <a16:colId xmlns="" xmlns:a16="http://schemas.microsoft.com/office/drawing/2014/main" val="501875390"/>
                    </a:ext>
                  </a:extLst>
                </a:gridCol>
                <a:gridCol w="21431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816451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87378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Department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chemeClr val="tx1"/>
                          </a:solidFill>
                          <a:effectLst/>
                        </a:rPr>
                        <a:t>Compensation</a:t>
                      </a:r>
                      <a:endParaRPr lang="en-US" sz="9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chemeClr val="tx1"/>
                          </a:solidFill>
                          <a:effectLst/>
                        </a:rPr>
                        <a:t>Goods and services</a:t>
                      </a:r>
                      <a:endParaRPr lang="en-US" sz="9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Assets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             Funding  (indicate amount against the funding source)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b="1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6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7603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Assembly’s IGF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GOG  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DACF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</a:rPr>
                        <a:t>DACF-RFG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CIDA/MAG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01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Finance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232,305.50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74,500.00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306,805.50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74,500.00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232,305.50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306,805.50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89814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Education youth and sports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150,869.09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2,713,974.37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2,864,843.46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1,195,168.33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1,226,067.13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443,608.00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2,864,843.46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347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Disaster Prevention and Management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55,670.58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68,970.58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42,042.70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26,927.88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68,970.58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89814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Natural resource conservation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5544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effectLst/>
                        </a:rPr>
                        <a:t>Health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87,750.00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1,792,371.46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1,880,121.46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1,113,494.31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661,627.15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105,000.00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1,880,121.46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090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9</a:t>
            </a:fld>
            <a:endParaRPr lang="en-GB"/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273625" y="138516"/>
            <a:ext cx="8257309" cy="435471"/>
          </a:xfrm>
        </p:spPr>
        <p:txBody>
          <a:bodyPr>
            <a:normAutofit fontScale="90000"/>
          </a:bodyPr>
          <a:lstStyle/>
          <a:p>
            <a:r>
              <a:rPr lang="en-US" sz="1600" dirty="0"/>
              <a:t>SUMMARY OF EXPENDITURE BUDGET BY DEPARTMENT, ECON. CLASSIFICATION AND FUNDING SOURCES-2022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304427"/>
              </p:ext>
            </p:extLst>
          </p:nvPr>
        </p:nvGraphicFramePr>
        <p:xfrm>
          <a:off x="1" y="573988"/>
          <a:ext cx="9143998" cy="53244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05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770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4766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35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39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001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8128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7150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45904">
                  <a:extLst>
                    <a:ext uri="{9D8B030D-6E8A-4147-A177-3AD203B41FA5}">
                      <a16:colId xmlns="" xmlns:a16="http://schemas.microsoft.com/office/drawing/2014/main" val="501875390"/>
                    </a:ext>
                  </a:extLst>
                </a:gridCol>
                <a:gridCol w="592666"/>
                <a:gridCol w="399869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771360"/>
              </a:tblGrid>
              <a:tr h="370283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</a:rPr>
                        <a:t>Department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chemeClr val="tx1"/>
                          </a:solidFill>
                          <a:effectLst/>
                        </a:rPr>
                        <a:t>Compensation</a:t>
                      </a:r>
                      <a:endParaRPr lang="en-US" sz="105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chemeClr val="tx1"/>
                          </a:solidFill>
                          <a:effectLst/>
                        </a:rPr>
                        <a:t>Goods and services</a:t>
                      </a:r>
                      <a:endParaRPr lang="en-US" sz="1050" b="1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</a:rPr>
                        <a:t>Assets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</a:rPr>
                        <a:t>             Funding  (indicate amount against the funding source)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TOTAL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77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</a:rPr>
                        <a:t>Assembly’s IGF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</a:rPr>
                        <a:t>GOG  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</a:rPr>
                        <a:t>DACF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MP-SIP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PWD FUND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DACF-RFG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CIDA/MAG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614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Environt'l Health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483,959.11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700,650.00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1,203,609.11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458,750.00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483,959.11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260,900.00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1,203,609.11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75173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Human Resource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81,446.68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166,354.00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247,800.68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87,000.00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94,946.68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45,854.00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247,800.68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9021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19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Statistics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36,618.46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46,785.64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83,404.10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11,785.64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50,118.46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21,500.00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83,404.10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9690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TOTALS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3,988,126.33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5,426,772.62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6,532,366.00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15,947,264.62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6,997,613.38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3,743,264.99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4,128,454.43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594,462.00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78,289.82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15,947,264.62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443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10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160788"/>
              </p:ext>
            </p:extLst>
          </p:nvPr>
        </p:nvGraphicFramePr>
        <p:xfrm>
          <a:off x="95532" y="574165"/>
          <a:ext cx="9048468" cy="57727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38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2564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063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20760"/>
                <a:gridCol w="379280"/>
                <a:gridCol w="107211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0632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8500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13713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73211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:(CIDA/MAG)-(GHc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08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MANAGEMENT</a:t>
                      </a:r>
                      <a:r>
                        <a:rPr lang="en-US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AND ADMINISTRATION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38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SP. 1.1 General Administration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881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Organization(Protocol services and provision for recurrent expenditure)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723,852.70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25,180.00                   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36,276.35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785,309.05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cater for stationery, travel and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transport,repairs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and maintenance, ,special services, utilities and any other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recurrrent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expenditure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62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Compensate &amp; Acquire Title Deeds of Assembly's Lands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95,000.00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acquire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assenbly's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properties legally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38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Prepare Annual Action Plan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information are validated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38563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Repair of  Assembly offices, residential accommodation and equipment(O&amp;M)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345,000.00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385,000.00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provide good residential and office accommodation for officers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944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Renovate and furnish Assembly Hall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333,744.41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383,744.41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provide comfortable venue for assembly events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26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Procure office  furniture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70,000.00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facilitate office works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738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National Celebration i.e. 6th March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Instill patriotism among the youth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4723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public fora in selected communities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Inform public of activities of the Assembly and include them in decision making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4723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statutory meetings and other Ad hoc meetings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365,000.00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405,000.00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Enhancing the capacity of human resources for the development of the district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21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11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087692"/>
              </p:ext>
            </p:extLst>
          </p:nvPr>
        </p:nvGraphicFramePr>
        <p:xfrm>
          <a:off x="95532" y="675405"/>
          <a:ext cx="9048464" cy="52015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300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35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829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02036"/>
                <a:gridCol w="70203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02036"/>
                <a:gridCol w="78004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6267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6746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39190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84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MANAGEMENT</a:t>
                      </a:r>
                      <a:r>
                        <a:rPr lang="en-US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AND ADMINISTRATION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29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SP. 1.1 General Administration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3457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other departments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enable the district assembly support other Departments in times of need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46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Compensation of Employees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340,826.34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1,236,615.48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1,577,441.82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and Assembly (Casual)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4684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Procure Office Supplies &amp; Consumables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Enhance effective and efficient administrative work in the Assembly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729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12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799905"/>
              </p:ext>
            </p:extLst>
          </p:nvPr>
        </p:nvGraphicFramePr>
        <p:xfrm>
          <a:off x="237506" y="763494"/>
          <a:ext cx="8621675" cy="57030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42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69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953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49275"/>
                <a:gridCol w="742950"/>
                <a:gridCol w="5715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5837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2071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3656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36010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:(CID/MAG)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40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en-US" sz="110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1.2 Finance and Audit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279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Compensation of Employees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232,305.50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232,305.50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3955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Prepare financial statements and procure of office materials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For  transparency and accountability to stakeholders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4279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Acquisition of value books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Enhance effective and efficient revenue mobilization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4279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 Local Consultants Fees and commissions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Enhance effective and efficient revenue mobilization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0810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Upgrading internet facility to improve GIFMIS operations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5,500.00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5,500.00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Facilitate accurate and realistic implementation of the budget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54279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4No. Audit Committee meeting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Ensure full compliance of PFM act and its regulation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085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13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414558"/>
              </p:ext>
            </p:extLst>
          </p:nvPr>
        </p:nvGraphicFramePr>
        <p:xfrm>
          <a:off x="391887" y="692242"/>
          <a:ext cx="8573980" cy="55779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23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207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044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26608"/>
                <a:gridCol w="726608"/>
                <a:gridCol w="65394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2660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1728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25847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35342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:(CIDA/MAG)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137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1.3 Human Resource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413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Compensation of Employees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81,446.68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81,446.68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5531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Organization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13,500.00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15,500.00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smonth flow of operation of the Assembly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548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Capacity building for staff &amp; Assembly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members/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Giz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GoviD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70,000.00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45,854.00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135,854.00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Develop human capacity of staff and Assembly members to understand issues of Decentralisation at the district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195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capacity building for revenue collectors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Develop human capacity for revenue collectors to increase revenue mobilization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69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To train </a:t>
                      </a:r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all staff 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on Local Gov't protocols and retirement </a:t>
                      </a:r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planning/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Giz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GoviD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Enhancing the capacity of human resources for the development of the district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58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14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789705"/>
              </p:ext>
            </p:extLst>
          </p:nvPr>
        </p:nvGraphicFramePr>
        <p:xfrm>
          <a:off x="142501" y="574164"/>
          <a:ext cx="9001499" cy="57233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30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771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6283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62839"/>
                <a:gridCol w="762839"/>
                <a:gridCol w="6865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283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806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2187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943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:-(CIDA/MAG)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1776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en-US" sz="110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1.4 Planning, Budgeting, Co-ordination and Statistics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25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Compensation of Employees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256,568.13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256,568.13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24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Organization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smooth flow of operation of the Assembly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3019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Monitoring and evaluation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96,972.00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76,569.09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173,541.09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Monitor and evaluate progress of work and impact of development projects and programmes on the people in the District.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762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Preparation of Composite budget, fee fixing/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Giz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GoviD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Partners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60,000.00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Integrate and institutionalise planning and budgeting through participatory process at all levels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24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Revenue Improvement Action Plan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effective revenue mobilization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7149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quarterly Budget committee meeting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22,500.00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22,500.00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Enhance knowledge of heads of department on participatory planning and budgeting process and implementation of the Composite Budget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925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Procure office materials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10,000.00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Enhance effective and efficient administrative work in the Assembly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4324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Town Hall meetings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40,000.00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40,000.00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Inform public of activities of the Assembly and include them in decision making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485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15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0220726"/>
              </p:ext>
            </p:extLst>
          </p:nvPr>
        </p:nvGraphicFramePr>
        <p:xfrm>
          <a:off x="118754" y="858497"/>
          <a:ext cx="8942122" cy="5554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87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8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35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7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54910"/>
                <a:gridCol w="757807"/>
                <a:gridCol w="68202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780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379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0853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07754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60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STATISTICS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3955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en-US" sz="110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1.4 Planning, Budgeting, Co-ordination and Statistics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75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Organization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13,500.00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17,000.00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cater for stationery, travel and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transport,repairs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and maintenance,  utilities and any other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recurrrent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expenditure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631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Conduct field survey  on busineses and properties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the quality of data collected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243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Update and extend the scope of data hub for BNDA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4,785.64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24,785.64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Facilitate accurate and realistic preparation and implementation of the Composite Budget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5433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Employees Compensation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36,618.46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36,618.46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–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11,785.64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50,118.46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21,500.00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83,404.10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147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16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440481"/>
              </p:ext>
            </p:extLst>
          </p:nvPr>
        </p:nvGraphicFramePr>
        <p:xfrm>
          <a:off x="296884" y="917872"/>
          <a:ext cx="8728365" cy="54257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11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493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68520"/>
                <a:gridCol w="739692"/>
                <a:gridCol w="66572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3969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2839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6052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65001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668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1.5 Legislative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Oversights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2793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Assembly/sub-committee meetings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255,564.62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255,564.62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Ensure effective operation of the the substructures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365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Strengthen sub district structures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76,569.10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91,569.10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activities of the Area Councils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486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NALAG activities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NALAG activities in the District Assembly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2956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–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3,158,395.45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1,820,435.79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709,414.54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45,854.00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5,734,099.78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17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236479"/>
              </p:ext>
            </p:extLst>
          </p:nvPr>
        </p:nvGraphicFramePr>
        <p:xfrm>
          <a:off x="-1" y="680368"/>
          <a:ext cx="9144001" cy="5643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27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35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1700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3726"/>
                <a:gridCol w="771525"/>
                <a:gridCol w="81438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0253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100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900" b="1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Donor:-(CIDA/MAG)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4231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SOCIAL SERVICES DELIVERY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947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2.1</a:t>
                      </a:r>
                      <a:r>
                        <a:rPr lang="en-US" sz="105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Education, Youth &amp; Sports Services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9081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my first Day at school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improve/retain enrollment thereby promoting education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2746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Provide Scholarship, Bursaries &amp; Financial Assistance to Students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76,569.09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96,569.09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Bridge the gap in access to education of the rich and poor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338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 STEM Clinics from school level to regional level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make teachers deliver quality education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8170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of 4No. 3-unit classroom block. Okaikrom, Abohema,Akoase D/A, Adadekrom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249,668.33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280,000.00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529,668.33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effective education in the district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81073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School Zonal, District, Sub-Zonal and Regional Cultural Festivals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Ghanaian Culture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490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SPAM and performance review Meetings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9,300.00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effective education in the district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292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18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239136"/>
              </p:ext>
            </p:extLst>
          </p:nvPr>
        </p:nvGraphicFramePr>
        <p:xfrm>
          <a:off x="285200" y="680367"/>
          <a:ext cx="8740043" cy="53522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47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60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461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9779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40681"/>
                <a:gridCol w="740681"/>
                <a:gridCol w="66661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4068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2796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6442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44537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:-(CIDA/MAG)(GHc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0291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SOCIAL SERVICES DELIVERY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5054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2.1</a:t>
                      </a:r>
                      <a:r>
                        <a:rPr lang="en-US" sz="105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Education, Youth &amp; Sports Services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8944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</a:t>
                      </a:r>
                      <a:r>
                        <a:rPr 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1No. Library with ICT at </a:t>
                      </a:r>
                      <a:r>
                        <a:rPr lang="en-US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Hweakwae</a:t>
                      </a:r>
                      <a:r>
                        <a:rPr 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</a:t>
                      </a:r>
                      <a:r>
                        <a:rPr lang="en-US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Adausena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183,124.90        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183,124.90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6401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1No. 6-unit classroom block at Odontuase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65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19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131724"/>
              </p:ext>
            </p:extLst>
          </p:nvPr>
        </p:nvGraphicFramePr>
        <p:xfrm>
          <a:off x="285200" y="680367"/>
          <a:ext cx="8740043" cy="56575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01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048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4068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40681"/>
                <a:gridCol w="740681"/>
                <a:gridCol w="66661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4068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2924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6314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318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:-(CIDA/MAG)(GHc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5530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SOCIAL SERVICES DELIVERY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1027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2.1</a:t>
                      </a:r>
                      <a:r>
                        <a:rPr lang="en-US" sz="105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Education, Youth &amp; Sports Services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928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2No. 6-unit classroom block at Afosu R/C, Akoase Experimental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576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1No. 2-unit classroom block, office, store, W/C, sanded play area, paved walk way, fenced, gated, poly tank stand with 5000 capacity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litres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at Afosu R/C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260,483.10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260,483.10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05879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</a:t>
                      </a:r>
                      <a:r>
                        <a:rPr lang="en-US" sz="105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of the organization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cater for stationery, travel and 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transport,repairs</a:t>
                      </a: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and maintenance,  utilities and any other 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recurrrent</a:t>
                      </a: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expenditure</a:t>
                      </a:r>
                    </a:p>
                    <a:p>
                      <a:pPr algn="l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578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20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885143"/>
              </p:ext>
            </p:extLst>
          </p:nvPr>
        </p:nvGraphicFramePr>
        <p:xfrm>
          <a:off x="142878" y="668492"/>
          <a:ext cx="8872534" cy="5567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87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35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9277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5190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51909"/>
                <a:gridCol w="751909"/>
                <a:gridCol w="67671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190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387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92907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05734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9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;-(CIDA/MAG)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202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SOCIAL SERVICES DELIVERY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9603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2.1</a:t>
                      </a:r>
                      <a:r>
                        <a:rPr lang="en-US" sz="105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Education, Youth &amp; Sports Services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9269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teachers quarters at Kuntenase, Asawase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300,000.00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51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Renovation of 2No. 3-unit classroom at Afosu D/A, Nkwarteng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230,000.00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330,000.00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633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Renovation of 3No. 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3-unit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classroom block at Akrofonso, Nkwarteng SDA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200,000.00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69269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Renovation of 1No. 2-unit classroom block at Amenam D/A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779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-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1,185,168.33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1,526,067.13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506,608.00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3,217,843.46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79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21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036670"/>
              </p:ext>
            </p:extLst>
          </p:nvPr>
        </p:nvGraphicFramePr>
        <p:xfrm>
          <a:off x="59764" y="642431"/>
          <a:ext cx="9084235" cy="55139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50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31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08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9120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69850"/>
                <a:gridCol w="769850"/>
                <a:gridCol w="69286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985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402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4045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3349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29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SOCIAL SERVICES DELIVERY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41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2.2</a:t>
                      </a:r>
                      <a:r>
                        <a:rPr lang="en-US" sz="105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Public Health Services and Management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88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organization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cater for stationery, travel and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transport,repairs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and maintenance, utilities and any other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recurrrent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expenditure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532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bungalow at Pankese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provide accommodation for health staff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493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5No. Placenta pit at Nwinso ,Noyem, Akoase, Old-Abirem and Pankese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</a:t>
                      </a:r>
                      <a:r>
                        <a:rPr lang="en-US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105,000.00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105,000.00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6901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Rehabilitate 2No. CHPS Compounds at Okaikrom and Amuana Praso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180,000.00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180,000.00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886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Complete Health centre at Akoase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95,338.10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95,338.10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886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Complete Health centre at Pankese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70,232.55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70,232.55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80929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3No. CHPS Compound and Staff Quarters at Nwinso, Odontuase and Mpintimpi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218,173.66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487,708.00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705,881.66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315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22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410483"/>
              </p:ext>
            </p:extLst>
          </p:nvPr>
        </p:nvGraphicFramePr>
        <p:xfrm>
          <a:off x="166256" y="574164"/>
          <a:ext cx="8847112" cy="56979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47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07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437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497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49755"/>
                <a:gridCol w="749755"/>
                <a:gridCol w="674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4975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3694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8719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8880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:-(CIDA/MAG)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936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SOCIAL SERVICES DELIVERY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4619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2.2</a:t>
                      </a:r>
                      <a:r>
                        <a:rPr lang="en-US" sz="105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Public Health Services and Management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271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bungalow at Akoase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housing facility for health staff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14663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1No. 12 seater WC toilet with a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mechanise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borehole </a:t>
                      </a: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–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Oworomera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117,419.15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117,419.15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environmental sanitation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560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2No. 12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seater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W/C toilet  at New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Abirem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and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Ntronang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Market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102,698.04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102,698.04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mprove</a:t>
                      </a: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environmental sanitation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449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Provide basic equipment: BP apparatus, HB meters and autoclave at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Amenam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Praso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Kuma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Mpintimpi and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Abodom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18,500.00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18,500.00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logistics for quality health care delivery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174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coverage of expanded Prgramme on Immunization(EPI) services through outreach monitoring and supportive visit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46,500.00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46,500.00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logistics for quality health care delivery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85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23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275783"/>
              </p:ext>
            </p:extLst>
          </p:nvPr>
        </p:nvGraphicFramePr>
        <p:xfrm>
          <a:off x="83125" y="574166"/>
          <a:ext cx="9060875" cy="5768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9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745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678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53045"/>
                <a:gridCol w="714375"/>
                <a:gridCol w="85940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787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233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3521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2421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8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sym typeface="Wingdings" panose="05000000000000000000" pitchFamily="2" charset="2"/>
                        </a:rPr>
                        <a:t> (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607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SOCIAL SERVICES DELIVERY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smtClean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411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2.2</a:t>
                      </a:r>
                      <a:r>
                        <a:rPr lang="en-US" sz="100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Public Health Services and Management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98188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access to modern FP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srvices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through public education and regular supplies of FP commodities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EPI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coverge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to attain immunity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694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Strengthen school health programmes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1781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Undertake Mass Drug Administration against Onchocerciasis, Schintosomiasis, Intestinal worms and Yaws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3,750.00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Eradication of diseases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1781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Integrated Disease surveillance and response to epidemic prone diseases and other diseases of public health importance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18,000.00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Eradication of diseases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721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-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1,113,494.31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764,325.19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105,000.00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1,982,819.50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212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24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581984"/>
              </p:ext>
            </p:extLst>
          </p:nvPr>
        </p:nvGraphicFramePr>
        <p:xfrm>
          <a:off x="0" y="610097"/>
          <a:ext cx="9144003" cy="55260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223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408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90887"/>
                <a:gridCol w="858944"/>
                <a:gridCol w="697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5497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0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Donor:-(CIDA/MAG)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168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2.3 Social Welfare and Community Dev’t.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04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Organization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17,392.00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6,378.00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25,770.00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smooth flow of operation of the Assembly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10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Disbursement of  disability common fund  for PWD’s disrict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175,000.00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175,000.00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meet recurrent expenditure and support PWDs financially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989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Monitoring the activities of PWDs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economic empowerment of PWDs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04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business management training for PWDs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Build the capacity of PWDs in vocation or skill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712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Assist children in conflict with the law and conduct social enquiries/investigation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the rights and entitlements of children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91231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Communities and schools outreach sensitization on services rendered by the department  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that community members and school children have knowledge access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479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25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661118"/>
              </p:ext>
            </p:extLst>
          </p:nvPr>
        </p:nvGraphicFramePr>
        <p:xfrm>
          <a:off x="0" y="525778"/>
          <a:ext cx="9144002" cy="57887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843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646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4915"/>
                <a:gridCol w="774915"/>
                <a:gridCol w="697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3791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0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Donor:CIDA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/MAG 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4895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2.3 Social Welfare and Community Dev’t.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13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Supervise and monitor activities of day care centres in the district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that day care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centres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are operating in accordance with the standard operating guidelines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13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Facilitate the implementation of LEAP activities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Empower households to provide for their basic needs for socio-economic development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50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Supervision and monitoring of NGOs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that NGOs are operating within their scope of work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1207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Community sensitization on the District Assembly Bye-laws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7,000.00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7,000.00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awareness on District Assembly Bye-Laws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0909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Community sensitization on HIV/AIDS and teenage pregnancy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22,292.00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22,292.00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awareness on the prevention of HIV/AIDS and teenage pregnancy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61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26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581797"/>
              </p:ext>
            </p:extLst>
          </p:nvPr>
        </p:nvGraphicFramePr>
        <p:xfrm>
          <a:off x="2" y="709303"/>
          <a:ext cx="9143999" cy="55638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35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119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72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4915"/>
                <a:gridCol w="774915"/>
                <a:gridCol w="697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6348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4872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3407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0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9727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2.3 Social Welfare and Community Dev’t.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913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Formualation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of community child protection committee and education district wide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5,000.00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5,000.00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51435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Sensitize communities on home management, child care and development</a:t>
                      </a:r>
                    </a:p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736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Community sensitization on child protection programme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Sensitize communities on home management, child care and development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776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Employees' Compensation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86,644.47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86,644.47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16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41,000.00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104,036.47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313,670.00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0.00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280,000.00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0.00      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0.00                  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458,706.47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358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27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67057"/>
              </p:ext>
            </p:extLst>
          </p:nvPr>
        </p:nvGraphicFramePr>
        <p:xfrm>
          <a:off x="0" y="574164"/>
          <a:ext cx="9144002" cy="56513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6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027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76599"/>
                <a:gridCol w="714375"/>
                <a:gridCol w="85628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7133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0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266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2.4</a:t>
                      </a:r>
                      <a:r>
                        <a:rPr lang="en-US" sz="105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Environmental Health and Sanitation Services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178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Compensation of Employees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483,959.11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483,959.11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460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Level engineered landfill site Fumigation of refuse dumps Desilting of choke drains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Minimize the spread of epidemic and floods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66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Health Screening for food and drink Vendors in the district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 food security for healthy life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6693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Waste landfills </a:t>
                      </a:r>
                      <a:r>
                        <a:rPr lang="fr-F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sites,Fumigation</a:t>
                      </a: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&amp; sanitation package improvement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enhance and equip rural health delivery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73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the Organization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smooth flow of operation of the Assembly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1350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health education and creation of awareness to construct household latrine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Educate public to construct household latrines to improve environmental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80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28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069587"/>
              </p:ext>
            </p:extLst>
          </p:nvPr>
        </p:nvGraphicFramePr>
        <p:xfrm>
          <a:off x="11875" y="427520"/>
          <a:ext cx="9144002" cy="58473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24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5268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4915"/>
                <a:gridCol w="774915"/>
                <a:gridCol w="697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1107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0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Donor:CIDA/MAG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programmes/projects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7064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2.4</a:t>
                      </a:r>
                      <a:r>
                        <a:rPr lang="en-US" sz="105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Environmental Health and Sanitation Services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952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Interment of unknown dead bodies district wide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Prevent epidemic and improve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34423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for DWST district wide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4,850.00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4,850.00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2463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Community Led Total Sanitation (CLTS) WASH promotion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932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Purchase of sanitary tools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26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Provide sanitation improvement package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Prevent epidemic and improve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2625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Clear and maintain refuse dump site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54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29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182321"/>
              </p:ext>
            </p:extLst>
          </p:nvPr>
        </p:nvGraphicFramePr>
        <p:xfrm>
          <a:off x="11875" y="526326"/>
          <a:ext cx="9144002" cy="59251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22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95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5289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4915"/>
                <a:gridCol w="774915"/>
                <a:gridCol w="697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763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9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05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05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05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52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2.4</a:t>
                      </a:r>
                      <a:r>
                        <a:rPr lang="en-US" sz="105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Environmental Health and Sanitation Services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3396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Manage sanitation in the district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9947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Celebration of World Toilet Day/Global Handwashing Day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4,900.00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4,900.00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Creating awareness of improved environmental sanitation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27873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Conduct routine inspection district wide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900.00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3,900.00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Minimize the spread of epidemic and floods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27873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Mechanize borehole at Addokrom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provide portable water to the communities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241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Covid-19 related activities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fight Covid-19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6927"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458,750.00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</a:t>
                      </a:r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483,959.11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260,900.00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</a:t>
                      </a:r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1,203,609.11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39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30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605214"/>
              </p:ext>
            </p:extLst>
          </p:nvPr>
        </p:nvGraphicFramePr>
        <p:xfrm>
          <a:off x="11875" y="558179"/>
          <a:ext cx="9144002" cy="54206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43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1458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4915"/>
                <a:gridCol w="774915"/>
                <a:gridCol w="697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8778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0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905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INFRASTRUCTURE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DELIVERY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251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SP</a:t>
                      </a:r>
                      <a:r>
                        <a:rPr lang="en-US" sz="105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3.1 PHYSICAL  AND SPATIAL PLANNING DEV’T.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946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Implement street naming and Property 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Addressing/</a:t>
                      </a:r>
                      <a:r>
                        <a:rPr lang="en-US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Giz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GoviD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Enhance easy accessibility and promote efficient revenue collection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889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statutory planning &amp; technical sub-committee meetings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vet and approve building permits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046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prepare base maps and local plans for two communities (New Abirem and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Akoase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)/</a:t>
                      </a:r>
                      <a:r>
                        <a:rPr lang="en-US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Giz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GoviD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protect the District Assembly's boundries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60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Facilitate the documentation of Assembly's lands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reduce litigation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46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Revision of 2 sector plans at Afosu &amp; New Abirem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protect the District Assembly's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boundries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469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31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396795"/>
              </p:ext>
            </p:extLst>
          </p:nvPr>
        </p:nvGraphicFramePr>
        <p:xfrm>
          <a:off x="11875" y="427517"/>
          <a:ext cx="9144002" cy="5760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70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60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36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6560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4915"/>
                <a:gridCol w="774915"/>
                <a:gridCol w="6974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49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53883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936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0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:CIDA/MAG(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3330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INFRASTRUCTURE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DELIVERY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4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SP</a:t>
                      </a:r>
                      <a:r>
                        <a:rPr lang="en-US" sz="105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3.1 PHYSICAL AND SPATIAL PLANNING DEV’T.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817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Conduct weekily site inspection for the processing, 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development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application for permitting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Awareness creation of building permit acquisition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0323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Landscape and planting of ornamental plants to beautify the environment at New Abirem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help maintain local water cycles and save the environment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119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Employees' Compensation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126,158.97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126,158.97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19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-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130,000.00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126,158.97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80,000.00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336,158.97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913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32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11576"/>
              </p:ext>
            </p:extLst>
          </p:nvPr>
        </p:nvGraphicFramePr>
        <p:xfrm>
          <a:off x="154377" y="715992"/>
          <a:ext cx="8894618" cy="55928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66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15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0081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53781"/>
                <a:gridCol w="753781"/>
                <a:gridCol w="67840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378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037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9786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6558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3144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INFRASTRUCTURE</a:t>
                      </a:r>
                      <a:r>
                        <a:rPr lang="en-US" sz="105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DELIVERY AND MANAGEMENT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587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3.2 PUBLIC WORKS, RURAL HOUSING AND WATER MANAGEMENT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645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Conctruct</a:t>
                      </a:r>
                      <a:r>
                        <a:rPr 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mini mall and lockable stores at New </a:t>
                      </a:r>
                      <a:r>
                        <a:rPr lang="en-US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Abirem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40,002.08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51435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40,002.08</a:t>
                      </a:r>
                    </a:p>
                    <a:p>
                      <a:pPr algn="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manage vehicular &amp; human traffic at the lorry park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423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Provision and maintenance of streetlights &amp;  electric poles for electrification of communities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400,000.00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security for the protection of property and human safety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431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"U" Drain at Afosu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For safe water for use and ensure good hygiene practices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431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Police Station at Ntronang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248,829.68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248,829.68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maintain security and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oder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431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market stalls at Nkwarteng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26,935.38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26,935.38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provide economic activities and jobs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431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Contract management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4,015.76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24,015.76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ascertain the level of progress on projects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5095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MP's supported projects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50,000.00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400,000.00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communities with building materials to complete community initiated projects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235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33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607911"/>
              </p:ext>
            </p:extLst>
          </p:nvPr>
        </p:nvGraphicFramePr>
        <p:xfrm>
          <a:off x="154377" y="715993"/>
          <a:ext cx="8894618" cy="56929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66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1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05294"/>
                <a:gridCol w="753781"/>
                <a:gridCol w="67840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378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037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99786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242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Donor:CIDA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/MAG 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807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INFRASTRUCTURE</a:t>
                      </a:r>
                      <a:r>
                        <a:rPr lang="en-US" sz="1100" b="1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DELIVERY AND MANAGEMENT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253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3.2 PUBLIC WORKS, RURAL HOUSING AND WATER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706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Self help projects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communities with building materials to complete community initiated projects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10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Development control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and </a:t>
                      </a: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maintain </a:t>
                      </a:r>
                      <a:r>
                        <a:rPr lang="en-US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development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control measures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89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Reshaping of selected feeder roads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100,000.00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23,914.00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173,914.00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accessibility to food producing communities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217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Conversion</a:t>
                      </a:r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of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warehouse  into meatshop at New Abirem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86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Completion of Police Quarters at Akoase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248,829.65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248,829.65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maintain security and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order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0531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Construct lockable stores at Afosu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169,997.92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169,997.92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provider economic activities and jobs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531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Employees' Compensation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</a:t>
                      </a:r>
                      <a:r>
                        <a:rPr lang="en-US" sz="9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247,334.40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247,334.40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405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-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1,215,765.03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271,248.40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662,845.44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2,199,858.87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56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34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695469"/>
              </p:ext>
            </p:extLst>
          </p:nvPr>
        </p:nvGraphicFramePr>
        <p:xfrm>
          <a:off x="130630" y="574165"/>
          <a:ext cx="8906490" cy="57865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41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2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3950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5478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54787"/>
                <a:gridCol w="754787"/>
                <a:gridCol w="67930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478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122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0053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2882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programmes/projects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566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ECONOMIC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DEVELOPMENT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9349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4.1 Trade, Tourism and Industrial dev’t.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433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the Organisation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Cater for stationery, travel and transport, repairs and maintenance, utilities and any other recurrrent expenditure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699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Strengthening of Association of Small Scale Industries (ASSI) at New Abirem.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10,480.00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12,480.00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2586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NVTI examination at New Abirem.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2747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 Start Your Business Workshop (SYBW) at Hweakwae.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99111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Facilitate Rural Enterprises Development Fund (REDF) Loan Facility - District Wide.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17,750.00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17,750.00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055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35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647546"/>
              </p:ext>
            </p:extLst>
          </p:nvPr>
        </p:nvGraphicFramePr>
        <p:xfrm>
          <a:off x="130630" y="619136"/>
          <a:ext cx="8906490" cy="56481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6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69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6170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2099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88579"/>
                <a:gridCol w="754787"/>
                <a:gridCol w="67930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478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122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0053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1755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002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ECONOMIC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DEVELOPMENT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004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4.1 Trade, Tourism and Industrial dev’t.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092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Business Counselling and Monitoring Services - District Wide.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49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Formulate and registe  co-operatives - District Wide.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7,000.00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491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Train co-operatives societies members - District Wide.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9709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Provide cassava processing facility for Tenkyemso Gari Production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8795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Engagement with Trade Associations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127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36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302201"/>
              </p:ext>
            </p:extLst>
          </p:nvPr>
        </p:nvGraphicFramePr>
        <p:xfrm>
          <a:off x="130630" y="574165"/>
          <a:ext cx="8906490" cy="57831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330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969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576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54787"/>
                <a:gridCol w="835421"/>
                <a:gridCol w="59867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478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122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0053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594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9493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ECONOMIC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DEVELOPMENT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424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4.1 Trade, Tourism and Industrial dev’t.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0387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Audit co-operatives societies - District Wide.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ensure transparency and accountability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279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SUB-TOTAL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113,230.00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142,230.00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727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37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822683"/>
              </p:ext>
            </p:extLst>
          </p:nvPr>
        </p:nvGraphicFramePr>
        <p:xfrm>
          <a:off x="142503" y="574165"/>
          <a:ext cx="9001497" cy="57753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57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668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62838"/>
                <a:gridCol w="762838"/>
                <a:gridCol w="6865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283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806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2187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0743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769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ECONOMIC DEVELOPMENT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3182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4.2 Agricultural Services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948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the Organization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27,659.00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32,659.00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Cater for stationery, travel and transport, repairs and maintenance, utilities and any other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recurrrent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expenditure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42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Organise Farmers' Day Celebration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Reward hard working farmers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42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Develop product based FBOs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64,666.79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68,666.79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private sector participation in agriculture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4016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On- farm demostration of agricultural technologies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31,480.00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10,289.82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45,769.82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adoption of extension technologies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142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Training on safe use of Agro-chemicals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38,585.50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38,585.50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food and public safety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46688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Collation and anaylsis of  Market Information (SRID)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5,850.00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15,850.00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Facilitate policy planning on food production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46688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Effective and efficient extension service delivery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18,437.00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28,437.00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agricultural productivity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142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Management and administraction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17,000.00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Ensure effective administration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1428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Livestock disease control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agricultural productivity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143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38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613913"/>
              </p:ext>
            </p:extLst>
          </p:nvPr>
        </p:nvGraphicFramePr>
        <p:xfrm>
          <a:off x="106881" y="574164"/>
          <a:ext cx="9037119" cy="58017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70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295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7726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6585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65857"/>
                <a:gridCol w="765857"/>
                <a:gridCol w="68927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585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5062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2987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4760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Donor:CIDA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/MAG 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33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ECONOMIC DEVELOPMENT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7684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4.2 Agricultural Services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86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small Ruminant production among PLWDs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35,520.00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35,520.00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agricultural income generation for the vulnerable.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35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Sensitize farmers on disease control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23,520.00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7,143.00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35,663.00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agricultural productivity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35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Livestock pest control (Training)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agricultural productivity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786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Food safety, quality and standardization education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19,000.00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agricultural competiveness and enhance integration into domestic and international markets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935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Planting for food and jobs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agricultural productivity in the District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86372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Business training / Education of farmers and actors along the value chain on product standardization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Market Oriented Agriculture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9861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Staff Skills development / training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18,000.00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Ensure effective implementation of agricultural programs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43610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Distribute certified  oil palm seedlings to farmers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production 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and development of oil palm for Jobs and income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17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39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761648"/>
              </p:ext>
            </p:extLst>
          </p:nvPr>
        </p:nvGraphicFramePr>
        <p:xfrm>
          <a:off x="95005" y="692241"/>
          <a:ext cx="8953997" cy="5669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24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35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22295"/>
                <a:gridCol w="758813"/>
                <a:gridCol w="68293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881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7214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8370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93827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:CIDA/MAG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905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ECONOMIC DEVELOPMENT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1866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4.2 Agricultural Services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1710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Train women (WIAD) in income generation activities (Soap Making and Bee-keeping)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3,500.00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6,500.00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gender mainstreaming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984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alternative livelihood, climate resilient cropping system, water conservation and sustainable land management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3,820.00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13,820.00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Ensure environmental sustainability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3556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satellite market  development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7,000.00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11,000.00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21,750.00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Increase agricultural competiveness and enhance integration into domestic and international markets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496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Employees' Compenation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859,648.79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859,648.79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463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- 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887,307.79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430,272.29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78,289.82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1,459,869.90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63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40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100361"/>
              </p:ext>
            </p:extLst>
          </p:nvPr>
        </p:nvGraphicFramePr>
        <p:xfrm>
          <a:off x="106877" y="668491"/>
          <a:ext cx="8942124" cy="57741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60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15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90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578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57807"/>
                <a:gridCol w="757807"/>
                <a:gridCol w="68202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780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378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0853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81740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:-(CIDA/MAG) 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758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ENVIRONMENTAL 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2311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5.1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Disaster prevention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830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Internal Management of the organisation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cater for stationery, travel and transport,repairs and maintenance,special services, utilities and any other recurrrent expenditure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366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Adoption to climate change and environmental protection activities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help disaster victims out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3584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Public education on disaster prevention (flooding, rain/windstorm,epidemics, erosion and land degradation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3,250.00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3,250.00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Build capacity of communities to prepare and respond appropriately to disaster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400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Celebration of intrenational disaster day( district wide)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6,499.70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6,250.00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12,749.70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Create public awareness on the importance of building resilience of communities to disaster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972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41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737296"/>
              </p:ext>
            </p:extLst>
          </p:nvPr>
        </p:nvGraphicFramePr>
        <p:xfrm>
          <a:off x="106877" y="574165"/>
          <a:ext cx="8942124" cy="57631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06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8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371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578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57807"/>
                <a:gridCol w="757807"/>
                <a:gridCol w="68202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780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4378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00853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04336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:-CIDA/MAG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25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ENVIRONMENTAL SANITATION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825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5.1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Disaster prevention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500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planting of economic trees (Akesia tree, Nim Tree and Teak Tree)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13,300.00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 protect the environment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545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Education on domestic/bush fires campaign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3,993.00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3,993.00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Ehance capacity and skills of community members for efficient and effective service delivery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2500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Livelihood support programs-vegetable farming, mushroom rearing and seed nursert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6,210.00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6,210.00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Ehance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knowledge and skills in vegetable production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92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C0AA-13C5-42F8-8707-B9C6EA4D33F1}" type="slidenum">
              <a:rPr lang="en-GB" smtClean="0"/>
              <a:t>42</a:t>
            </a:fld>
            <a:endParaRPr lang="en-GB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77183" y="227800"/>
            <a:ext cx="8382000" cy="346364"/>
          </a:xfrm>
        </p:spPr>
        <p:txBody>
          <a:bodyPr>
            <a:noAutofit/>
          </a:bodyPr>
          <a:lstStyle/>
          <a:p>
            <a:r>
              <a:rPr lang="en-US" sz="1800" dirty="0"/>
              <a:t>Projects For 2022 and Corresponding Cost And Justification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220821"/>
              </p:ext>
            </p:extLst>
          </p:nvPr>
        </p:nvGraphicFramePr>
        <p:xfrm>
          <a:off x="106877" y="574169"/>
          <a:ext cx="8942124" cy="58409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06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493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63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71500"/>
                <a:gridCol w="787400"/>
                <a:gridCol w="7620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31470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26141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Projects/</a:t>
                      </a:r>
                      <a:r>
                        <a:rPr lang="en-US" sz="1100" b="0" dirty="0" err="1" smtClean="0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IGF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GOG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MP-SIP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PWDFUND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DACF-RFG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Other Donor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:-(CIDA/MAG)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100" b="0" dirty="0" smtClean="0">
                          <a:solidFill>
                            <a:schemeClr val="tx1"/>
                          </a:solidFill>
                          <a:effectLst/>
                        </a:rPr>
                        <a:t>(GHc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Total Budget (GHc)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Justification- What do you intend to achieve with the 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programmes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/projects and how does this link to your objectives?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930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ENVIRONMENTAL SANITATION AND MANAGEMENT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300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SP 5.1</a:t>
                      </a:r>
                      <a:r>
                        <a:rPr lang="en-US" sz="11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Disaster prevention and Management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049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Assessment and registration of disaster incidents and victims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Ehance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capacity and skills of community members for efficient and effective service delivery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720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Distribution of relief items district wide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9,467.88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14,467.88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Support disaster victims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844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SUB -TOTAL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42,042.70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26,927.88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68,970.58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355073"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GRAND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7,372,966.08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3,831,454.43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</a:t>
                      </a: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3,178,454.43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280,000.00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218,969.65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</a:t>
                      </a:r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45,000.00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105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15,932,694.15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641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F-THEME-ONE">
  <a:themeElements>
    <a:clrScheme name="MOF BLUE">
      <a:dk1>
        <a:sysClr val="windowText" lastClr="000000"/>
      </a:dk1>
      <a:lt1>
        <a:sysClr val="window" lastClr="FFFFFF"/>
      </a:lt1>
      <a:dk2>
        <a:srgbClr val="19347C"/>
      </a:dk2>
      <a:lt2>
        <a:srgbClr val="FFFFFF"/>
      </a:lt2>
      <a:accent1>
        <a:srgbClr val="006FB9"/>
      </a:accent1>
      <a:accent2>
        <a:srgbClr val="00B1EB"/>
      </a:accent2>
      <a:accent3>
        <a:srgbClr val="81D5FF"/>
      </a:accent3>
      <a:accent4>
        <a:srgbClr val="3C3C3B"/>
      </a:accent4>
      <a:accent5>
        <a:srgbClr val="929292"/>
      </a:accent5>
      <a:accent6>
        <a:srgbClr val="19347C"/>
      </a:accent6>
      <a:hlink>
        <a:srgbClr val="006FB9"/>
      </a:hlink>
      <a:folHlink>
        <a:srgbClr val="00B1EB"/>
      </a:folHlink>
    </a:clrScheme>
    <a:fontScheme name="MoF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c" id="{8B877D80-FC5A-4ED0-BAEB-14C256152A4E}" vid="{5562171A-2698-47F8-B424-F2FD41E5D5F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44a47ee1-c9fe-4154-a1a0-b1291fa46732">PZSSA5SZN3AP-257-112</_dlc_DocId>
    <_dlc_DocIdUrl xmlns="44a47ee1-c9fe-4154-a1a0-b1291fa46732">
      <Url>https://intranet.mofep.gov.gh/branding/_layouts/DocIdRedir.aspx?ID=PZSSA5SZN3AP-257-112</Url>
      <Description>PZSSA5SZN3AP-257-112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B0E16D2AFD2545A4395CE909ACEEEC" ma:contentTypeVersion="0" ma:contentTypeDescription="Create a new document." ma:contentTypeScope="" ma:versionID="7899dc2aef34df137fd982e819c613e8">
  <xsd:schema xmlns:xsd="http://www.w3.org/2001/XMLSchema" xmlns:xs="http://www.w3.org/2001/XMLSchema" xmlns:p="http://schemas.microsoft.com/office/2006/metadata/properties" xmlns:ns2="44a47ee1-c9fe-4154-a1a0-b1291fa46732" targetNamespace="http://schemas.microsoft.com/office/2006/metadata/properties" ma:root="true" ma:fieldsID="f9e79cbecc584df55a118d57bec79fbd" ns2:_="">
    <xsd:import namespace="44a47ee1-c9fe-4154-a1a0-b1291fa46732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a47ee1-c9fe-4154-a1a0-b1291fa46732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3E3BD68-6595-4A68-8BF5-0B8C6A5BE47D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3DECA9C8-0BD5-4F0C-9B7E-B43847BCF987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44a47ee1-c9fe-4154-a1a0-b1291fa46732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AFC4679-B61E-4390-AE90-4B92C1A713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a47ee1-c9fe-4154-a1a0-b1291fa467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9BAFCFB0-C027-4A14-B140-17523C5FF85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MoF PowerPoint - Basic (1)</Template>
  <TotalTime>28813</TotalTime>
  <Words>7108</Words>
  <Application>Microsoft Office PowerPoint</Application>
  <PresentationFormat>On-screen Show (4:3)</PresentationFormat>
  <Paragraphs>2697</Paragraphs>
  <Slides>42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Courier New</vt:lpstr>
      <vt:lpstr>Georgia</vt:lpstr>
      <vt:lpstr>Myriad Pro</vt:lpstr>
      <vt:lpstr>Times New Roman</vt:lpstr>
      <vt:lpstr>Wingdings</vt:lpstr>
      <vt:lpstr>MOF-THEME-ONE</vt:lpstr>
      <vt:lpstr>COMPOSITE BUDGET FOR 2022  BIREM NORTH DISTRICT ASSEMBLY</vt:lpstr>
      <vt:lpstr>FINANCIAL PERFORMANCE-REVENUE </vt:lpstr>
      <vt:lpstr>FINANCIAL PERFORMANCE-EXPENDITURE </vt:lpstr>
      <vt:lpstr>FINANCIAL PERFORMANCE-REVENUE </vt:lpstr>
      <vt:lpstr>FINANCIAL PERFORMANCE-EXPENDITURE </vt:lpstr>
      <vt:lpstr>FINANCIAL PERFORMANCE-EXPENDITURE </vt:lpstr>
      <vt:lpstr>SUMMARY OF EXPENDITURE BUDGET BY DEPARTMENT, ECON. CLASSIFICATION AND FUNDING SOURCES-2022</vt:lpstr>
      <vt:lpstr>SUMMARY OF EXPENDITURE BUDGET BY DEPARTMENT, ECON. CLASSIFICATION AND FUNDING SOURCES-2022</vt:lpstr>
      <vt:lpstr>SUMMARY OF EXPENDITURE BUDGET BY DEPARTMENT, ECON. CLASSIFICATION AND FUNDING SOURCES-2022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  <vt:lpstr>Projects For 2022 and Corresponding Cost And Justification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Use this Paragraph Style for Only 2 Lines of Text</dc:title>
  <dc:creator>Victor Enninful</dc:creator>
  <cp:lastModifiedBy>EMMANUEL ADJALO</cp:lastModifiedBy>
  <cp:revision>1800</cp:revision>
  <cp:lastPrinted>2022-01-12T09:36:35Z</cp:lastPrinted>
  <dcterms:created xsi:type="dcterms:W3CDTF">2019-01-24T17:16:20Z</dcterms:created>
  <dcterms:modified xsi:type="dcterms:W3CDTF">2023-09-01T09:52:25Z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0x01010064B0E16D2AFD2545A4395CE909ACEEEC</vt:lpwstr>
  </property>
  <property fmtid="{D5CDD505-2E9C-101B-9397-08002B2CF9AE}" pid="3" name="_dlc_DocIdItemGuid">
    <vt:lpwstr>e9a1c9d2-129c-4571-b70d-52db57a735aa</vt:lpwstr>
  </property>
</Properties>
</file>