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</p:sldMasterIdLst>
  <p:notesMasterIdLst>
    <p:notesMasterId r:id="rId46"/>
  </p:notesMasterIdLst>
  <p:handoutMasterIdLst>
    <p:handoutMasterId r:id="rId47"/>
  </p:handoutMasterIdLst>
  <p:sldIdLst>
    <p:sldId id="256" r:id="rId2"/>
    <p:sldId id="445" r:id="rId3"/>
    <p:sldId id="430" r:id="rId4"/>
    <p:sldId id="409" r:id="rId5"/>
    <p:sldId id="431" r:id="rId6"/>
    <p:sldId id="460" r:id="rId7"/>
    <p:sldId id="474" r:id="rId8"/>
    <p:sldId id="477" r:id="rId9"/>
    <p:sldId id="584" r:id="rId10"/>
    <p:sldId id="583" r:id="rId11"/>
    <p:sldId id="582" r:id="rId12"/>
    <p:sldId id="623" r:id="rId13"/>
    <p:sldId id="581" r:id="rId14"/>
    <p:sldId id="580" r:id="rId15"/>
    <p:sldId id="624" r:id="rId16"/>
    <p:sldId id="579" r:id="rId17"/>
    <p:sldId id="625" r:id="rId18"/>
    <p:sldId id="626" r:id="rId19"/>
    <p:sldId id="627" r:id="rId20"/>
    <p:sldId id="577" r:id="rId21"/>
    <p:sldId id="628" r:id="rId22"/>
    <p:sldId id="629" r:id="rId23"/>
    <p:sldId id="646" r:id="rId24"/>
    <p:sldId id="630" r:id="rId25"/>
    <p:sldId id="631" r:id="rId26"/>
    <p:sldId id="632" r:id="rId27"/>
    <p:sldId id="633" r:id="rId28"/>
    <p:sldId id="572" r:id="rId29"/>
    <p:sldId id="634" r:id="rId30"/>
    <p:sldId id="635" r:id="rId31"/>
    <p:sldId id="570" r:id="rId32"/>
    <p:sldId id="478" r:id="rId33"/>
    <p:sldId id="585" r:id="rId34"/>
    <p:sldId id="586" r:id="rId35"/>
    <p:sldId id="587" r:id="rId36"/>
    <p:sldId id="588" r:id="rId37"/>
    <p:sldId id="595" r:id="rId38"/>
    <p:sldId id="594" r:id="rId39"/>
    <p:sldId id="593" r:id="rId40"/>
    <p:sldId id="592" r:id="rId41"/>
    <p:sldId id="591" r:id="rId42"/>
    <p:sldId id="590" r:id="rId43"/>
    <p:sldId id="599" r:id="rId44"/>
    <p:sldId id="439" r:id="rId45"/>
  </p:sldIdLst>
  <p:sldSz cx="9144000" cy="6858000" type="screen4x3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57EA48D-1F06-9615-DB9A-E830B82C1281}" name="DEBORAH" initials="D" userId="DEBORAH" providerId="None"/>
  <p188:author id="{A8B1D4B8-2162-4334-A84A-A5817670D50D}" name="Richard Ebo Amuah" initials="REA" userId="Richard Ebo Amuah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BORAH" initials="D" lastIdx="3" clrIdx="0">
    <p:extLst>
      <p:ext uri="{19B8F6BF-5375-455C-9EA6-DF929625EA0E}">
        <p15:presenceInfo xmlns:p15="http://schemas.microsoft.com/office/powerpoint/2012/main" userId="DEBORAH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FFC5"/>
    <a:srgbClr val="FFE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7" autoAdjust="0"/>
    <p:restoredTop sz="94643"/>
  </p:normalViewPr>
  <p:slideViewPr>
    <p:cSldViewPr snapToGrid="0">
      <p:cViewPr varScale="1">
        <p:scale>
          <a:sx n="71" d="100"/>
          <a:sy n="71" d="100"/>
        </p:scale>
        <p:origin x="1398" y="66"/>
      </p:cViewPr>
      <p:guideLst>
        <p:guide orient="horz" pos="2160"/>
        <p:guide pos="2880"/>
        <p:guide pos="2980"/>
        <p:guide orient="horz" pos="22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171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F28F936-8F0A-453C-8328-6A9CEA7C3114}" type="datetimeFigureOut">
              <a:rPr lang="en-US" smtClean="0"/>
              <a:t>13-Feb-23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3ABB84D-838E-4106-8A75-7B2B077C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535549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93162" rIns="93162" bIns="93162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7762673"/>
      </p:ext>
    </p:extLst>
  </p:cSld>
  <p:clrMap bg1="lt1" tx1="dk1" bg2="dk2" tx2="lt2" accent1="accent1" accent2="accent2" accent3="accent3" accent4="accent4" accent5="accent5" accent6="accent6" hlink="hlink" folHlink="folHlink"/>
  <p:hf hd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dc64e3775f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dc64e3775f_0_2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62" tIns="93162" rIns="93162" bIns="93162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40823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585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62" tIns="93162" rIns="93162" bIns="93162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601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637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421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dc64e3775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0788" y="708025"/>
            <a:ext cx="4725987" cy="35448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dc64e3775f_0_27:notes"/>
          <p:cNvSpPr txBox="1">
            <a:spLocks noGrp="1"/>
          </p:cNvSpPr>
          <p:nvPr>
            <p:ph type="body" idx="1"/>
          </p:nvPr>
        </p:nvSpPr>
        <p:spPr>
          <a:xfrm>
            <a:off x="716619" y="4489387"/>
            <a:ext cx="5732949" cy="4253103"/>
          </a:xfrm>
          <a:prstGeom prst="rect">
            <a:avLst/>
          </a:prstGeom>
        </p:spPr>
        <p:txBody>
          <a:bodyPr spcFirstLastPara="1" wrap="square" lIns="94932" tIns="94932" rIns="94932" bIns="9493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9019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1049075" y="496025"/>
            <a:ext cx="3008400" cy="8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700"/>
              <a:buFont typeface="Times New Roman"/>
              <a:buNone/>
              <a:defRPr sz="27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1057750" y="1846725"/>
            <a:ext cx="6996600" cy="299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" name="Google Shape;17;p4"/>
          <p:cNvSpPr/>
          <p:nvPr/>
        </p:nvSpPr>
        <p:spPr>
          <a:xfrm>
            <a:off x="-336350" y="-28025"/>
            <a:ext cx="9689100" cy="698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4"/>
          <p:cNvSpPr/>
          <p:nvPr/>
        </p:nvSpPr>
        <p:spPr>
          <a:xfrm>
            <a:off x="-364400" y="5624675"/>
            <a:ext cx="9763800" cy="13362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411100" y="5783525"/>
            <a:ext cx="5671500" cy="4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Times New Roman"/>
              <a:buNone/>
              <a:defRPr sz="2800" b="1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ubTitle" idx="1"/>
          </p:nvPr>
        </p:nvSpPr>
        <p:spPr>
          <a:xfrm>
            <a:off x="487300" y="6333325"/>
            <a:ext cx="4092300" cy="4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1" name="Google Shape;21;p4"/>
          <p:cNvPicPr preferRelativeResize="0"/>
          <p:nvPr/>
        </p:nvPicPr>
        <p:blipFill rotWithShape="1">
          <a:blip r:embed="rId2">
            <a:alphaModFix/>
          </a:blip>
          <a:srcRect t="15079" b="15072"/>
          <a:stretch/>
        </p:blipFill>
        <p:spPr>
          <a:xfrm>
            <a:off x="1877850" y="2213600"/>
            <a:ext cx="5345461" cy="154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">
  <p:cSld name="TITLE_AND_BODY_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" name="Google Shape;24;p5"/>
          <p:cNvSpPr/>
          <p:nvPr/>
        </p:nvSpPr>
        <p:spPr>
          <a:xfrm>
            <a:off x="-336350" y="-28025"/>
            <a:ext cx="9689100" cy="698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" name="Google Shape;25;p5"/>
          <p:cNvPicPr preferRelativeResize="0"/>
          <p:nvPr/>
        </p:nvPicPr>
        <p:blipFill rotWithShape="1">
          <a:blip r:embed="rId2">
            <a:alphaModFix/>
          </a:blip>
          <a:srcRect t="15079" b="15072"/>
          <a:stretch/>
        </p:blipFill>
        <p:spPr>
          <a:xfrm>
            <a:off x="2600175" y="3101375"/>
            <a:ext cx="3390240" cy="981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Char char="●"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Char char="○"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Char char="■"/>
              <a:defRPr sz="4200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ubTitle" idx="1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2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body" idx="1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-46700" y="5532125"/>
            <a:ext cx="9349500" cy="15321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/>
          <p:nvPr/>
        </p:nvSpPr>
        <p:spPr>
          <a:xfrm>
            <a:off x="858300" y="586625"/>
            <a:ext cx="27900" cy="775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9">
            <a:alphaModFix/>
          </a:blip>
          <a:srcRect t="15078" b="15078"/>
          <a:stretch/>
        </p:blipFill>
        <p:spPr>
          <a:xfrm>
            <a:off x="894625" y="5971350"/>
            <a:ext cx="2257461" cy="65365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4" r:id="rId4"/>
    <p:sldLayoutId id="2147483655" r:id="rId5"/>
    <p:sldLayoutId id="2147483657" r:id="rId6"/>
    <p:sldLayoutId id="2147483658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-1" y="5567881"/>
            <a:ext cx="9427335" cy="14768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mtClean="0">
                <a:solidFill>
                  <a:srgbClr val="FF0000"/>
                </a:solidFill>
                <a:latin typeface="Arial"/>
              </a:rPr>
              <a:t>2023 </a:t>
            </a:r>
            <a:r>
              <a:rPr lang="en-US" dirty="0" smtClean="0">
                <a:solidFill>
                  <a:srgbClr val="FF0000"/>
                </a:solidFill>
                <a:latin typeface="Arial"/>
              </a:rPr>
              <a:t>COMPOSITE </a:t>
            </a:r>
            <a:r>
              <a:rPr lang="en-US" smtClean="0">
                <a:solidFill>
                  <a:srgbClr val="FF0000"/>
                </a:solidFill>
                <a:latin typeface="Arial"/>
              </a:rPr>
              <a:t>BUDGET </a:t>
            </a:r>
            <a:br>
              <a:rPr lang="en-US" smtClean="0">
                <a:solidFill>
                  <a:srgbClr val="FF0000"/>
                </a:solidFill>
                <a:latin typeface="Arial"/>
              </a:rPr>
            </a:br>
            <a:r>
              <a:rPr lang="en-US" sz="2000" smtClean="0">
                <a:latin typeface="Arial"/>
              </a:rPr>
              <a:t> </a:t>
            </a:r>
            <a:r>
              <a:rPr lang="en-US" sz="2000" dirty="0" smtClean="0">
                <a:latin typeface="Arial"/>
              </a:rPr>
              <a:t>FOR BIRIM NORTH DISTRICT ASSEMBLY</a:t>
            </a:r>
            <a:br>
              <a:rPr lang="en-US" sz="2000" dirty="0" smtClean="0">
                <a:latin typeface="Arial"/>
              </a:rPr>
            </a:br>
            <a:fld id="{00F02F34-89EB-4799-BC7B-4D685CB4BE05}" type="slidenum">
              <a:rPr lang="en-US" sz="2000">
                <a:latin typeface="Arial"/>
              </a:rPr>
              <a:t>1</a:t>
            </a:fld>
            <a:endParaRPr dirty="0">
              <a:solidFill>
                <a:srgbClr val="FF0000"/>
              </a:solidFill>
              <a:latin typeface="Arial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5154" y="147918"/>
            <a:ext cx="9480177" cy="541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B93429-3EA8-6854-7CA6-7A821C926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7506" y="-53788"/>
            <a:ext cx="7363608" cy="510988"/>
          </a:xfrm>
        </p:spPr>
        <p:txBody>
          <a:bodyPr/>
          <a:lstStyle/>
          <a:p>
            <a:r>
              <a:rPr lang="en-US" sz="2400" dirty="0">
                <a:solidFill>
                  <a:schemeClr val="accent1"/>
                </a:solidFill>
                <a:latin typeface="+mj-lt"/>
              </a:rPr>
              <a:t>Financial Performance - Revenue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005675"/>
              </p:ext>
            </p:extLst>
          </p:nvPr>
        </p:nvGraphicFramePr>
        <p:xfrm>
          <a:off x="-67235" y="497539"/>
          <a:ext cx="9090213" cy="490817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99750">
                  <a:extLst>
                    <a:ext uri="{9D8B030D-6E8A-4147-A177-3AD203B41FA5}">
                      <a16:colId xmlns:a16="http://schemas.microsoft.com/office/drawing/2014/main" xmlns="" val="690333560"/>
                    </a:ext>
                  </a:extLst>
                </a:gridCol>
                <a:gridCol w="923786">
                  <a:extLst>
                    <a:ext uri="{9D8B030D-6E8A-4147-A177-3AD203B41FA5}">
                      <a16:colId xmlns:a16="http://schemas.microsoft.com/office/drawing/2014/main" xmlns="" val="3793061037"/>
                    </a:ext>
                  </a:extLst>
                </a:gridCol>
                <a:gridCol w="953113">
                  <a:extLst>
                    <a:ext uri="{9D8B030D-6E8A-4147-A177-3AD203B41FA5}">
                      <a16:colId xmlns:a16="http://schemas.microsoft.com/office/drawing/2014/main" xmlns="" val="1221622658"/>
                    </a:ext>
                  </a:extLst>
                </a:gridCol>
                <a:gridCol w="894461">
                  <a:extLst>
                    <a:ext uri="{9D8B030D-6E8A-4147-A177-3AD203B41FA5}">
                      <a16:colId xmlns:a16="http://schemas.microsoft.com/office/drawing/2014/main" xmlns="" val="151198481"/>
                    </a:ext>
                  </a:extLst>
                </a:gridCol>
                <a:gridCol w="865133">
                  <a:extLst>
                    <a:ext uri="{9D8B030D-6E8A-4147-A177-3AD203B41FA5}">
                      <a16:colId xmlns:a16="http://schemas.microsoft.com/office/drawing/2014/main" xmlns="" val="2378317810"/>
                    </a:ext>
                  </a:extLst>
                </a:gridCol>
                <a:gridCol w="938451">
                  <a:extLst>
                    <a:ext uri="{9D8B030D-6E8A-4147-A177-3AD203B41FA5}">
                      <a16:colId xmlns:a16="http://schemas.microsoft.com/office/drawing/2014/main" xmlns="" val="1861734889"/>
                    </a:ext>
                  </a:extLst>
                </a:gridCol>
                <a:gridCol w="102643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17314">
                  <a:extLst>
                    <a:ext uri="{9D8B030D-6E8A-4147-A177-3AD203B41FA5}">
                      <a16:colId xmlns:a16="http://schemas.microsoft.com/office/drawing/2014/main" xmlns="" val="2246518469"/>
                    </a:ext>
                  </a:extLst>
                </a:gridCol>
                <a:gridCol w="1371775">
                  <a:extLst>
                    <a:ext uri="{9D8B030D-6E8A-4147-A177-3AD203B41FA5}">
                      <a16:colId xmlns:a16="http://schemas.microsoft.com/office/drawing/2014/main" xmlns="" val="2265690792"/>
                    </a:ext>
                  </a:extLst>
                </a:gridCol>
              </a:tblGrid>
              <a:tr h="186075">
                <a:tc gridSpan="9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</a:rPr>
                        <a:t>REVENUE PERFORMANCE-  IGF ONLY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7133843"/>
                  </a:ext>
                </a:extLst>
              </a:tr>
              <a:tr h="1860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ITEM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2020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 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2021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 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2022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70350295"/>
                  </a:ext>
                </a:extLst>
              </a:tr>
              <a:tr h="3623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 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Budget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Actual  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Budget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Actual 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 smtClean="0">
                          <a:effectLst/>
                          <a:latin typeface="+mn-lt"/>
                        </a:rPr>
                        <a:t>Approved Budget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Revised</a:t>
                      </a:r>
                      <a:r>
                        <a:rPr lang="en-US" sz="105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Budget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Actual as at August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% performance as at August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26933835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Property Rate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1,838,975.74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1,881,438.88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2,235,523.31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1,777,498.29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2,235,523.31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2,270,523.31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2,303,458.77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57.90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383821895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GB" sz="1050" smtClean="0">
                          <a:effectLst/>
                          <a:latin typeface="+mn-lt"/>
                        </a:rPr>
                        <a:t>Basic</a:t>
                      </a:r>
                      <a:r>
                        <a:rPr lang="en-GB" sz="1050" baseline="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GB" sz="1050" smtClean="0">
                          <a:effectLst/>
                          <a:latin typeface="+mn-lt"/>
                        </a:rPr>
                        <a:t> </a:t>
                      </a:r>
                      <a:r>
                        <a:rPr lang="en-GB" sz="1050" dirty="0">
                          <a:effectLst/>
                          <a:latin typeface="+mn-lt"/>
                        </a:rPr>
                        <a:t>Rates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3,500.00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3,610.00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3,500.00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1,520.00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21.00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0.00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315564092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Fees 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66,000.00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47,510.00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100,000.00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84,890.00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185,374.78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560,727.48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34,292.00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0.86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072758701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Fines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 2,000.00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960.00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3,200.00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830.00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3,200.00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3,200.00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100.00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0.00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793321247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Licenses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380,500.00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506,746.98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330,945.00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374,582.84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340,445.00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340,445.00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295,304.81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7.42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06348977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Land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        708,721.13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307,652.95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1,331,362.84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592,483.52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1,469,605.90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1,469,606.06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679,727.88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15.27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098780270"/>
                  </a:ext>
                </a:extLst>
              </a:tr>
              <a:tr h="3595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Rent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        160,000.00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56,882.50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33,000.00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57,069.45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33,000.00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12,024.00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0.30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692303682"/>
                  </a:ext>
                </a:extLst>
              </a:tr>
              <a:tr h="3595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>
                          <a:effectLst/>
                          <a:latin typeface="+mn-lt"/>
                        </a:rPr>
                        <a:t>Investment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25,000.00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25,706.03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30,000.00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30,000.00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8,000.00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5,637.91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0.14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378244633"/>
                  </a:ext>
                </a:extLst>
              </a:tr>
              <a:tr h="3595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Miscellaneous</a:t>
                      </a:r>
                      <a:endParaRPr lang="en-US" sz="105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        116,416.40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123,800.60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10,814.00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32,366.00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Sub-Total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3,299,113.27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2,954,307.94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4,078,345.15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2,921,240.10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4,300,648.99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4,676,001.85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3,330,566.37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74.80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4032697789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>
                          <a:effectLst/>
                          <a:latin typeface="+mn-lt"/>
                        </a:rPr>
                        <a:t>Royalties</a:t>
                      </a:r>
                      <a:endParaRPr lang="en-US" sz="105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1,691,447.06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2,861,421.49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2565112.47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2685379.76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2,696,964.39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2,696,964.39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1,121,999.78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28.20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213687153"/>
                  </a:ext>
                </a:extLst>
              </a:tr>
              <a:tr h="3439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b="1">
                          <a:effectLst/>
                          <a:latin typeface="+mn-lt"/>
                        </a:rPr>
                        <a:t>Total</a:t>
                      </a:r>
                      <a:endParaRPr lang="en-US" sz="105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4,990,560.33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5,815,729.43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6,643,457.62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5,606,619.86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6,997,613.38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7,372,966.24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4,452,566.15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</a:t>
                      </a: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729562306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569411" y="5825879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/>
              <a:t>12</a:t>
            </a:r>
          </a:p>
        </p:txBody>
      </p:sp>
      <p:pic>
        <p:nvPicPr>
          <p:cNvPr id="7" name="Picture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096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347077-48DA-EE49-D66A-DC778AA01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075" y="496025"/>
            <a:ext cx="7489618" cy="806400"/>
          </a:xfrm>
        </p:spPr>
        <p:txBody>
          <a:bodyPr/>
          <a:lstStyle/>
          <a:p>
            <a:r>
              <a:rPr lang="en-US" sz="3200" dirty="0">
                <a:solidFill>
                  <a:schemeClr val="accent1"/>
                </a:solidFill>
                <a:latin typeface="+mj-lt"/>
              </a:rPr>
              <a:t>Financial Performance - Revenue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306775"/>
              </p:ext>
            </p:extLst>
          </p:nvPr>
        </p:nvGraphicFramePr>
        <p:xfrm>
          <a:off x="13445" y="1143000"/>
          <a:ext cx="9130557" cy="4376397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9384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475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7135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5774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3051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713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71359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925817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1642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202523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REVENUE PERFORMANCE- ALL REVENUE SOURCES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252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ITEM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2020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2021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2022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49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Budget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Actual 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Budget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none" strike="noStrike" dirty="0">
                          <a:effectLst/>
                        </a:rPr>
                        <a:t>Actual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>
                          <a:effectLst/>
                        </a:rPr>
                        <a:t>Budget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>
                          <a:effectLst/>
                        </a:rPr>
                        <a:t>Revised</a:t>
                      </a:r>
                      <a:r>
                        <a:rPr lang="en-US" sz="1200" u="none" strike="noStrike" baseline="0" dirty="0" smtClean="0">
                          <a:effectLst/>
                        </a:rPr>
                        <a:t> Budget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Actual as at August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</a:rPr>
                        <a:t>% performance as at August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IGF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4,990,560.33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5,850,739.55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6,643,557.62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5,606,619.86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6,997,613.38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7,372,966.08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4,452,566.15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  </a:t>
                      </a:r>
                      <a:r>
                        <a:rPr lang="en-US" sz="1050" u="none" strike="noStrike" dirty="0" smtClean="0">
                          <a:effectLst/>
                        </a:rPr>
                        <a:t>60.39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4167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Compensation</a:t>
                      </a:r>
                      <a:r>
                        <a:rPr lang="en-US" sz="1400" u="none" strike="noStrike" baseline="0" dirty="0">
                          <a:effectLst/>
                        </a:rPr>
                        <a:t> of Employee</a:t>
                      </a:r>
                      <a:r>
                        <a:rPr lang="en-US" sz="1400" u="none" strike="noStrike" dirty="0">
                          <a:effectLst/>
                        </a:rPr>
                        <a:t>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2,352,928.25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1,929,183.36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2,550,268.00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3,163,994.57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3,647,300.00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3,647,300.00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2,274,697.92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 </a:t>
                      </a:r>
                      <a:r>
                        <a:rPr lang="en-US" sz="1050" u="none" strike="noStrike" dirty="0" smtClean="0">
                          <a:effectLst/>
                        </a:rPr>
                        <a:t>62.36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167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Goods and Services Transfer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67,156.73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52,683.78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74,753.00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229,396.74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95,964.99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95,964.99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28,492.06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29.69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Assets Transfer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          -  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 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                         -  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 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        25,180.00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             25,180.00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         -  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err="1">
                          <a:effectLst/>
                        </a:rPr>
                        <a:t>DACF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3,764,249.01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2,352,614.74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4,056,062.00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1,078,212.37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4,111,454.12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4,078,164.61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883,128.07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21.65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DACF-RFG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1,223,183.00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512,475.31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976,875.58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865,662.00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>
                          <a:effectLst/>
                        </a:rPr>
                        <a:t>     594,462.00 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264,828.65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264,828.65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 </a:t>
                      </a:r>
                      <a:r>
                        <a:rPr lang="en-US" sz="1050" u="none" strike="noStrike" dirty="0" smtClean="0">
                          <a:effectLst/>
                        </a:rPr>
                        <a:t>100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</a:rPr>
                        <a:t>DACF-MP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349,054.23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321,412.27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 350,000.00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294,652.07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350,000.00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   170,000.00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179,061.93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 smtClean="0">
                          <a:effectLst/>
                        </a:rPr>
                        <a:t>105.33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MAG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u="none" strike="noStrike" dirty="0">
                          <a:effectLst/>
                        </a:rPr>
                        <a:t>164,507.78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145,802.70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108,411.00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u="none" strike="noStrike" dirty="0">
                          <a:effectLst/>
                        </a:rPr>
                        <a:t>      99,004.82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78,289.82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    78,289.82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78,289.82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u="none" strike="noStrike" dirty="0">
                          <a:effectLst/>
                        </a:rPr>
                        <a:t>            </a:t>
                      </a:r>
                      <a:r>
                        <a:rPr lang="en-US" sz="1050" u="none" strike="noStrike" dirty="0" smtClean="0">
                          <a:effectLst/>
                        </a:rPr>
                        <a:t>100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592950250"/>
                  </a:ext>
                </a:extLst>
              </a:tr>
              <a:tr h="33366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 smtClean="0">
                          <a:effectLst/>
                        </a:rPr>
                        <a:t>MP</a:t>
                      </a:r>
                      <a:r>
                        <a:rPr lang="en-US" sz="1400" u="none" strike="noStrike" baseline="0" dirty="0" smtClean="0">
                          <a:effectLst/>
                        </a:rPr>
                        <a:t> SIP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u="none" strike="noStrike" dirty="0">
                          <a:effectLst/>
                        </a:rPr>
                        <a:t>70,000.00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    47,000.00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  50,000.00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    60,000.00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50,000.00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u="none" strike="noStrike" dirty="0">
                          <a:effectLst/>
                        </a:rPr>
                        <a:t>       200,000.00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8737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u="none" strike="noStrike" dirty="0">
                          <a:effectLst/>
                        </a:rPr>
                        <a:t>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u="none" strike="noStrike" dirty="0">
                          <a:effectLst/>
                        </a:rPr>
                        <a:t>12,981,639.33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effectLst/>
                        </a:rPr>
                        <a:t> 11,211,911.71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effectLst/>
                        </a:rPr>
                        <a:t>  14,809,927.20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effectLst/>
                        </a:rPr>
                        <a:t> 11,397,542.43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u="none" strike="noStrike" dirty="0">
                          <a:effectLst/>
                        </a:rPr>
                        <a:t>   15,947,264.62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u="none" strike="noStrike" dirty="0">
                          <a:effectLst/>
                        </a:rPr>
                        <a:t>     15,932,694.15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8,221,064.60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51.59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391211" y="5830089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ctr"/>
            <a:fld id="{F12303B0-DA8E-4194-A40E-7EFDF664106D}" type="slidenum">
              <a:rPr lang="en-US" sz="2000" smtClean="0"/>
              <a:pPr lvl="0" algn="ctr" fontAlgn="ctr"/>
              <a:t>3</a:t>
            </a:fld>
            <a:endParaRPr lang="en-US" sz="2000" dirty="0"/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105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886181" y="0"/>
            <a:ext cx="7408520" cy="56420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3200" dirty="0">
                <a:solidFill>
                  <a:schemeClr val="accent1"/>
                </a:solidFill>
                <a:latin typeface="+mj-lt"/>
              </a:rPr>
              <a:t>Financial Performance - Expenditure</a:t>
            </a:r>
            <a:br>
              <a:rPr lang="en-US" sz="3200" dirty="0">
                <a:solidFill>
                  <a:schemeClr val="accent1"/>
                </a:solidFill>
                <a:latin typeface="+mj-lt"/>
              </a:rPr>
            </a:br>
            <a:endParaRPr lang="en-GB" sz="3200" dirty="0">
              <a:solidFill>
                <a:schemeClr val="accent1"/>
              </a:solidFill>
              <a:latin typeface="+mj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09240"/>
              </p:ext>
            </p:extLst>
          </p:nvPr>
        </p:nvGraphicFramePr>
        <p:xfrm>
          <a:off x="-13446" y="618568"/>
          <a:ext cx="9157447" cy="4935926"/>
        </p:xfrm>
        <a:graphic>
          <a:graphicData uri="http://schemas.openxmlformats.org/drawingml/2006/table">
            <a:tbl>
              <a:tblPr/>
              <a:tblGrid>
                <a:gridCol w="17517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572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699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093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834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0008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7108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82063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903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47269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EXPENDITURE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PERFORMANCE (ALL DEPARTMENTS) GOG ONLY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343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48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Actual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Actual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Actual as at August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% Performance (as at August)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36930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Compensation of Employees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2,352,928.25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1,929,183.36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2,550,268.00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3,163,994.57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3,647,300.00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3,647,300.00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2,274,697.92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62.37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44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67,156.86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52,683.78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74,753.00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30,035.75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95,965.00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95,965.00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13,735.71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444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25,180.00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25,180.00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4446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2,420,085.11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1,981,867.14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2,625,021.00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3,194,030.32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3,768,445.00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3,768,445.00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2,288,433.63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60.73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4523116" y="5991454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ctr"/>
            <a:fld id="{2EAD0EF4-8C4A-4DD9-AB15-C6CE88E77AC2}" type="slidenum">
              <a:rPr lang="en-US" sz="2000" smtClean="0"/>
              <a:t>4</a:t>
            </a:fld>
            <a:endParaRPr lang="en-US" sz="2000" dirty="0"/>
          </a:p>
        </p:txBody>
      </p:sp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643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703" y="0"/>
            <a:ext cx="7954248" cy="55447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chemeClr val="accent1"/>
                </a:solidFill>
                <a:latin typeface="+mj-lt"/>
              </a:rPr>
              <a:t>Financial Performance – Expenditure Cont’d.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397445"/>
              </p:ext>
            </p:extLst>
          </p:nvPr>
        </p:nvGraphicFramePr>
        <p:xfrm>
          <a:off x="-40341" y="497542"/>
          <a:ext cx="9184342" cy="5047223"/>
        </p:xfrm>
        <a:graphic>
          <a:graphicData uri="http://schemas.openxmlformats.org/drawingml/2006/table">
            <a:tbl>
              <a:tblPr/>
              <a:tblGrid>
                <a:gridCol w="17568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6002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728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1202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113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0273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05350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2880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3441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40096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EXPENDITURE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PERFORMANCE (ALL DEPARTMENTS) IGF ONLY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85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2787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 as at August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% age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Performance as at August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2876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Compensation </a:t>
                      </a:r>
                      <a:r>
                        <a:rPr lang="en-US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of Employees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286,999.12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463,927.87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350,400.11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463,026.83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340,826.34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218,617.83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218,617.83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3732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1,655,946.75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2,301,575.19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2,746,863.80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3,649,084.83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3,281,354.54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4,222,407.58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2,918,968.54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69.13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3732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3,047,620.46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2,697,357.38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3,546,293.71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1,912,206.33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3,375,432.50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2,931,940.67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1,314,979.78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44.85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37323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4,990,566.33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5,462,860.44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6,643,557.62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6,024,317.99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6,997,613.38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7,372,966.08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4,452,566.15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60.00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363895" y="5991454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ctr"/>
            <a:fld id="{56E59BE0-A850-4A4F-8F93-738949AF9BD9}" type="slidenum">
              <a:rPr lang="en-US" sz="2000" smtClean="0"/>
              <a:t>5</a:t>
            </a:fld>
            <a:endParaRPr lang="en-US" sz="2000" dirty="0"/>
          </a:p>
        </p:txBody>
      </p:sp>
      <p:pic>
        <p:nvPicPr>
          <p:cNvPr id="6" name="Picture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681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248" y="0"/>
            <a:ext cx="7954248" cy="535021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chemeClr val="accent1"/>
                </a:solidFill>
                <a:latin typeface="+mj-lt"/>
              </a:rPr>
              <a:t>Financial Performance – Expenditure Cont’d.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1933398"/>
              </p:ext>
            </p:extLst>
          </p:nvPr>
        </p:nvGraphicFramePr>
        <p:xfrm>
          <a:off x="26893" y="524436"/>
          <a:ext cx="9117107" cy="5010601"/>
        </p:xfrm>
        <a:graphic>
          <a:graphicData uri="http://schemas.openxmlformats.org/drawingml/2006/table">
            <a:tbl>
              <a:tblPr/>
              <a:tblGrid>
                <a:gridCol w="16587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641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84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610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5483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8465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743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5843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17010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57061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EXPENDITURE</a:t>
                      </a:r>
                      <a:r>
                        <a:rPr lang="en-US" sz="14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PERFORMANCE (ALL DEPARTMENTS) ALL FUNDING SOURCES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014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Expenditure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2021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9267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Budget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Revised Budget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Actual as at August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% age</a:t>
                      </a:r>
                    </a:p>
                    <a:p>
                      <a:pPr marL="0" algn="ctr" defTabSz="914400" rtl="0" eaLnBrk="1" fontAlgn="b" latinLnBrk="0" hangingPunct="1"/>
                      <a:r>
                        <a:rPr lang="en-US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Performance as at August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48079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Compensation </a:t>
                      </a:r>
                      <a:r>
                        <a:rPr lang="en-US" sz="14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of Employees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2,639,927.37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2,393,111.23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2,900,668.11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3,627,021.40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3,988,126.34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3,865,917.83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2,493,315.75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62.52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421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Goods and Services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4,277,482.11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4,338,227.37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7,031,948.80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4,936,689.44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5,301,482.85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6,135,720.01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3,538,821.43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66.75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5421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Assets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6,064,299.85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4,306,167.69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4,877,310.29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3,505,025.45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6,657,655.43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5,931,056.31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2,231,705.53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33.52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54214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12,981,709.33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11,037,506.29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14,809,927.20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12,068,736.29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15,947,264.62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15,932,694.15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8,263,842.71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51.82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4438699" y="5843536"/>
            <a:ext cx="4700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ctr"/>
            <a:fld id="{DACA2032-5EFD-4630-B3BB-D26D347D8484}" type="slidenum">
              <a:rPr lang="en-US" sz="2000" smtClean="0"/>
              <a:t>6</a:t>
            </a:fld>
            <a:endParaRPr lang="en-US" sz="2000" dirty="0"/>
          </a:p>
        </p:txBody>
      </p:sp>
      <p:pic>
        <p:nvPicPr>
          <p:cNvPr id="5" name="Picture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612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025" y="1"/>
            <a:ext cx="8176846" cy="578224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800" dirty="0">
                <a:solidFill>
                  <a:schemeClr val="accent1"/>
                </a:solidFill>
                <a:latin typeface="+mj-lt"/>
              </a:rPr>
              <a:t>2023-2026 Revenue Projections – IGF Only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662579"/>
              </p:ext>
            </p:extLst>
          </p:nvPr>
        </p:nvGraphicFramePr>
        <p:xfrm>
          <a:off x="2" y="578225"/>
          <a:ext cx="9143998" cy="550912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56620">
                  <a:extLst>
                    <a:ext uri="{9D8B030D-6E8A-4147-A177-3AD203B41FA5}">
                      <a16:colId xmlns:a16="http://schemas.microsoft.com/office/drawing/2014/main" xmlns="" val="1302001321"/>
                    </a:ext>
                  </a:extLst>
                </a:gridCol>
                <a:gridCol w="1004212">
                  <a:extLst>
                    <a:ext uri="{9D8B030D-6E8A-4147-A177-3AD203B41FA5}">
                      <a16:colId xmlns:a16="http://schemas.microsoft.com/office/drawing/2014/main" xmlns="" val="3071388117"/>
                    </a:ext>
                  </a:extLst>
                </a:gridCol>
                <a:gridCol w="1315170">
                  <a:extLst>
                    <a:ext uri="{9D8B030D-6E8A-4147-A177-3AD203B41FA5}">
                      <a16:colId xmlns:a16="http://schemas.microsoft.com/office/drawing/2014/main" xmlns="" val="3489965726"/>
                    </a:ext>
                  </a:extLst>
                </a:gridCol>
                <a:gridCol w="1316999">
                  <a:extLst>
                    <a:ext uri="{9D8B030D-6E8A-4147-A177-3AD203B41FA5}">
                      <a16:colId xmlns:a16="http://schemas.microsoft.com/office/drawing/2014/main" xmlns="" val="3466252606"/>
                    </a:ext>
                  </a:extLst>
                </a:gridCol>
                <a:gridCol w="1316999">
                  <a:extLst>
                    <a:ext uri="{9D8B030D-6E8A-4147-A177-3AD203B41FA5}">
                      <a16:colId xmlns:a16="http://schemas.microsoft.com/office/drawing/2014/main" xmlns="" val="2757416256"/>
                    </a:ext>
                  </a:extLst>
                </a:gridCol>
                <a:gridCol w="1316999">
                  <a:extLst>
                    <a:ext uri="{9D8B030D-6E8A-4147-A177-3AD203B41FA5}">
                      <a16:colId xmlns:a16="http://schemas.microsoft.com/office/drawing/2014/main" xmlns="" val="3282554359"/>
                    </a:ext>
                  </a:extLst>
                </a:gridCol>
                <a:gridCol w="1316999">
                  <a:extLst>
                    <a:ext uri="{9D8B030D-6E8A-4147-A177-3AD203B41FA5}">
                      <a16:colId xmlns:a16="http://schemas.microsoft.com/office/drawing/2014/main" xmlns="" val="2367954516"/>
                    </a:ext>
                  </a:extLst>
                </a:gridCol>
              </a:tblGrid>
              <a:tr h="2541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ITEM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 grid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2022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2023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2024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2025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2026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586228919"/>
                  </a:ext>
                </a:extLst>
              </a:tr>
              <a:tr h="31059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Budget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Actual as at August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Projection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Projection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Projection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Projection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346143090"/>
                  </a:ext>
                </a:extLst>
              </a:tr>
              <a:tr h="33228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Property Rate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r" rtl="0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2,270,523.31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2,303,458.77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2,313,479.77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2,313,479.77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2,313,479.77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 smtClean="0">
                          <a:effectLst/>
                        </a:rPr>
                        <a:t>2,313,479.77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396706305"/>
                  </a:ext>
                </a:extLst>
              </a:tr>
              <a:tr h="33617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Basic</a:t>
                      </a:r>
                      <a:r>
                        <a:rPr lang="en-US" sz="1200" b="1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Rate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3,500.00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21.00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3,500.00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3,500.00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3,500.00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3,500.00 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effectLst/>
                        </a:rPr>
                        <a:t>Fees 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560,727.48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34,292.00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185,374.78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185,374.78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185,374.78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185,374.78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4233338771"/>
                  </a:ext>
                </a:extLst>
              </a:tr>
              <a:tr h="3846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effectLst/>
                        </a:rPr>
                        <a:t>Fines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3,200.00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100.00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12,200.00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12,200.00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12,200.00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12,200.00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2015785378"/>
                  </a:ext>
                </a:extLst>
              </a:tr>
              <a:tr h="650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err="1" smtClean="0">
                          <a:effectLst/>
                        </a:rPr>
                        <a:t>Licence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340,445.00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295,304.81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340,445.00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smtClean="0">
                          <a:effectLst/>
                        </a:rPr>
                        <a:t> </a:t>
                      </a:r>
                      <a:r>
                        <a:rPr lang="en-US" sz="1200" b="0" smtClean="0">
                          <a:effectLst/>
                        </a:rPr>
                        <a:t>340,445.00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smtClean="0">
                          <a:effectLst/>
                        </a:rPr>
                        <a:t> </a:t>
                      </a:r>
                      <a:r>
                        <a:rPr lang="en-US" sz="1200" b="0" smtClean="0">
                          <a:effectLst/>
                        </a:rPr>
                        <a:t>340,445.00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340,445.00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681027657"/>
                  </a:ext>
                </a:extLst>
              </a:tr>
              <a:tr h="999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effectLst/>
                        </a:rPr>
                        <a:t>Land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1,469,606.06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205,202.59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1,469,605.90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smtClean="0">
                          <a:effectLst/>
                        </a:rPr>
                        <a:t> </a:t>
                      </a:r>
                      <a:r>
                        <a:rPr lang="en-US" sz="1200" b="0" smtClean="0">
                          <a:effectLst/>
                        </a:rPr>
                        <a:t>1,469,605.90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1,469,605.90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1,469,605.90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4070138142"/>
                  </a:ext>
                </a:extLst>
              </a:tr>
              <a:tr h="3819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effectLst/>
                        </a:rPr>
                        <a:t>Rent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12,024.00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33,000.00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33,000.00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33,000.00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33,000.00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025891683"/>
                  </a:ext>
                </a:extLst>
              </a:tr>
              <a:tr h="758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effectLst/>
                        </a:rPr>
                        <a:t>Investment</a:t>
                      </a:r>
                      <a:endParaRPr lang="en-US" sz="12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8,000.00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5,637.91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30,000.00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30,000.00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30,000.00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30,000.00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969945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Sub-Total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4,676,001.85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2,856,041.08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4,257,525.45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4,257,525.45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4,257,525.45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effectLst/>
                        </a:rPr>
                        <a:t> </a:t>
                      </a:r>
                      <a:r>
                        <a:rPr lang="en-US" sz="1200" b="0" dirty="0" smtClean="0">
                          <a:effectLst/>
                        </a:rPr>
                        <a:t>4,257,525.45</a:t>
                      </a:r>
                      <a:endParaRPr lang="en-U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4046553263"/>
                  </a:ext>
                </a:extLst>
              </a:tr>
              <a:tr h="11248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Royalties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r" rtl="0" fontAlgn="ctr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r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2,696,964.39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</a:t>
                      </a:r>
                      <a:endParaRPr 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r" rtl="0" fontAlgn="ctr"/>
                      <a:endParaRPr 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r" rtl="0" fontAlgn="ctr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1,121,999.78 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0" dirty="0" smtClean="0">
                          <a:effectLst/>
                        </a:rPr>
                        <a:t>2,696,964.39</a:t>
                      </a:r>
                      <a:r>
                        <a:rPr lang="en-US" sz="1100" b="1" dirty="0">
                          <a:effectLst/>
                        </a:rPr>
                        <a:t> 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</a:rPr>
                        <a:t> </a:t>
                      </a:r>
                      <a:endParaRPr lang="en-US" sz="1100" b="1" dirty="0" smtClean="0">
                        <a:effectLst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0" dirty="0" smtClean="0">
                          <a:effectLst/>
                        </a:rPr>
                        <a:t>2,696,964.39</a:t>
                      </a:r>
                      <a:r>
                        <a:rPr lang="en-US" sz="1100" b="1" dirty="0" smtClean="0">
                          <a:effectLst/>
                        </a:rPr>
                        <a:t> </a:t>
                      </a:r>
                      <a:endParaRPr lang="en-US" sz="11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</a:rPr>
                        <a:t> </a:t>
                      </a:r>
                      <a:r>
                        <a:rPr lang="en-US" sz="1100" b="0" dirty="0" smtClean="0">
                          <a:effectLst/>
                        </a:rPr>
                        <a:t>2,696,964.39</a:t>
                      </a:r>
                      <a:r>
                        <a:rPr lang="en-US" sz="1100" b="1" dirty="0" smtClean="0">
                          <a:effectLst/>
                        </a:rPr>
                        <a:t> </a:t>
                      </a:r>
                      <a:endParaRPr lang="en-US" sz="11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</a:rPr>
                        <a:t> </a:t>
                      </a:r>
                      <a:r>
                        <a:rPr lang="en-US" sz="1100" b="0" dirty="0" smtClean="0">
                          <a:effectLst/>
                        </a:rPr>
                        <a:t>2,696,964.39</a:t>
                      </a:r>
                      <a:r>
                        <a:rPr lang="en-US" sz="1100" b="1" dirty="0" smtClean="0">
                          <a:effectLst/>
                        </a:rPr>
                        <a:t> </a:t>
                      </a:r>
                      <a:endParaRPr lang="en-US" sz="11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1434388079"/>
                  </a:ext>
                </a:extLst>
              </a:tr>
              <a:tr h="2541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>
                          <a:effectLst/>
                        </a:rPr>
                        <a:t>Total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7,372,966.24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3,978,040.86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 </a:t>
                      </a:r>
                      <a:r>
                        <a:rPr lang="en-US" sz="1100" b="1" dirty="0" smtClean="0">
                          <a:effectLst/>
                        </a:rPr>
                        <a:t>7,084,569.84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</a:rPr>
                        <a:t> 7,084,569.84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</a:rPr>
                        <a:t> 7,084,569.84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</a:rPr>
                        <a:t> 7,084,569.84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" marR="5080" marT="5080" marB="0" anchor="b"/>
                </a:tc>
                <a:extLst>
                  <a:ext uri="{0D108BD9-81ED-4DB2-BD59-A6C34878D82A}">
                    <a16:rowId xmlns:a16="http://schemas.microsoft.com/office/drawing/2014/main" xmlns="" val="2297712020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047" y="6078071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370295" y="6294875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4F59D56C-F0CE-4AFE-925A-B326C36D5DFA}" type="slidenum">
              <a:rPr lang="en-US" sz="2000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79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154" y="0"/>
            <a:ext cx="8176846" cy="147710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Summary Of Expenditure Budget By Department, Econ. Classification and Funding Sources-2023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149045"/>
              </p:ext>
            </p:extLst>
          </p:nvPr>
        </p:nvGraphicFramePr>
        <p:xfrm>
          <a:off x="0" y="847164"/>
          <a:ext cx="9143999" cy="47302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31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84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0419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5951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354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4887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6376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79317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726141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90137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36131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  <a:gridCol w="551022">
                  <a:extLst>
                    <a:ext uri="{9D8B030D-6E8A-4147-A177-3AD203B41FA5}">
                      <a16:colId xmlns:a16="http://schemas.microsoft.com/office/drawing/2014/main" xmlns="" val="501875390"/>
                    </a:ext>
                  </a:extLst>
                </a:gridCol>
                <a:gridCol w="729733">
                  <a:extLst>
                    <a:ext uri="{9D8B030D-6E8A-4147-A177-3AD203B41FA5}">
                      <a16:colId xmlns:a16="http://schemas.microsoft.com/office/drawing/2014/main" xmlns="" val="20012"/>
                    </a:ext>
                  </a:extLst>
                </a:gridCol>
              </a:tblGrid>
              <a:tr h="134578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Department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Compensation </a:t>
                      </a:r>
                      <a:r>
                        <a:rPr lang="en-US" sz="800" b="1" i="0" u="none" strike="noStrike" cap="non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of Employees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Goods and services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Assets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         Funding  (indicate amount against the funding source)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373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Assembly’s IGF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GOG  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DACF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DACF-RFG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DACF-MP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MAG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8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en-US" sz="800" b="1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Central Administration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1,917,017.71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2,656,614.18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389,550.00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4,963,181.89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2,366,191.48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1,653,043.31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759,569.10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54,378.00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130,000.00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4,963,181.89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8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en-US" sz="800" b="1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Works 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248,031.03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264,000.00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1,435,435.49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1,947,466.52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812,393.00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260,031.03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395,619.44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257,423.05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222,000.00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1,947,466.52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021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en-US" sz="800" b="1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Agriculture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722,416.70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304,693.72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1,027,110.42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61,246.48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734,416.70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113,250.00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118,197.24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1,027,110.42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3831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Social Welfare and Community Development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117,838.52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373,880.31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491,718.83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55,000.00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127,838.52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308,880.31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491,718.83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91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Physical Planning 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141,136.14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170,000.00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311,136.14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160,000.00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151,136.14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311,136.14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6915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Trade and Industry 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153,300.00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153,300.00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52,550.00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100,750.00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153,300.00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477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Finance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222,706.63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126,200.00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348,906.63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101,200.00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222,706.63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25,000.00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348,906.63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40373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Education youth and sports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187,500.00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2,977,909.84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3,450,409.84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2,000,118.20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1,089,111.69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291,179.95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70,000.00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3,450,409.84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53831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Disaster Prevention and Management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47,500.00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4,500.00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52,000.00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20,000.00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32,000.00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52,000.00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6021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Health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554,127.67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569,658.71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1,788,485.85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2,912,272.23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1,455,870.68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554,127.67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902,273.88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-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               -  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2,912,272.23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  <a:tr h="36689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b="1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TOTAL</a:t>
                      </a:r>
                      <a:endParaRPr lang="en-US" sz="8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5001" marR="5500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3,923,274.40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4,853,346.92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800" b="1" i="0" u="none" strike="noStrike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6,595,881.18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15,657,502.50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7,084,569.84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3,703,300.00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3,726,454.42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602,981.00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422,000.00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      118,197.24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15,657,502.50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9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C2C73C4-9FCC-44EA-A2E1-DDE353D06BAF}" type="slidenum">
              <a:rPr lang="en-US" sz="2000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53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236" y="0"/>
            <a:ext cx="8176846" cy="443753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8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209900"/>
              </p:ext>
            </p:extLst>
          </p:nvPr>
        </p:nvGraphicFramePr>
        <p:xfrm>
          <a:off x="0" y="470646"/>
          <a:ext cx="9144001" cy="50157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88459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12694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58906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766482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873844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88180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48118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55307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Projects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IGF (</a:t>
                      </a:r>
                      <a:r>
                        <a:rPr lang="en-US" sz="11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GOG (</a:t>
                      </a:r>
                      <a:r>
                        <a:rPr lang="en-US" sz="11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DACF (</a:t>
                      </a:r>
                      <a:r>
                        <a:rPr lang="en-US" sz="11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j-lt"/>
                        </a:rPr>
                        <a:t>DACF-RFG (</a:t>
                      </a:r>
                      <a:r>
                        <a:rPr lang="en-US" sz="11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j-lt"/>
                        </a:rPr>
                        <a:t>MAG 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(</a:t>
                      </a:r>
                      <a:r>
                        <a:rPr lang="en-US" sz="11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j-lt"/>
                        </a:rPr>
                        <a:t>)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>
                          <a:effectLst/>
                          <a:latin typeface="+mj-lt"/>
                        </a:rPr>
                        <a:t>Total Budget (GHc)</a:t>
                      </a:r>
                      <a:endParaRPr lang="en-US" sz="1100" b="1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j-lt"/>
                        </a:rPr>
                        <a:t>Justification</a:t>
                      </a:r>
                      <a:endParaRPr lang="en-US" sz="11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32514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MANAGEMENT AND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 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256131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GENERAL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7374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Internal Management of  the Organization(Protocol services and provision for recurrent expenditure)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338,470.58 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6,000.00 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344,470.58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cater for stationery, travel and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transport,repairs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and maintenance, ,special services, utilities and any other </a:t>
                      </a:r>
                      <a:r>
                        <a:rPr lang="en-US" sz="7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recurrrent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46241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Compensate &amp; Acquire Title Deeds of Assembly's Lands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acquire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assenbly's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properties legally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8617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Repair of  Assembly offices, residential accommodation and equipment(O&amp;M)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220,000.00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provide good residential and office accommodation for officers 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5667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Renovate and furnish Assembly Hall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provide comfortable venue for assembly events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33864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Procure office  furniture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60,000.00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110,000.00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facilitate office works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35667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National Celebrations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Instill patriotism among the youth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67196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Support other departments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To enable the district assembly support other Departments in times of need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53150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Compensation of Employees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275,974.40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1,863,749.94 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2,139,724.34 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Payment of workers on government and Assembly (Casual) payroll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CE81B2D-9DD9-4E40-AF4C-A9366103606F}" type="slidenum">
              <a:rPr lang="en-US" sz="2000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10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78" y="0"/>
            <a:ext cx="8176846" cy="497541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4162028"/>
              </p:ext>
            </p:extLst>
          </p:nvPr>
        </p:nvGraphicFramePr>
        <p:xfrm>
          <a:off x="0" y="376521"/>
          <a:ext cx="9144001" cy="53329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820270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26141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645459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941294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78620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52037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List all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Projects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IGF (</a:t>
                      </a:r>
                      <a:r>
                        <a:rPr lang="en-US" sz="12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GOG (</a:t>
                      </a:r>
                      <a:r>
                        <a:rPr lang="en-US" sz="12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DACF (</a:t>
                      </a:r>
                      <a:r>
                        <a:rPr lang="en-US" sz="12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j-lt"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j-lt"/>
                        </a:rPr>
                        <a:t>MAG 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(</a:t>
                      </a:r>
                      <a:r>
                        <a:rPr lang="en-US" sz="1200" b="1" dirty="0" err="1">
                          <a:effectLst/>
                          <a:latin typeface="+mj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j-lt"/>
                        </a:rPr>
                        <a:t>)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+mj-lt"/>
                        </a:rPr>
                        <a:t>Total Budget (GHc)</a:t>
                      </a:r>
                      <a:endParaRPr lang="en-US" sz="1200" b="1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j-lt"/>
                        </a:rPr>
                        <a:t>Justification</a:t>
                      </a:r>
                      <a:endParaRPr lang="en-US" sz="12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28080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MANAGEMENT AND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j-lt"/>
                        </a:rPr>
                        <a:t> </a:t>
                      </a: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212450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GENERAL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864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Procure Office Supplies &amp; Consumables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130,000.00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380,000.00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Enhance effective and efficient administrative work in the Assembly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229429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FINANCE AND AUDIT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8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Prepare financial statements and procure of office materials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7,200.00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7,200.00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  transparency and accountability to stakeholders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578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Acquisition of value books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Enhance effective and efficient revenue mobilization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28080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Pay Local Consultants Fees and commissions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Enhance effective and efficient revenue mobilization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29266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Upgrading internet facility to improve GIFMIS operations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Facilitate accurate and realistic implementation of the budget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49864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Disseminsate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summarised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Auditor-General Reports / Organise 4No. Audit Committee meeting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Ensure full compliance of PFM act and its regulation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43737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Support to Audit Committees through Capacity Building and Peer-to-Peer Learning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24,000.00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Enhancing the capacity of human resources for the development of the district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62118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Support and promote Distrcit Accountability Index on distrcit based performance in Accountability and PFM organised by CDD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 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Ensure full compliance of PFM act and its regulation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836" y="5836025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3D48004D-E853-4FCB-8B5B-4A39088F5124}" type="slidenum">
              <a:rPr lang="en-US" sz="2000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35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025" y="0"/>
            <a:ext cx="8176846" cy="47064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662028"/>
              </p:ext>
            </p:extLst>
          </p:nvPr>
        </p:nvGraphicFramePr>
        <p:xfrm>
          <a:off x="1" y="363071"/>
          <a:ext cx="9143998" cy="50695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7330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83371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465848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1116781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519517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2326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Projects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IGF (</a:t>
                      </a:r>
                      <a:r>
                        <a:rPr lang="en-US" sz="1100" b="1" dirty="0" err="1">
                          <a:effectLst/>
                        </a:rPr>
                        <a:t>GHc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GOG (</a:t>
                      </a:r>
                      <a:r>
                        <a:rPr lang="en-US" sz="1100" b="1" dirty="0" err="1">
                          <a:effectLst/>
                        </a:rPr>
                        <a:t>GHc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DACF (</a:t>
                      </a:r>
                      <a:r>
                        <a:rPr lang="en-US" sz="1100" b="1" dirty="0" err="1">
                          <a:effectLst/>
                        </a:rPr>
                        <a:t>GHc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DACF-RFG (</a:t>
                      </a:r>
                      <a:r>
                        <a:rPr lang="en-US" sz="1100" b="1" dirty="0" err="1">
                          <a:effectLst/>
                        </a:rPr>
                        <a:t>GHc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</a:rPr>
                        <a:t>MAG </a:t>
                      </a:r>
                      <a:r>
                        <a:rPr lang="en-US" sz="1100" b="1" dirty="0">
                          <a:effectLst/>
                        </a:rPr>
                        <a:t>(</a:t>
                      </a:r>
                      <a:r>
                        <a:rPr lang="en-US" sz="1100" b="1" dirty="0" err="1">
                          <a:effectLst/>
                        </a:rPr>
                        <a:t>GHc</a:t>
                      </a:r>
                      <a:r>
                        <a:rPr lang="en-US" sz="1100" b="1" dirty="0">
                          <a:effectLst/>
                        </a:rPr>
                        <a:t>)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>
                          <a:effectLst/>
                        </a:rPr>
                        <a:t>Total Budget (GHc)</a:t>
                      </a:r>
                      <a:endParaRPr lang="en-US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</a:rPr>
                        <a:t>Justification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35769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MANAGEMENT AND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23011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HUMAN RESOURCE MANAGEMENT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779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Capacity building for staff &amp; Assembly members /revenue collectors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35,000.00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54,378.00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119,378.00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Develop human capacity of staff and Assembly members to understand issues of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Decentralisation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at the district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7392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Train revenue collectors to use revenue collection application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22,000.00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Develop human capacity for revenue collectors to increase revenue mobilization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8779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Train revenue collectors in the electronic billing and payment/Public sensitization on e-billing and payments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45,000.00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55,000.00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educate ratepayers on the e-billing and payment systems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531126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Procure laptops, computers and printers for selected staffs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29,550.00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39,550.00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help staff provide service delivery to clients on time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704554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train security personnel on best practices for incident responses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Enhancing the capacity of human resources for the development of the district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6260EEB9-9866-4AB3-9D8C-ABBF1CCAEE39}" type="slidenum">
              <a:rPr lang="en-US" sz="2000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67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025" y="0"/>
            <a:ext cx="8176846" cy="47064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383791"/>
              </p:ext>
            </p:extLst>
          </p:nvPr>
        </p:nvGraphicFramePr>
        <p:xfrm>
          <a:off x="1" y="363070"/>
          <a:ext cx="9143998" cy="50560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13646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26141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533084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932646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994865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90031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Projects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1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1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1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1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1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100" b="1" dirty="0">
                          <a:effectLst/>
                          <a:latin typeface="+mn-lt"/>
                        </a:rPr>
                        <a:t>)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>
                          <a:effectLst/>
                          <a:latin typeface="+mn-lt"/>
                        </a:rPr>
                        <a:t>Total Budget (GHc)</a:t>
                      </a:r>
                      <a:endParaRPr lang="en-US" sz="11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16704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MANAGEMENT AND ADMINISTRATION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 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46056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PLANNING, BUDGETING, COORDINATION  AND STATISTICS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1775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Organise mid-year review on 2023 annual action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paln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and composite budget/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Giz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GoviD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Partners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60,000.00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ensure information are validated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139353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Monitoring and evaluation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250,000.00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Monitor and evaluate progress of work and impact of development projects and programmes on the people in the District.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767227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Preparation of Composite budget, fee fixing/Giz GoviD Partners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70,000.00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70,000.00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Integrate and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institutionalise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planning and budgeting through participatory process at all levels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BB339499-84A8-4857-B46F-2BB1F5355DE1}" type="slidenum">
              <a:rPr lang="en-US" sz="2000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6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2342" y="0"/>
            <a:ext cx="8176846" cy="416859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820233"/>
              </p:ext>
            </p:extLst>
          </p:nvPr>
        </p:nvGraphicFramePr>
        <p:xfrm>
          <a:off x="0" y="416859"/>
          <a:ext cx="9144000" cy="53521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22079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463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PLANNING, BUDGETING, COORDINATION  AND STATISTICS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 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Revenue Improvement Action Plan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effective revenue mobilization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Procure additional tablets to speed up revenue collection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effective revenue mobilization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Procure office materials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Enhance effective and efficient administrative work in the Assembly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3947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Prepare 2024 Annual Action Plan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information are validated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DPCU members on SDGs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 staff with Knowledge on SDGs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24471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  DDDP members with essential tools(Computer and Internet connection)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 with knowledge in DDDP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24471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Town Hall meetings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45,000.00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Inform public of activities of the Assembly and include them in decision making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24471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and collect data on market survey and  market reading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the quality of data collected and inform management on the economic situation of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729" y="5809130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BE0E2901-BC29-4F97-A186-DADC55A7AD70}" type="slidenum">
              <a:rPr lang="en-US" sz="2000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43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025" y="0"/>
            <a:ext cx="8176846" cy="45720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39664"/>
              </p:ext>
            </p:extLst>
          </p:nvPr>
        </p:nvGraphicFramePr>
        <p:xfrm>
          <a:off x="-1" y="457199"/>
          <a:ext cx="9144001" cy="504264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13781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48237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17729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Projects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IGF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GOG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DACF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DACF-RFG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MAG </a:t>
                      </a:r>
                      <a:r>
                        <a:rPr lang="en-US" sz="1600" b="1" dirty="0">
                          <a:effectLst/>
                        </a:rPr>
                        <a:t>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</a:rPr>
                        <a:t>Total Budget (GHc)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Justification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119387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PLANNING, BUDGETING, COORDINATION  AND STATISTICS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</a:rPr>
                        <a:t> 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624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training on basic statistical analysis for staff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 staff with job knowledge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1046477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Update and extend the scope of data hub for BNDA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Facilitate accurate and realistic preparation and implementation of the Composite Budget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89630074-32AA-4302-B28D-DD8C83C390A8}" type="slidenum">
              <a:rPr lang="en-US" sz="2000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7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025" y="0"/>
            <a:ext cx="8176846" cy="45720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7189643"/>
              </p:ext>
            </p:extLst>
          </p:nvPr>
        </p:nvGraphicFramePr>
        <p:xfrm>
          <a:off x="-1" y="457200"/>
          <a:ext cx="9144001" cy="50157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94464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771329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51137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3280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LEGISLATIVE OVERSIGHTS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40801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Assembly/sub-committee meetings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Ensure effective operation of  the substructures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733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Strengthen sub district structures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76,569.10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126,569.10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activities of the Area Councils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0801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NALAG activities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NALAG activities in the District Assembly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128224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statutory meetings and other Ad hoc meetings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166,196.50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176,196.50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Enhancing the capacity of human resources for the development of the district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3047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2,467,391.48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1,875,749.94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784,569.10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54,378.00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130,000.00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5,312,088.52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800" b="1" dirty="0">
                          <a:effectLst/>
                        </a:rPr>
                        <a:t> 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06E84C53-7E29-4B41-B39F-54C3CB69673C}" type="slidenum">
              <a:rPr lang="en-US" sz="2000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7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150" y="1"/>
            <a:ext cx="8176846" cy="398834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533308"/>
              </p:ext>
            </p:extLst>
          </p:nvPr>
        </p:nvGraphicFramePr>
        <p:xfrm>
          <a:off x="-1" y="398834"/>
          <a:ext cx="9144001" cy="51144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00201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591671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81001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6742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Projects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IGF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GOG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MAG </a:t>
                      </a:r>
                      <a:r>
                        <a:rPr lang="en-US" sz="1200" b="1" dirty="0">
                          <a:effectLst/>
                        </a:rPr>
                        <a:t>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Total Budget (GHc)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Justification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7767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19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EDUCATION,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YOUTH &amp; SPORTS SERVICES</a:t>
                      </a: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</a:rPr>
                        <a:t> 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51614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my first Day at school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improve/retain enrollment thereby promoting education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220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Provide Scholarship, Bursaries &amp; Financial Assistance to Students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70,000.00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Bridge the gap in access to education of the rich and poor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2209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 STEM Clinics from school level to regional level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10,200.00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make teachers deliver quality education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103353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of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5No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3-unit classroom block at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Akoase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R/C, Tweapease, </a:t>
                      </a:r>
                      <a:r>
                        <a:rPr 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Ntronang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Presby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</a:t>
                      </a:r>
                      <a:r>
                        <a:rPr 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Domeabra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Afosu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299,000.00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339,611.69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638,611.69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effective education in the district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828957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School Zonal, District, Sub-Zonal and Regional Cultural Festivals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Ghanaian Culture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BE34723C-7E84-43B6-9C4C-E8FE343496DA}" type="slidenum">
              <a:rPr lang="en-US" sz="2000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6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150" y="1"/>
            <a:ext cx="8176846" cy="398834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124060"/>
              </p:ext>
            </p:extLst>
          </p:nvPr>
        </p:nvGraphicFramePr>
        <p:xfrm>
          <a:off x="-1" y="216029"/>
          <a:ext cx="9144001" cy="53059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25389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72353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75131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928522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07776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5513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Projects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IGF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GOG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MAG </a:t>
                      </a:r>
                      <a:r>
                        <a:rPr lang="en-US" sz="1200" b="1" dirty="0">
                          <a:effectLst/>
                        </a:rPr>
                        <a:t>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Total Budget (GHc)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Justification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416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61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EDUCATION,</a:t>
                      </a:r>
                      <a:r>
                        <a:rPr lang="en-US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YOUTH &amp; SPORTS SERVICES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b="1" dirty="0">
                          <a:effectLst/>
                        </a:rPr>
                        <a:t> </a:t>
                      </a:r>
                      <a:endParaRPr lang="en-US" sz="105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1582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SPAM and performance review Meetings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14,300.00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14,300.00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effective education in the district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15823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1No. Library with ICT at Hweakwae/Adausena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7357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1No. 6-unit classroom block at Odontuase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628494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2No. 6-unit classroom block at Afosu R/C,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Akoase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Experimental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400,000.00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10001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1No. 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2unit KG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block, office, store, W/C, sanded play area, paved walk way, fenced, gated, poly tank stand with 5000 capacity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litres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at Afosu R/C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237,742.95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237,742.95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836024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A3B2E0F9-24BE-4B04-9220-1EAA74A42B36}" type="slidenum">
              <a:rPr lang="en-US" sz="2000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8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150" y="1"/>
            <a:ext cx="8176846" cy="398834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167032"/>
              </p:ext>
            </p:extLst>
          </p:nvPr>
        </p:nvGraphicFramePr>
        <p:xfrm>
          <a:off x="-1" y="398835"/>
          <a:ext cx="9144001" cy="5742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86887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75131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48867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Projects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2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2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2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2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200" b="1" dirty="0">
                          <a:effectLst/>
                          <a:latin typeface="+mn-lt"/>
                        </a:rPr>
                        <a:t>)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+mn-lt"/>
                        </a:rPr>
                        <a:t>Total Budget (GHc)</a:t>
                      </a:r>
                      <a:endParaRPr lang="en-US" sz="12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2845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45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EDUCATION,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YOUTH &amp; SPORTS SERVICES</a:t>
                      </a: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>
                          <a:effectLst/>
                          <a:latin typeface="+mn-lt"/>
                        </a:rPr>
                        <a:t> </a:t>
                      </a: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Construct teachers quarters at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Kuntenase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Asawase and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Oworomra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Renovation of 2No. 3-unit classroom at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Nkwateng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D/A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and </a:t>
                      </a:r>
                      <a:r>
                        <a:rPr lang="en-US" sz="11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Kuntunase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248,118.20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248,118.20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Renovation of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3No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 6-unit classroom block at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Akrofonso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Nkwateng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SDA and 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Amuana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Praso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394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Construction of 4No. 3-Unit Classroom Block with emphasis on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girls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and children (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Okaikrom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Abohema,Akoase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D/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A,Adadekrom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250,000.00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250,000.00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2461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Renovation of 1No. 2-unit classroom block at Amenam D/A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150,000.00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equitable access to and participation in education at the basic level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177" y="6064624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356848" y="628142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89D248F1-184C-43DE-BC83-B1465CDC784B}" type="slidenum">
              <a:rPr lang="en-US" sz="2000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13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150" y="1"/>
            <a:ext cx="8176846" cy="398834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413839"/>
              </p:ext>
            </p:extLst>
          </p:nvPr>
        </p:nvGraphicFramePr>
        <p:xfrm>
          <a:off x="-53786" y="389967"/>
          <a:ext cx="9197787" cy="52040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1951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79930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590327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8324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90526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868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08146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1797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64054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83541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8894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89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EDUCATION,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YOUTH &amp; SPORTS SERVICES</a:t>
                      </a: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+mn-lt"/>
                        </a:rPr>
                        <a:t> </a:t>
                      </a: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83790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Internal management of the organization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cater for stationery, travel and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transport,repairs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and maintenance, utilities and any other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recurrrent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95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Complete fence wall at New </a:t>
                      </a:r>
                      <a:r>
                        <a:rPr 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Abirem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Afosu SHS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100,000.00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100,000.00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For security</a:t>
                      </a:r>
                      <a:r>
                        <a:rPr lang="en-US" sz="105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purpose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986524">
                <a:tc>
                  <a:txBody>
                    <a:bodyPr/>
                    <a:lstStyle/>
                    <a:p>
                      <a:pPr algn="l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2,000,118.20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804,111.69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291,179.95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</a:t>
                      </a: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70,000.00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3,165,409.84 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800" b="1" dirty="0">
                          <a:effectLst/>
                        </a:rPr>
                        <a:t> </a:t>
                      </a:r>
                      <a:endParaRPr lang="en-US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6816BC1-8481-4DEC-B5AC-CBBCBF52BBE0}" type="slidenum">
              <a:rPr lang="en-US" sz="2000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83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060" y="0"/>
            <a:ext cx="8176846" cy="389106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465264"/>
              </p:ext>
            </p:extLst>
          </p:nvPr>
        </p:nvGraphicFramePr>
        <p:xfrm>
          <a:off x="1" y="389106"/>
          <a:ext cx="9144000" cy="513763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59858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18565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20270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57890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705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180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90636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105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6761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PUBLIC HEALTH SERVICES AND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MANAGEMENT</a:t>
                      </a: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1870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Internal management of organization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11,800.00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11,800.00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cater for stationery, travel and transport,repairs and maintenance, utilities and any other recurrrent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40026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Construct Nurses quarters at Pankese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193,750.00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193,750.00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To provide accommodation for health staff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7894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Construct 5No. Placenta pit at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Nwinso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,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Noyem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Akoase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Nyafoman, Old-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Abirem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and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Pankese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84,000.00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84,000.00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59486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Complete Health centre which emphasis on women at Akoase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108,838.10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108,838.10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Increase access to affordable health care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02BD1229-DF77-495E-AE69-72F6C4307E66}" type="slidenum">
              <a:rPr lang="en-US" sz="2000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41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060" y="0"/>
            <a:ext cx="8176846" cy="389106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532699"/>
              </p:ext>
            </p:extLst>
          </p:nvPr>
        </p:nvGraphicFramePr>
        <p:xfrm>
          <a:off x="1" y="389109"/>
          <a:ext cx="9144000" cy="511214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59858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3958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18565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20270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57890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705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180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513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895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59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PUBLIC HEALTH SERVICES AND</a:t>
                      </a:r>
                      <a:r>
                        <a:rPr lang="en-US" sz="1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MANAGEMENT</a:t>
                      </a:r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4924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Complete Health </a:t>
                      </a:r>
                      <a:r>
                        <a:rPr lang="en-US" sz="1100" u="none" strike="noStrike" dirty="0" err="1">
                          <a:effectLst/>
                        </a:rPr>
                        <a:t>centre</a:t>
                      </a:r>
                      <a:r>
                        <a:rPr lang="en-US" sz="1100" u="none" strike="noStrike" dirty="0">
                          <a:effectLst/>
                        </a:rPr>
                        <a:t> which emphasis on women at </a:t>
                      </a:r>
                      <a:r>
                        <a:rPr lang="en-US" sz="1100" u="none" strike="noStrike" dirty="0" err="1">
                          <a:effectLst/>
                        </a:rPr>
                        <a:t>Pankese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>
                          <a:effectLst/>
                        </a:rPr>
                        <a:t>     70,232.58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          70,232.58 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Increase access to affordable health care in the District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9756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Construct 3No. CHPS Compound and Staff Quarters emphasis on women at </a:t>
                      </a:r>
                      <a:r>
                        <a:rPr lang="en-US" sz="1100" u="none" strike="noStrike" dirty="0" smtClean="0">
                          <a:effectLst/>
                        </a:rPr>
                        <a:t> </a:t>
                      </a:r>
                      <a:r>
                        <a:rPr lang="en-US" sz="1100" u="none" strike="noStrike" dirty="0" err="1">
                          <a:effectLst/>
                        </a:rPr>
                        <a:t>Odontuase</a:t>
                      </a:r>
                      <a:r>
                        <a:rPr lang="en-US" sz="1100" u="none" strike="noStrike" dirty="0">
                          <a:effectLst/>
                        </a:rPr>
                        <a:t> </a:t>
                      </a:r>
                      <a:r>
                        <a:rPr lang="en-US" sz="1100" u="none" strike="noStrike" dirty="0" smtClean="0">
                          <a:effectLst/>
                        </a:rPr>
                        <a:t>, Bramkrom and Mpintimpi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u="none" strike="noStrike" dirty="0">
                          <a:effectLst/>
                        </a:rPr>
                        <a:t>      </a:t>
                      </a:r>
                      <a:r>
                        <a:rPr lang="en-US" sz="900" u="none" strike="noStrike" dirty="0" smtClean="0">
                          <a:effectLst/>
                        </a:rPr>
                        <a:t>450,000.00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u="none" strike="noStrike">
                          <a:effectLst/>
                        </a:rPr>
                        <a:t>                                 -   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u="none" strike="noStrike" dirty="0" smtClean="0">
                          <a:effectLst/>
                        </a:rPr>
                        <a:t>450,000.00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Increase access to affordable health care in the District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51366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Construct Nurses quarters at Akoase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>
                          <a:effectLst/>
                        </a:rPr>
                        <a:t>   293,750.00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 dirty="0">
                          <a:effectLst/>
                        </a:rPr>
                        <a:t> 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        293,750.00 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Increase housing facility for health staff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113679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Complete  3No. 12 seater WC toilet with a </a:t>
                      </a:r>
                      <a:r>
                        <a:rPr lang="en-US" sz="1100" u="none" strike="noStrike" dirty="0" err="1">
                          <a:effectLst/>
                        </a:rPr>
                        <a:t>mechanise</a:t>
                      </a:r>
                      <a:r>
                        <a:rPr lang="en-US" sz="1100" u="none" strike="noStrike" dirty="0">
                          <a:effectLst/>
                        </a:rPr>
                        <a:t> borehole which emphasis on women - </a:t>
                      </a:r>
                      <a:r>
                        <a:rPr lang="en-US" sz="1100" u="none" strike="noStrike" dirty="0" err="1">
                          <a:effectLst/>
                        </a:rPr>
                        <a:t>Ntronang</a:t>
                      </a:r>
                      <a:r>
                        <a:rPr lang="en-US" sz="1100" u="none" strike="noStrike" dirty="0">
                          <a:effectLst/>
                        </a:rPr>
                        <a:t> </a:t>
                      </a:r>
                      <a:r>
                        <a:rPr lang="en-US" sz="1100" u="none" strike="noStrike" dirty="0" smtClean="0">
                          <a:effectLst/>
                        </a:rPr>
                        <a:t>, </a:t>
                      </a:r>
                      <a:r>
                        <a:rPr lang="en-US" sz="1100" u="none" strike="noStrike" dirty="0" err="1" smtClean="0">
                          <a:effectLst/>
                        </a:rPr>
                        <a:t>Oworomera</a:t>
                      </a:r>
                      <a:r>
                        <a:rPr lang="en-US" sz="1100" u="none" strike="noStrike" dirty="0" smtClean="0">
                          <a:effectLst/>
                        </a:rPr>
                        <a:t> and </a:t>
                      </a:r>
                      <a:r>
                        <a:rPr lang="en-US" sz="1100" u="none" strike="noStrike" dirty="0" err="1" smtClean="0">
                          <a:effectLst/>
                        </a:rPr>
                        <a:t>Adadekrom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>
                          <a:effectLst/>
                        </a:rPr>
                        <a:t>   219,600.00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>
                          <a:effectLst/>
                        </a:rPr>
                        <a:t>        219,600.00 </a:t>
                      </a:r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Improve environmental sanitation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688281"/>
            <a:ext cx="2590800" cy="1169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5183A4A6-6917-4CBF-BE9F-5C2B6458E2BE}" type="slidenum">
              <a:rPr lang="en-US" sz="2000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060" y="0"/>
            <a:ext cx="8176846" cy="389106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339864"/>
              </p:ext>
            </p:extLst>
          </p:nvPr>
        </p:nvGraphicFramePr>
        <p:xfrm>
          <a:off x="1" y="389107"/>
          <a:ext cx="9144000" cy="51118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94328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0511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18565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20270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57890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705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180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9389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473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227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PUBLIC HEALTH SERVICES AND</a:t>
                      </a:r>
                      <a:r>
                        <a:rPr lang="en-US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MANAGEMENT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7149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Construct 1No. 16 seater W/C toilet  and  4 bathroom at New Abirem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 dirty="0" smtClean="0">
                          <a:effectLst/>
                        </a:rPr>
                        <a:t>273,269.42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u="none" strike="noStrike" dirty="0">
                          <a:effectLst/>
                        </a:rPr>
                        <a:t>        </a:t>
                      </a:r>
                      <a:r>
                        <a:rPr lang="en-US" sz="900" u="none" strike="noStrike" dirty="0" smtClean="0">
                          <a:effectLst/>
                        </a:rPr>
                        <a:t>273,269.42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Improve environmental sanitation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867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Provide basic equipment: BP apparatus, HB meters and autoclave at </a:t>
                      </a:r>
                      <a:r>
                        <a:rPr lang="en-US" sz="1100" u="none" strike="noStrike" dirty="0" err="1">
                          <a:effectLst/>
                        </a:rPr>
                        <a:t>Noyem</a:t>
                      </a:r>
                      <a:r>
                        <a:rPr lang="en-US" sz="1100" u="none" strike="noStrike" dirty="0">
                          <a:effectLst/>
                        </a:rPr>
                        <a:t>, </a:t>
                      </a:r>
                      <a:r>
                        <a:rPr lang="en-US" sz="1100" u="none" strike="noStrike" dirty="0" err="1">
                          <a:effectLst/>
                        </a:rPr>
                        <a:t>Nwinso</a:t>
                      </a:r>
                      <a:r>
                        <a:rPr lang="en-US" sz="1100" u="none" strike="noStrike" dirty="0">
                          <a:effectLst/>
                        </a:rPr>
                        <a:t>, Nyafoman, </a:t>
                      </a:r>
                      <a:r>
                        <a:rPr lang="en-US" sz="1100" u="none" strike="noStrike" dirty="0" err="1">
                          <a:effectLst/>
                        </a:rPr>
                        <a:t>Akoase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>
                          <a:effectLst/>
                        </a:rPr>
                        <a:t>      21,000.00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21,000.00 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Increase logistics for quality health care delivery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8678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Improve upon Expanded Programme on Immunization (EPI) services through outreach and supportive supervision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u="none" strike="noStrike">
                          <a:effectLst/>
                        </a:rPr>
                        <a:t>        4,500.00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>
                          <a:effectLst/>
                        </a:rPr>
                        <a:t>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4,500.00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Increase logistics for quality health care delivery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10394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Awareness creation of health programmes on communicable and non-communicable diseases, FP, mental health etc in the district.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       5,000.00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                  -  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                    -  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u="none" strike="noStrike">
                          <a:effectLst/>
                        </a:rPr>
                        <a:t>                    -   </a:t>
                      </a:r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                   -  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>
                          <a:effectLst/>
                        </a:rPr>
                        <a:t>                   -  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5,000.00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Increase EPI </a:t>
                      </a:r>
                      <a:r>
                        <a:rPr lang="en-US" sz="1100" u="none" strike="noStrike" dirty="0" err="1">
                          <a:effectLst/>
                        </a:rPr>
                        <a:t>coverge</a:t>
                      </a:r>
                      <a:r>
                        <a:rPr lang="en-US" sz="1100" u="none" strike="noStrike" dirty="0">
                          <a:effectLst/>
                        </a:rPr>
                        <a:t> to attain immunity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AC2E3257-66D7-456C-8E3D-87CE62A2C802}" type="slidenum">
              <a:rPr lang="en-US" sz="2000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060" y="0"/>
            <a:ext cx="8176846" cy="389106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457698"/>
              </p:ext>
            </p:extLst>
          </p:nvPr>
        </p:nvGraphicFramePr>
        <p:xfrm>
          <a:off x="1" y="389108"/>
          <a:ext cx="9144000" cy="51091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94328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0511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18565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20270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57890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1083186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555669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70995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599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SOCIAL SERVICES DELIVERY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34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PUBLIC HEALTH SERVICES AND</a:t>
                      </a:r>
                      <a:r>
                        <a:rPr lang="en-US" sz="105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MANAGEMENT</a:t>
                      </a:r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126114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Drill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15No boreholes fitted with hand pumps at Abenase, Asawase and Nkwateng </a:t>
                      </a:r>
                      <a:r>
                        <a:rPr lang="en-US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etc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13,437.00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13,437.00</a:t>
                      </a:r>
                    </a:p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Quality water for safe use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20432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Drill, repaires, mechanize and develop 15No boreholes at Bramkrom, Dodoworaso, Domebra,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Kofi-</a:t>
                      </a:r>
                      <a:r>
                        <a:rPr lang="en-US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Yeboa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Kyereahahantan, Mangoase, Mpintimpi, etc.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45,045.57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endParaRPr lang="en-US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45,045.57</a:t>
                      </a:r>
                    </a:p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Quality water for safe use</a:t>
                      </a:r>
                    </a:p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AC2E3257-66D7-456C-8E3D-87CE62A2C802}" type="slidenum">
              <a:rPr lang="en-US" sz="2000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78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060" y="0"/>
            <a:ext cx="8176846" cy="389106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832212"/>
              </p:ext>
            </p:extLst>
          </p:nvPr>
        </p:nvGraphicFramePr>
        <p:xfrm>
          <a:off x="1" y="389109"/>
          <a:ext cx="9144000" cy="52917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94328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53036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58906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632011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57890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4487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705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180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380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Projects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IGF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GOG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  <a:latin typeface="+mn-lt"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MAG 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(</a:t>
                      </a:r>
                      <a:r>
                        <a:rPr lang="en-US" sz="1400" b="1" dirty="0" err="1">
                          <a:effectLst/>
                          <a:latin typeface="+mn-lt"/>
                        </a:rPr>
                        <a:t>GHc</a:t>
                      </a:r>
                      <a:r>
                        <a:rPr lang="en-US" sz="1400" b="1" dirty="0">
                          <a:effectLst/>
                          <a:latin typeface="+mn-lt"/>
                        </a:rPr>
                        <a:t>)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  <a:latin typeface="+mn-lt"/>
                        </a:rPr>
                        <a:t>Total Budget (GHc)</a:t>
                      </a:r>
                      <a:endParaRPr lang="en-US" sz="1400" b="1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+mn-lt"/>
                        </a:rPr>
                        <a:t>Justification</a:t>
                      </a:r>
                      <a:endParaRPr lang="en-US" sz="14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721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PUBLIC HEALTH SERVICES AND</a:t>
                      </a:r>
                      <a:r>
                        <a:rPr 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MANAGEMENT</a:t>
                      </a: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6318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Complete fence wall at New 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Abirem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Govt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Hospital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50,000.00</a:t>
                      </a: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                  - 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                    - 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050" b="1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50,000.00</a:t>
                      </a: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05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 security purpose</a:t>
                      </a:r>
                      <a:endParaRPr lang="en-US" sz="105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9797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Strengthen school health programmes, screening of non-communicable and communicable diseases district wide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       4,500.00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                  - 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u="none" strike="noStrike" dirty="0">
                          <a:effectLst/>
                        </a:rPr>
                        <a:t>                    - 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u="none" strike="noStrike" dirty="0">
                          <a:effectLst/>
                        </a:rPr>
                        <a:t>                   -   </a:t>
                      </a:r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         4,500.00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Increase access to affordable health care in the District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  <a:tr h="6401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Undertake Mass Drug Administration against 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Schintosomiasis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Intestinal worms and Yaws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Eradication of diseases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95577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Integrated Disease surveillance and response to epidemic prone diseases and other diseases of public health importance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Eradication of diseases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54518">
                <a:tc>
                  <a:txBody>
                    <a:bodyPr/>
                    <a:lstStyle/>
                    <a:p>
                      <a:pPr algn="just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1,199,870.68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657,415.17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en-US" sz="9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1,857,285.85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735781"/>
            <a:ext cx="2590800" cy="112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F313741C-3823-4004-89E6-CE252D4EDCA6}" type="slidenum">
              <a:rPr lang="en-US" sz="2000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07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154" y="316523"/>
            <a:ext cx="8176846" cy="46169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128214"/>
              </p:ext>
            </p:extLst>
          </p:nvPr>
        </p:nvGraphicFramePr>
        <p:xfrm>
          <a:off x="0" y="686198"/>
          <a:ext cx="9144000" cy="482709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8009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Projects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IGF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GOG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MAG </a:t>
                      </a:r>
                      <a:r>
                        <a:rPr lang="en-US" sz="1200" b="1" dirty="0">
                          <a:effectLst/>
                        </a:rPr>
                        <a:t>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Total Budget (GHc)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Justification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453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SOCIAL SERVICES DELIVERY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89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WELFARE &amp; COMM. DEV'T.</a:t>
                      </a:r>
                    </a:p>
                    <a:p>
                      <a:pPr>
                        <a:lnSpc>
                          <a:spcPct val="107000"/>
                        </a:lnSpc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8973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Organization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smooth flow of operation of the Assembly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1526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PWDs in their income generating activities, educational support and  capacity building for their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organisations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and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groups/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Giz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Govid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Partners.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280,000.00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280,000.00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meet recurrent expenditure and support PWDs financially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792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enumerators to collect data and prepare  vulnerability plan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9,000.00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equitable distribution of resources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5792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SW&amp;CD staff on sign language communication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enablestaff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communicate in the sign language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571ECFB-B3C8-4323-9BD3-2C05DB5524A8}" type="slidenum">
              <a:rPr lang="en-US" sz="2000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4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154" y="316523"/>
            <a:ext cx="8176846" cy="46169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542385"/>
              </p:ext>
            </p:extLst>
          </p:nvPr>
        </p:nvGraphicFramePr>
        <p:xfrm>
          <a:off x="0" y="686198"/>
          <a:ext cx="9144000" cy="494115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0168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Projects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IGF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GOG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MAG </a:t>
                      </a:r>
                      <a:r>
                        <a:rPr lang="en-US" sz="1200" b="1" dirty="0">
                          <a:effectLst/>
                        </a:rPr>
                        <a:t>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Total Budget (GHc)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Justification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2904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SOCIAL SERVICES DELIVERY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04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WELFARE &amp; COMM. DEV'T.</a:t>
                      </a:r>
                    </a:p>
                    <a:p>
                      <a:pPr>
                        <a:lnSpc>
                          <a:spcPct val="107000"/>
                        </a:lnSpc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4046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SW&amp;CD staff and probation Officers on juvenile case management and standard operating procedures/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Giz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GoviD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Partners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 with skills in case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abitration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61963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Assist children in conflict with the law and conduct social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enquiries/investigation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the rights and entitlements of children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27737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Roll out of the child protection toolkits through community engagement and dialogue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assist community members and care takers understand and protect children  from abuse , neglect and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voilence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20892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Collect data, supervise and monitor activities of day care centres in the district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that day care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centres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are operating in accordance with the standard operating guidelines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070" y="5795683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C3818A6C-E0C7-48B3-A06E-9B407EC5E518}" type="slidenum">
              <a:rPr lang="en-US" sz="2000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22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154" y="316523"/>
            <a:ext cx="8176846" cy="46169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546940"/>
              </p:ext>
            </p:extLst>
          </p:nvPr>
        </p:nvGraphicFramePr>
        <p:xfrm>
          <a:off x="0" y="686198"/>
          <a:ext cx="9144000" cy="481365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4654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1547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80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Projects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IGF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GOG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DACF-RFG 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MAG </a:t>
                      </a:r>
                      <a:r>
                        <a:rPr lang="en-US" sz="1200" b="1" dirty="0">
                          <a:effectLst/>
                        </a:rPr>
                        <a:t>(</a:t>
                      </a:r>
                      <a:r>
                        <a:rPr lang="en-US" sz="1200" b="1" dirty="0" err="1">
                          <a:effectLst/>
                        </a:rPr>
                        <a:t>GHc</a:t>
                      </a:r>
                      <a:r>
                        <a:rPr lang="en-US" sz="1200" b="1" dirty="0">
                          <a:effectLst/>
                        </a:rPr>
                        <a:t>)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</a:rPr>
                        <a:t>Total Budget (GHc)</a:t>
                      </a:r>
                      <a:endParaRPr lang="en-US" sz="12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</a:rPr>
                        <a:t>Justification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4535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SOCIAL SERVICES DELIVERY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94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 WELFARE &amp; COMM. DEV'T.</a:t>
                      </a:r>
                    </a:p>
                    <a:p>
                      <a:pPr>
                        <a:lnSpc>
                          <a:spcPct val="107000"/>
                        </a:lnSpc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045143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Community sensitization on HIV/AIDS and teenage pregnancy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18,880.31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25,880.31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Increase awareness on the prevention of HIV/AIDS and teenage pregnancy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1252017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Prepare gender strategic plan and support to specific gender programmes/Giz GoviD Partners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mainstream gender in all areas of operations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2452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Employees' Compensation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117,838.52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117,838.52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383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55,000.00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127,838.52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308,880.31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491,718.83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4F8BBA29-B6E6-4FE5-8B59-B24BFEE256BF}" type="slidenum">
              <a:rPr lang="en-US" sz="2000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31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422" y="92787"/>
            <a:ext cx="8176846" cy="383868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777633"/>
              </p:ext>
            </p:extLst>
          </p:nvPr>
        </p:nvGraphicFramePr>
        <p:xfrm>
          <a:off x="13446" y="510988"/>
          <a:ext cx="9130554" cy="50747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91306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67801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66482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685182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2554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24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2404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4939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67482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96487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Projects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IGF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GOG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DACF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</a:rPr>
                        <a:t>DACF-RFG 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MAG </a:t>
                      </a:r>
                      <a:r>
                        <a:rPr lang="en-US" sz="1600" b="1" dirty="0">
                          <a:effectLst/>
                        </a:rPr>
                        <a:t>(</a:t>
                      </a:r>
                      <a:r>
                        <a:rPr lang="en-US" sz="1600" b="1" dirty="0" err="1">
                          <a:effectLst/>
                        </a:rPr>
                        <a:t>GHc</a:t>
                      </a:r>
                      <a:r>
                        <a:rPr lang="en-US" sz="1600" b="1" dirty="0">
                          <a:effectLst/>
                        </a:rPr>
                        <a:t>)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</a:rPr>
                        <a:t>Total Budget (GHc)</a:t>
                      </a:r>
                      <a:endParaRPr lang="en-US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</a:rPr>
                        <a:t>Justification</a:t>
                      </a:r>
                      <a:endParaRPr lang="en-US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831237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ENVIRONMENTAL HEALTH AND SANITATION SERVICES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42152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Compensation of Employees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554,127.67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554,127.67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8314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Level engineered landfill site Fumigation of refuse dumps Desilting of choke drains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55,000.00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Minimize the spread of epidemic and floods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71379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Health Screening for food and drink Vendors in the district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 food security for healthy life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83140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Waste landfills sites,Fumigation &amp; sanitation package improvement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enhance and equip rural health delivery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42152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Organization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smooth flow of operation of the Assembly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070" y="5741895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5488FAA0-B656-4C67-B0A3-3B8D8835B964}" type="slidenum">
              <a:rPr lang="en-US" sz="2000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54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422" y="92787"/>
            <a:ext cx="8176846" cy="383868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001962"/>
              </p:ext>
            </p:extLst>
          </p:nvPr>
        </p:nvGraphicFramePr>
        <p:xfrm>
          <a:off x="0" y="510989"/>
          <a:ext cx="9144000" cy="498885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93650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21786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57437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8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97050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86332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ENVIRONMENTAL HEALTH AND SANITATION SERVICES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24851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health education and creation of awareness to construct household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latrinel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/Community Led Total Sanitation(CLTS) WASH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Educate public to construct household latrines to improve environmental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4239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Interment of unknown dead bodies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 epidemic and improve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42398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for DWST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  <a:tr h="39930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Purchase of sanitary tools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45,118.71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65,118.71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3624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sanitation improvement package/Manage sanitation in the district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Prevent epidemic and improve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F0ACCA7-BFFB-49F7-9878-C09948515473}" type="slidenum">
              <a:rPr lang="en-US" sz="2000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422" y="92787"/>
            <a:ext cx="8176846" cy="383868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934601"/>
              </p:ext>
            </p:extLst>
          </p:nvPr>
        </p:nvGraphicFramePr>
        <p:xfrm>
          <a:off x="0" y="510989"/>
          <a:ext cx="9144000" cy="50157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93650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85371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66482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941294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645243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01730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71942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ENVIRONMENTAL HEALTH AND SANITATION SERVICES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232547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Clear and maintain refuse dump site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12,740.00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32,740.00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environmental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341780201"/>
                  </a:ext>
                </a:extLst>
              </a:tr>
              <a:tr h="66049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Celebration of World Toilet Day/Global Handwashing Day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Creating awareness of improved environmental sanitation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190583227"/>
                  </a:ext>
                </a:extLst>
              </a:tr>
              <a:tr h="48371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Conduct routine inspection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Minimize the spread of epidemic and floods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493388935"/>
                  </a:ext>
                </a:extLst>
              </a:tr>
              <a:tr h="483711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Covid-19 related activities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fight Covid-19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18557">
                <a:tc>
                  <a:txBody>
                    <a:bodyPr/>
                    <a:lstStyle/>
                    <a:p>
                      <a:pPr algn="just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endParaRPr lang="en-US" sz="8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just" fontAlgn="ctr"/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256,000.00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554,127.67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244,858.71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1,054,986.38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222B2EE8-79CE-42B2-9EE2-F9F954DEE7E8}" type="slidenum">
              <a:rPr lang="en-US" sz="2000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3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154" y="316523"/>
            <a:ext cx="8176846" cy="638218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150266"/>
              </p:ext>
            </p:extLst>
          </p:nvPr>
        </p:nvGraphicFramePr>
        <p:xfrm>
          <a:off x="-1" y="736275"/>
          <a:ext cx="9144001" cy="474059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3225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453290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INFRASTRUCTURE DELIVERY MANAGEMENT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124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PHYSICAL AND SPATIAL PLANNING DEVELOPMENT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100" b="1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29102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Organization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920913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Implement street naming and Property Addressing,Digitise satellite images,Ground-Truthing, Upgrade address maps and revise existing local plans /Giz GoviD Partners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95,000.00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95,000.00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Enhance easy accessibility and promote efficient revenue collection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71432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quarterly  technical sub / SAT &amp; spatial planning committee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meetings?Giz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GoviD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Partner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vet and approve building permits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4640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prepare base maps and local plans for two communities: Hweakwae, Amuana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praso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protect the District Assembly's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boundries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5732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Facilitate the documentation of Assembly's lands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reduce litigation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4F6985DE-C448-4FA9-8BD5-295BC80F7275}" type="slidenum">
              <a:rPr lang="en-US" sz="2000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79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9333" y="1"/>
            <a:ext cx="8176846" cy="45720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842627"/>
              </p:ext>
            </p:extLst>
          </p:nvPr>
        </p:nvGraphicFramePr>
        <p:xfrm>
          <a:off x="-1" y="374515"/>
          <a:ext cx="9144001" cy="515222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77317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657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200" b="1" dirty="0" smtClean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INFRASTRUCTURE DELIVERY AND MANAGEMENT</a:t>
                      </a:r>
                      <a:endParaRPr lang="en-US" sz="12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87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PHYSICAL AND SPATIAL PLANNING DEVELOPMENT</a:t>
                      </a:r>
                    </a:p>
                    <a:p>
                      <a:pPr>
                        <a:lnSpc>
                          <a:spcPct val="107000"/>
                        </a:lnSpc>
                      </a:pPr>
                      <a:endParaRPr lang="en-US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284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Revision of 2 sector plans at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Mamanso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New Abirem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protect the District Assembly's boundries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87353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Conduct weekily site inspection for the processing, developmemt application for permitting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Awareness creation of building permit acquisition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70098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Landscape and planting of ornamental plants to beautify the environment at Adausena, Afosu.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help maintain local water cycles and save the environment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843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Employees' Compensation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141,136.14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141,136.14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33863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160,000.00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151,136.14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311,136.14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FAA3F027-AFCC-4252-B588-19F0CE103387}" type="slidenum">
              <a:rPr lang="en-US" sz="2000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7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1"/>
            <a:ext cx="8176846" cy="447472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741804"/>
              </p:ext>
            </p:extLst>
          </p:nvPr>
        </p:nvGraphicFramePr>
        <p:xfrm>
          <a:off x="-1" y="447473"/>
          <a:ext cx="9144001" cy="506582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25728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1917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INFRASTRUCTURE</a:t>
                      </a:r>
                      <a:r>
                        <a:rPr lang="en-US" sz="10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DELIVERY AND MANAGEMENT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9172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PUBLIC WORKS, RURAL HOUSING AND WATER MANAGEMENT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457428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457428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  64 Lockable stores at New Abirem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manage vehicular &amp; human traffic at the lorry park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1699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"U" Drain at Afosu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 safe water for use and ensure good hygiene practices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619172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Completion of Police Station which emphasis on women at Ntronang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27,943.44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27,943.44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maintain security and order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6191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Completion of Police quarters  which emphasis on women at Akoase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272,676.00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272,676.00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maintain security and order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7D874529-E3A4-4011-A796-2753F937C26B}" type="slidenum">
              <a:rPr lang="en-US" sz="2000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01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9877" y="0"/>
            <a:ext cx="8176846" cy="437745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802237"/>
              </p:ext>
            </p:extLst>
          </p:nvPr>
        </p:nvGraphicFramePr>
        <p:xfrm>
          <a:off x="-1" y="437745"/>
          <a:ext cx="9143999" cy="525977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4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4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47173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68363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PUBLIC WORKS, RURAL HOUSING AND WATER MANAGEMENT</a:t>
                      </a:r>
                    </a:p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836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1no. 16 Lockable stores at Afosu (Phase I)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136,196.50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136,196.50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provide economic activities and jobs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8277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 3no. 12 unit market stalls at Nkwateng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147,423.05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147,423.05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provide economic activities and jobs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12686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Contract management /Development Control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ascertain the level of progress on projects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68363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MP's supported projects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112,000.00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communities with building materials to complete community initiated projects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568363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Self help projects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110,000.00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190,000.00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communities with building materials to complete community initiated projects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568363"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Reshaping of selected feeder roads district wide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accessibility to food producing communities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9858" y="5782236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767AFD6B-D885-48AB-B270-C9E9F24290A6}" type="slidenum">
              <a:rPr lang="en-US" sz="2000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8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57200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7785519"/>
              </p:ext>
            </p:extLst>
          </p:nvPr>
        </p:nvGraphicFramePr>
        <p:xfrm>
          <a:off x="-47209" y="457200"/>
          <a:ext cx="9144001" cy="509297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949248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60612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87506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954741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8750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57235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10259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85382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PUBLIC WORKS, RURAL HOUSING AND WATER MANAGEMENT</a:t>
                      </a:r>
                    </a:p>
                    <a:p>
                      <a:pPr algn="l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5382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Conversion  of warehouse  into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meatshop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at New Abirem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61,196.50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61,196.50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5224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Extension of market stall at Amuana Praso.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5053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Extension of market stores at New Abirem.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150,000.00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78582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Employees' Compensation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248,031.03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248,031.03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624867">
                <a:tc>
                  <a:txBody>
                    <a:bodyPr/>
                    <a:lstStyle/>
                    <a:p>
                      <a:pPr algn="l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812,393.00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260,031.03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395,619.44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257,423.05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222,000.00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1,947,466.52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623" y="5593976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C44E0DEC-B430-4748-9D29-5A063E7E6DE3}" type="slidenum">
              <a:rPr lang="en-US" sz="2000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00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47472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35938"/>
              </p:ext>
            </p:extLst>
          </p:nvPr>
        </p:nvGraphicFramePr>
        <p:xfrm>
          <a:off x="-1" y="374515"/>
          <a:ext cx="9144001" cy="510915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9905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53445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ECONOMIC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79489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TRADE, TOURISM AND INDUSTRIAL DEVELOPMENT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61357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4,550.00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Cater for stationery, travel and transport, repairs and maintenance, utilities and any other recurrrent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9104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Palm oil production at Nkwarteng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6,500.00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72978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Organise NVTI examination at New Abirem.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72978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Fashion designing and production at New Abirem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478708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F4A64DCB-F7F3-485B-B309-BC6E42261977}" type="slidenum">
              <a:rPr lang="en-US" sz="2000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0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150" y="0"/>
            <a:ext cx="8176846" cy="418289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053764"/>
              </p:ext>
            </p:extLst>
          </p:nvPr>
        </p:nvGraphicFramePr>
        <p:xfrm>
          <a:off x="-1" y="418289"/>
          <a:ext cx="9144001" cy="510845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67570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694448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79302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71756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TRADE, TOURISM AND INDUSTRIAL DEVELOPMENT</a:t>
                      </a:r>
                    </a:p>
                    <a:p>
                      <a:pPr algn="l" rtl="0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068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Fashion designing and production at New Abirem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894441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Facilitate Rural Enterprises Development Fund (REDF) Loan Facility - District Wide.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406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 Counselling and Monitoring Services - District Wide.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29,250.00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32,250.00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40685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Formulate and registe  co-operatives - District Wide.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406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 co-operatives societies members - District Wide.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5406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startup kits for graduate apprentices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95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4" y="5862918"/>
            <a:ext cx="1129553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99E3831A-5B7B-4C7E-A72B-6070113E1823}" type="slidenum">
              <a:rPr lang="en-US" sz="2000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37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18289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763172"/>
              </p:ext>
            </p:extLst>
          </p:nvPr>
        </p:nvGraphicFramePr>
        <p:xfrm>
          <a:off x="-1" y="418289"/>
          <a:ext cx="9144001" cy="52367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6299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89701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TRADE, TOURISM AND INDUSTRIAL DEVELOPMENT</a:t>
                      </a:r>
                    </a:p>
                    <a:p>
                      <a:pPr algn="l" rtl="0" fontAlgn="ctr"/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9701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Occupational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Safey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Health and Environmental Management(OSHEM) at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Mpintimpi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/Afosu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1909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Audit co-operatives societies - District Wide.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ensure transparency and accountability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92499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Training of bee keeping at Ntronang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6,000.00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774157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Formation of Farmer Based Organisation(FBO) at Tenkyemso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economic activities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83329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Identify and Develop tourist sites in the district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20,000.00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promote cultural heritage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386425">
                <a:tc>
                  <a:txBody>
                    <a:bodyPr/>
                    <a:lstStyle/>
                    <a:p>
                      <a:pPr algn="l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42,550.00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100,750.00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en-US" sz="105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153,300.00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768789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5" y="5862918"/>
            <a:ext cx="847164" cy="41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81C08373-917A-4DB4-A536-916DF7472FD1}" type="slidenum">
              <a:rPr lang="en-US" sz="2000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36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379379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909431"/>
              </p:ext>
            </p:extLst>
          </p:nvPr>
        </p:nvGraphicFramePr>
        <p:xfrm>
          <a:off x="-1" y="452336"/>
          <a:ext cx="9144001" cy="535273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7876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481280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ECONOMIC DEVELOPMENT</a:t>
                      </a:r>
                    </a:p>
                    <a:p>
                      <a:pPr algn="l" fontAlgn="b"/>
                      <a:endParaRPr lang="en-US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905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AGRICULTURAL SERVICES AND MANAGEMENT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65501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Organization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16,550.00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Cater for stationery, travel and transport, repairs and maintenance, utilities and any other </a:t>
                      </a:r>
                      <a:r>
                        <a:rPr lang="en-US" sz="105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recurrrent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33254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Management and Administration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30,537.24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30,537.24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Reward hard working farmers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364794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District Farmers’ Day celebration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60,000.00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62,550.00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gender mainstreaming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11387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Promotion of Birim North District Commodity Satellite Market  (Post-harvest loss reduction, product standardization and marketing (Grading, Packaging, Labelling, etc.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4,550.00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7,500.00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14,050.00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agricultural income generation for the vulnerable.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655016"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Alternative livelihood for employment, income generation for women and reduction of malnutrition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Improve agricultural income generation district wide.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070" y="5930154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35824" y="6252883"/>
            <a:ext cx="6131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662B9110-CBE0-48A8-917B-38F8C0F08980}" type="slidenum">
              <a:rPr lang="en-US" sz="2000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27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2801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130837"/>
              </p:ext>
            </p:extLst>
          </p:nvPr>
        </p:nvGraphicFramePr>
        <p:xfrm>
          <a:off x="-1" y="428017"/>
          <a:ext cx="9144001" cy="541496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65730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58906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48237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1049545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586753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3566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356786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AGRICULTURAL SERVICES AND MANAGEMENT</a:t>
                      </a:r>
                    </a:p>
                    <a:p>
                      <a:pPr algn="l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9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34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Improve livestock housing for higher income generation and promote farm family protein in-take through stock (rabbit, cockerels, turkey) improvement emphasis on women.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9,200.00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14,625.00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26,825.00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hygienic meat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14376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Undertake veterinary disease surveillance in Birim North District (Effective clinical treatment of animals in the district, prevention and control of zoonotic diseases in livestock)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Ensure disease free meat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763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Effective, efficient extension service delivery and staff capacity development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9,200.00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50,160.00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59,360.00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Ensure comprehensive data for promotion agricultural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5763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Facilitate agricultural planning and policy implementation (RELC, PBB, PERD, etc.)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13,500.00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food and public safety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519571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Stakeholder capacity building in crop  disease and pest control (Improved crop varieties,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31,196.48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4,625.00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38,821.48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389" y="591670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316506" y="6239435"/>
            <a:ext cx="7530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20C5EAD3-685A-410E-B915-FC69D43C6E98}" type="slidenum">
              <a:rPr lang="en-US" sz="2000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514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47472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327707"/>
              </p:ext>
            </p:extLst>
          </p:nvPr>
        </p:nvGraphicFramePr>
        <p:xfrm>
          <a:off x="-1" y="447474"/>
          <a:ext cx="9144001" cy="520140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67329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6996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AGRICULTURAL SERVICES AND MANAGEMENT</a:t>
                      </a:r>
                    </a:p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5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552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Development of FBO’s (Promote agricultural innovation / technology through demonstrations, collaboration with partner institution)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10,000.00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Facilitate policy planning on food production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37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safe use of Agro chemicals and Fall Army Worm control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Market Oriented Agriculture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100026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sustainable climate resilient agricultural production  systems (Home gardening with emphasis on women.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Market Oriented Agriculture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50482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Promote agricultural data collection and analysis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9,500.00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Promote agricultural productivity in the District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37294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Employees' Compenation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722,416.70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722,416.70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Payment of workers on government payroll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402781"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SUB-TOTAL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61,246.48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734,416.70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113,250.00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118,197.24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1,027,110.42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6070" y="5782236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4" y="5862918"/>
            <a:ext cx="6320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E5BAA547-3469-4279-A823-813721416286}" type="slidenum">
              <a:rPr lang="en-US" sz="2000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60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28017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651650"/>
              </p:ext>
            </p:extLst>
          </p:nvPr>
        </p:nvGraphicFramePr>
        <p:xfrm>
          <a:off x="-1" y="428017"/>
          <a:ext cx="9144001" cy="508527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618655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82578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</a:t>
                      </a:r>
                      <a:r>
                        <a:rPr lang="en-US" sz="1400" b="0" dirty="0" smtClean="0">
                          <a:effectLst/>
                        </a:rPr>
                        <a:t>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39618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ENVIRONMENTAL  MANAGEMENT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396185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Disaster Prevention and Management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814493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Management of the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organisation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5,000.00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cater for stationery, travel and transport,repairs and maintenance,special services, utilities and any other recurrrent expenditure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8949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Adoption to climate change and environmental protection activities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7,500.00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 help disaster victims out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11684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education on disaster prevention (flooding, rain/windstorm,epidemics, erosion and land degradation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Build capacity of communities to prepare and respond appropriately to disaster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58925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Celebration of international disaster day( district wide)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8,000.00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Create public awareness on the importance of building resilience of communities to disaster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4" y="5862918"/>
            <a:ext cx="75303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A22DA784-7BE9-4AAF-BABC-DC39F4D88881}" type="slidenum">
              <a:rPr lang="en-US" sz="2000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09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ED3C4CF-8083-8138-DD85-12DDA733B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9605" y="0"/>
            <a:ext cx="8176846" cy="418289"/>
          </a:xfrm>
        </p:spPr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>
                <a:solidFill>
                  <a:schemeClr val="accent1"/>
                </a:solidFill>
                <a:latin typeface="+mj-lt"/>
              </a:rPr>
              <a:t>Projects For 2023 and Corresponding Cost and Justification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585617"/>
              </p:ext>
            </p:extLst>
          </p:nvPr>
        </p:nvGraphicFramePr>
        <p:xfrm>
          <a:off x="0" y="431736"/>
          <a:ext cx="9144000" cy="512189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10855">
                  <a:extLst>
                    <a:ext uri="{9D8B030D-6E8A-4147-A177-3AD203B41FA5}">
                      <a16:colId xmlns:a16="http://schemas.microsoft.com/office/drawing/2014/main" xmlns="" val="2067168193"/>
                    </a:ext>
                  </a:extLst>
                </a:gridCol>
                <a:gridCol w="711509">
                  <a:extLst>
                    <a:ext uri="{9D8B030D-6E8A-4147-A177-3AD203B41FA5}">
                      <a16:colId xmlns:a16="http://schemas.microsoft.com/office/drawing/2014/main" xmlns="" val="3839268357"/>
                    </a:ext>
                  </a:extLst>
                </a:gridCol>
                <a:gridCol w="750508">
                  <a:extLst>
                    <a:ext uri="{9D8B030D-6E8A-4147-A177-3AD203B41FA5}">
                      <a16:colId xmlns:a16="http://schemas.microsoft.com/office/drawing/2014/main" xmlns="" val="3859313688"/>
                    </a:ext>
                  </a:extLst>
                </a:gridCol>
                <a:gridCol w="843363">
                  <a:extLst>
                    <a:ext uri="{9D8B030D-6E8A-4147-A177-3AD203B41FA5}">
                      <a16:colId xmlns:a16="http://schemas.microsoft.com/office/drawing/2014/main" xmlns="" val="4009103979"/>
                    </a:ext>
                  </a:extLst>
                </a:gridCol>
                <a:gridCol w="1084149">
                  <a:extLst>
                    <a:ext uri="{9D8B030D-6E8A-4147-A177-3AD203B41FA5}">
                      <a16:colId xmlns:a16="http://schemas.microsoft.com/office/drawing/2014/main" xmlns="" val="234531737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53659">
                  <a:extLst>
                    <a:ext uri="{9D8B030D-6E8A-4147-A177-3AD203B41FA5}">
                      <a16:colId xmlns:a16="http://schemas.microsoft.com/office/drawing/2014/main" xmlns="" val="3187535722"/>
                    </a:ext>
                  </a:extLst>
                </a:gridCol>
                <a:gridCol w="866213">
                  <a:extLst>
                    <a:ext uri="{9D8B030D-6E8A-4147-A177-3AD203B41FA5}">
                      <a16:colId xmlns:a16="http://schemas.microsoft.com/office/drawing/2014/main" xmlns="" val="3274549284"/>
                    </a:ext>
                  </a:extLst>
                </a:gridCol>
                <a:gridCol w="1770085">
                  <a:extLst>
                    <a:ext uri="{9D8B030D-6E8A-4147-A177-3AD203B41FA5}">
                      <a16:colId xmlns:a16="http://schemas.microsoft.com/office/drawing/2014/main" xmlns="" val="3911333514"/>
                    </a:ext>
                  </a:extLst>
                </a:gridCol>
              </a:tblGrid>
              <a:tr h="85406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List all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Projects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IGF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GOG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>
                          <a:effectLst/>
                        </a:rPr>
                        <a:t>DACF-RFG 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DACF (MP)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MAG </a:t>
                      </a:r>
                      <a:r>
                        <a:rPr lang="en-US" sz="1400" b="1" dirty="0">
                          <a:effectLst/>
                        </a:rPr>
                        <a:t>(</a:t>
                      </a:r>
                      <a:r>
                        <a:rPr lang="en-US" sz="1400" b="1" dirty="0" err="1">
                          <a:effectLst/>
                        </a:rPr>
                        <a:t>GHc</a:t>
                      </a:r>
                      <a:r>
                        <a:rPr lang="en-US" sz="1400" b="1" dirty="0">
                          <a:effectLst/>
                        </a:rPr>
                        <a:t>)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>
                          <a:effectLst/>
                        </a:rPr>
                        <a:t>Total Budget (GHc)</a:t>
                      </a:r>
                      <a:endParaRPr lang="en-US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400" b="1" dirty="0" smtClean="0">
                          <a:effectLst/>
                        </a:rPr>
                        <a:t>Justification</a:t>
                      </a:r>
                      <a:endParaRPr lang="en-US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895" marR="48895" marT="9525" marB="0"/>
                </a:tc>
                <a:extLst>
                  <a:ext uri="{0D108BD9-81ED-4DB2-BD59-A6C34878D82A}">
                    <a16:rowId xmlns:a16="http://schemas.microsoft.com/office/drawing/2014/main" xmlns="" val="3982846635"/>
                  </a:ext>
                </a:extLst>
              </a:tr>
              <a:tr h="61234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Disaster Prevention and Management</a:t>
                      </a:r>
                    </a:p>
                    <a:p>
                      <a:pPr algn="l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0260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Education on domestic/bush fires campaign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Ehance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capacity and skills of community members for efficient and effective service delivery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37749466"/>
                  </a:ext>
                </a:extLst>
              </a:tr>
              <a:tr h="6798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Training of Disaster Volunteer Group in communities (DVGs)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2,500.00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Ehance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knowledge and skills in vegetable production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2934668808"/>
                  </a:ext>
                </a:extLst>
              </a:tr>
              <a:tr h="90260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Assessment and registration of disaster incidents and victims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Ehance capacity and skills of community members for efficient and effective service delivery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888080256"/>
                  </a:ext>
                </a:extLst>
              </a:tr>
              <a:tr h="45710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Distribution of relief items district wide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-  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12,000.00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 disaster victims 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72815787"/>
                  </a:ext>
                </a:extLst>
              </a:tr>
              <a:tr h="413478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SUB 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215225531"/>
                  </a:ext>
                </a:extLst>
              </a:tr>
              <a:tr h="29985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GRAND TOTAL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7,084,569.84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3,703,300.00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3,726,454.42</a:t>
                      </a:r>
                      <a:endParaRPr 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602,981.00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422,000.00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118,197.24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15,657,502.50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636561576"/>
                  </a:ext>
                </a:extLst>
              </a:tr>
            </a:tbl>
          </a:graphicData>
        </a:graphic>
      </p:graphicFrame>
      <p:pic>
        <p:nvPicPr>
          <p:cNvPr id="4" name="Pictur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200" y="5593977"/>
            <a:ext cx="2590800" cy="1264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4276164" y="5862918"/>
            <a:ext cx="6723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fld id="{63E1A727-183D-48E2-9736-850CE75D8CB1}" type="slidenum">
              <a:rPr lang="en-US" sz="2000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80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 txBox="1">
            <a:spLocks/>
          </p:cNvSpPr>
          <p:nvPr/>
        </p:nvSpPr>
        <p:spPr>
          <a:xfrm>
            <a:off x="1733720" y="1112474"/>
            <a:ext cx="4975077" cy="960660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6092" dirty="0">
                <a:solidFill>
                  <a:schemeClr val="bg1"/>
                </a:solidFill>
              </a:rPr>
              <a:t>THANK YOU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44</a:t>
            </a:fld>
            <a:endParaRPr lang="en"/>
          </a:p>
        </p:txBody>
      </p:sp>
      <p:pic>
        <p:nvPicPr>
          <p:cNvPr id="5" name="Picture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2175" y="2501153"/>
            <a:ext cx="4276165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15466</TotalTime>
  <Words>7936</Words>
  <Application>Microsoft Office PowerPoint</Application>
  <PresentationFormat>On-screen Show (4:3)</PresentationFormat>
  <Paragraphs>2817</Paragraphs>
  <Slides>44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Times New Roman</vt:lpstr>
      <vt:lpstr>Simple Light</vt:lpstr>
      <vt:lpstr>2023 COMPOSITE BUDGET   FOR BIRIM NORTH DISTRICT ASSEMBLY 1</vt:lpstr>
      <vt:lpstr>Financial Performance - Revenue</vt:lpstr>
      <vt:lpstr>Financial Performance - Revenue</vt:lpstr>
      <vt:lpstr>Financial Performance - Expenditure </vt:lpstr>
      <vt:lpstr>Financial Performance – Expenditure Cont’d.</vt:lpstr>
      <vt:lpstr>Financial Performance – Expenditure Cont’d.</vt:lpstr>
      <vt:lpstr>2023-2026 Revenue Projections – IGF Only</vt:lpstr>
      <vt:lpstr>Summary Of Expenditure Budget By Department, Econ. Classification and Funding Sources-2023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Projects For 2023 and Corresponding Cost and Justification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</dc:creator>
  <cp:lastModifiedBy>EMMANUEL ADJALO</cp:lastModifiedBy>
  <cp:revision>1240</cp:revision>
  <cp:lastPrinted>2023-02-08T09:39:36Z</cp:lastPrinted>
  <dcterms:modified xsi:type="dcterms:W3CDTF">2023-02-13T07:51:25Z</dcterms:modified>
</cp:coreProperties>
</file>