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1"/>
    <p:sldMasterId id="2147483660" r:id="rId2"/>
  </p:sldMasterIdLst>
  <p:notesMasterIdLst>
    <p:notesMasterId r:id="rId129"/>
  </p:notesMasterIdLst>
  <p:handoutMasterIdLst>
    <p:handoutMasterId r:id="rId130"/>
  </p:handoutMasterIdLst>
  <p:sldIdLst>
    <p:sldId id="378" r:id="rId3"/>
    <p:sldId id="263" r:id="rId4"/>
    <p:sldId id="264" r:id="rId5"/>
    <p:sldId id="265" r:id="rId6"/>
    <p:sldId id="267" r:id="rId7"/>
    <p:sldId id="266" r:id="rId8"/>
    <p:sldId id="268" r:id="rId9"/>
    <p:sldId id="269" r:id="rId10"/>
    <p:sldId id="271" r:id="rId11"/>
    <p:sldId id="272" r:id="rId12"/>
    <p:sldId id="273" r:id="rId13"/>
    <p:sldId id="274" r:id="rId14"/>
    <p:sldId id="277" r:id="rId15"/>
    <p:sldId id="275" r:id="rId16"/>
    <p:sldId id="276" r:id="rId17"/>
    <p:sldId id="278" r:id="rId18"/>
    <p:sldId id="280" r:id="rId19"/>
    <p:sldId id="279" r:id="rId20"/>
    <p:sldId id="281" r:id="rId21"/>
    <p:sldId id="305" r:id="rId22"/>
    <p:sldId id="306" r:id="rId23"/>
    <p:sldId id="282" r:id="rId24"/>
    <p:sldId id="289" r:id="rId25"/>
    <p:sldId id="283" r:id="rId26"/>
    <p:sldId id="290" r:id="rId27"/>
    <p:sldId id="291" r:id="rId28"/>
    <p:sldId id="284" r:id="rId29"/>
    <p:sldId id="285" r:id="rId30"/>
    <p:sldId id="286" r:id="rId31"/>
    <p:sldId id="380" r:id="rId32"/>
    <p:sldId id="379" r:id="rId33"/>
    <p:sldId id="287" r:id="rId34"/>
    <p:sldId id="381" r:id="rId35"/>
    <p:sldId id="292" r:id="rId36"/>
    <p:sldId id="294" r:id="rId37"/>
    <p:sldId id="296" r:id="rId38"/>
    <p:sldId id="295" r:id="rId39"/>
    <p:sldId id="300" r:id="rId40"/>
    <p:sldId id="298" r:id="rId41"/>
    <p:sldId id="297" r:id="rId42"/>
    <p:sldId id="382" r:id="rId43"/>
    <p:sldId id="417" r:id="rId44"/>
    <p:sldId id="302" r:id="rId45"/>
    <p:sldId id="308" r:id="rId46"/>
    <p:sldId id="309" r:id="rId47"/>
    <p:sldId id="311" r:id="rId48"/>
    <p:sldId id="312" r:id="rId49"/>
    <p:sldId id="310" r:id="rId50"/>
    <p:sldId id="317" r:id="rId51"/>
    <p:sldId id="320" r:id="rId52"/>
    <p:sldId id="321" r:id="rId53"/>
    <p:sldId id="322" r:id="rId54"/>
    <p:sldId id="386" r:id="rId55"/>
    <p:sldId id="392" r:id="rId56"/>
    <p:sldId id="391" r:id="rId57"/>
    <p:sldId id="393" r:id="rId58"/>
    <p:sldId id="395" r:id="rId59"/>
    <p:sldId id="394" r:id="rId60"/>
    <p:sldId id="399" r:id="rId61"/>
    <p:sldId id="398" r:id="rId62"/>
    <p:sldId id="402" r:id="rId63"/>
    <p:sldId id="401" r:id="rId64"/>
    <p:sldId id="405" r:id="rId65"/>
    <p:sldId id="404" r:id="rId66"/>
    <p:sldId id="403" r:id="rId67"/>
    <p:sldId id="400" r:id="rId68"/>
    <p:sldId id="396" r:id="rId69"/>
    <p:sldId id="397" r:id="rId70"/>
    <p:sldId id="390" r:id="rId71"/>
    <p:sldId id="412" r:id="rId72"/>
    <p:sldId id="410" r:id="rId73"/>
    <p:sldId id="411" r:id="rId74"/>
    <p:sldId id="408" r:id="rId75"/>
    <p:sldId id="409" r:id="rId76"/>
    <p:sldId id="407" r:id="rId77"/>
    <p:sldId id="416" r:id="rId78"/>
    <p:sldId id="415" r:id="rId79"/>
    <p:sldId id="414" r:id="rId80"/>
    <p:sldId id="413" r:id="rId81"/>
    <p:sldId id="299" r:id="rId82"/>
    <p:sldId id="301" r:id="rId83"/>
    <p:sldId id="326" r:id="rId84"/>
    <p:sldId id="327" r:id="rId85"/>
    <p:sldId id="328" r:id="rId86"/>
    <p:sldId id="377" r:id="rId87"/>
    <p:sldId id="330" r:id="rId88"/>
    <p:sldId id="329" r:id="rId89"/>
    <p:sldId id="333" r:id="rId90"/>
    <p:sldId id="334" r:id="rId91"/>
    <p:sldId id="336" r:id="rId92"/>
    <p:sldId id="337" r:id="rId93"/>
    <p:sldId id="338" r:id="rId94"/>
    <p:sldId id="339" r:id="rId95"/>
    <p:sldId id="341" r:id="rId96"/>
    <p:sldId id="343" r:id="rId97"/>
    <p:sldId id="344" r:id="rId98"/>
    <p:sldId id="345" r:id="rId99"/>
    <p:sldId id="347" r:id="rId100"/>
    <p:sldId id="349" r:id="rId101"/>
    <p:sldId id="348" r:id="rId102"/>
    <p:sldId id="350" r:id="rId103"/>
    <p:sldId id="351" r:id="rId104"/>
    <p:sldId id="352" r:id="rId105"/>
    <p:sldId id="354" r:id="rId106"/>
    <p:sldId id="355" r:id="rId107"/>
    <p:sldId id="357" r:id="rId108"/>
    <p:sldId id="359" r:id="rId109"/>
    <p:sldId id="360" r:id="rId110"/>
    <p:sldId id="362" r:id="rId111"/>
    <p:sldId id="363" r:id="rId112"/>
    <p:sldId id="364" r:id="rId113"/>
    <p:sldId id="365" r:id="rId114"/>
    <p:sldId id="366" r:id="rId115"/>
    <p:sldId id="387" r:id="rId116"/>
    <p:sldId id="367" r:id="rId117"/>
    <p:sldId id="368" r:id="rId118"/>
    <p:sldId id="369" r:id="rId119"/>
    <p:sldId id="370" r:id="rId120"/>
    <p:sldId id="372" r:id="rId121"/>
    <p:sldId id="374" r:id="rId122"/>
    <p:sldId id="388" r:id="rId123"/>
    <p:sldId id="375" r:id="rId124"/>
    <p:sldId id="383" r:id="rId125"/>
    <p:sldId id="384" r:id="rId126"/>
    <p:sldId id="385" r:id="rId127"/>
    <p:sldId id="307" r:id="rId1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6" autoAdjust="0"/>
    <p:restoredTop sz="94660"/>
  </p:normalViewPr>
  <p:slideViewPr>
    <p:cSldViewPr snapToGrid="0">
      <p:cViewPr varScale="1">
        <p:scale>
          <a:sx n="88" d="100"/>
          <a:sy n="88" d="100"/>
        </p:scale>
        <p:origin x="25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theme" Target="theme/theme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slide" Target="slides/slide124.xml"/><Relationship Id="rId13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presProps" Target="presProp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275" cy="49836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862" y="1"/>
            <a:ext cx="2946275" cy="498366"/>
          </a:xfrm>
          <a:prstGeom prst="rect">
            <a:avLst/>
          </a:prstGeom>
        </p:spPr>
        <p:txBody>
          <a:bodyPr vert="horz" lIns="91440" tIns="45720" rIns="91440" bIns="45720" rtlCol="0"/>
          <a:lstStyle>
            <a:lvl1pPr algn="r">
              <a:defRPr sz="1200"/>
            </a:lvl1pPr>
          </a:lstStyle>
          <a:p>
            <a:fld id="{164042F5-8523-403E-9156-8C4FB3D53760}" type="datetimeFigureOut">
              <a:rPr lang="en-US" smtClean="0"/>
              <a:t>4/15/2024</a:t>
            </a:fld>
            <a:endParaRPr lang="en-US"/>
          </a:p>
        </p:txBody>
      </p:sp>
      <p:sp>
        <p:nvSpPr>
          <p:cNvPr id="4" name="Footer Placeholder 3"/>
          <p:cNvSpPr>
            <a:spLocks noGrp="1"/>
          </p:cNvSpPr>
          <p:nvPr>
            <p:ph type="ftr" sz="quarter" idx="2"/>
          </p:nvPr>
        </p:nvSpPr>
        <p:spPr>
          <a:xfrm>
            <a:off x="0" y="9428273"/>
            <a:ext cx="2946275" cy="49836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862" y="9428273"/>
            <a:ext cx="2946275" cy="498366"/>
          </a:xfrm>
          <a:prstGeom prst="rect">
            <a:avLst/>
          </a:prstGeom>
        </p:spPr>
        <p:txBody>
          <a:bodyPr vert="horz" lIns="91440" tIns="45720" rIns="91440" bIns="45720" rtlCol="0" anchor="b"/>
          <a:lstStyle>
            <a:lvl1pPr algn="r">
              <a:defRPr sz="1200"/>
            </a:lvl1pPr>
          </a:lstStyle>
          <a:p>
            <a:fld id="{706EAB9F-3E3E-4801-A667-2C14FE6E2D57}" type="slidenum">
              <a:rPr lang="en-US" smtClean="0"/>
              <a:t>‹#›</a:t>
            </a:fld>
            <a:endParaRPr lang="en-US"/>
          </a:p>
        </p:txBody>
      </p:sp>
    </p:spTree>
    <p:extLst>
      <p:ext uri="{BB962C8B-B14F-4D97-AF65-F5344CB8AC3E}">
        <p14:creationId xmlns:p14="http://schemas.microsoft.com/office/powerpoint/2010/main" val="16084644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50443" y="0"/>
            <a:ext cx="2945659" cy="498055"/>
          </a:xfrm>
          <a:prstGeom prst="rect">
            <a:avLst/>
          </a:prstGeom>
        </p:spPr>
        <p:txBody>
          <a:bodyPr vert="horz" lIns="93177" tIns="46589" rIns="93177" bIns="46589" rtlCol="0"/>
          <a:lstStyle>
            <a:lvl1pPr algn="r">
              <a:defRPr sz="1200"/>
            </a:lvl1pPr>
          </a:lstStyle>
          <a:p>
            <a:fld id="{A7EC0B38-AB14-41AF-8B9D-47A9A63932B0}" type="datetimeFigureOut">
              <a:rPr lang="en-US" smtClean="0"/>
              <a:t>4/15/2024</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4"/>
            <a:ext cx="2945659" cy="498054"/>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4"/>
          </a:xfrm>
          <a:prstGeom prst="rect">
            <a:avLst/>
          </a:prstGeom>
        </p:spPr>
        <p:txBody>
          <a:bodyPr vert="horz" lIns="93177" tIns="46589" rIns="93177" bIns="46589" rtlCol="0" anchor="b"/>
          <a:lstStyle>
            <a:lvl1pPr algn="r">
              <a:defRPr sz="1200"/>
            </a:lvl1pPr>
          </a:lstStyle>
          <a:p>
            <a:fld id="{2D9C87FE-4ED7-4033-900A-D420D6AC970A}" type="slidenum">
              <a:rPr lang="en-US" smtClean="0"/>
              <a:t>‹#›</a:t>
            </a:fld>
            <a:endParaRPr lang="en-US"/>
          </a:p>
        </p:txBody>
      </p:sp>
    </p:spTree>
    <p:extLst>
      <p:ext uri="{BB962C8B-B14F-4D97-AF65-F5344CB8AC3E}">
        <p14:creationId xmlns:p14="http://schemas.microsoft.com/office/powerpoint/2010/main" val="2048232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D9C87FE-4ED7-4033-900A-D420D6AC970A}" type="slidenum">
              <a:rPr lang="en-US">
                <a:solidFill>
                  <a:prstClr val="black"/>
                </a:solidFill>
              </a:rPr>
              <a:pPr/>
              <a:t>0</a:t>
            </a:fld>
            <a:endParaRPr lang="en-US">
              <a:solidFill>
                <a:prstClr val="black"/>
              </a:solidFill>
            </a:endParaRPr>
          </a:p>
        </p:txBody>
      </p:sp>
    </p:spTree>
    <p:extLst>
      <p:ext uri="{BB962C8B-B14F-4D97-AF65-F5344CB8AC3E}">
        <p14:creationId xmlns:p14="http://schemas.microsoft.com/office/powerpoint/2010/main" val="2019752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D9C87FE-4ED7-4033-900A-D420D6AC970A}" type="slidenum">
              <a:rPr lang="en-US" smtClean="0"/>
              <a:t>1</a:t>
            </a:fld>
            <a:endParaRPr lang="en-US"/>
          </a:p>
        </p:txBody>
      </p:sp>
    </p:spTree>
    <p:extLst>
      <p:ext uri="{BB962C8B-B14F-4D97-AF65-F5344CB8AC3E}">
        <p14:creationId xmlns:p14="http://schemas.microsoft.com/office/powerpoint/2010/main" val="2709779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7A13998-E9D2-4AE4-B5FC-0B8E21932225}"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11011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4FB4C5-2E12-448D-92B9-30CBAC1C9112}"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3372743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5D761A-2279-4A73-B868-0CC7954DA545}"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3310430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99F0B32-0074-48B5-ADFB-3FDD35E98D50}"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1587857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E6FFC58-12CD-4A20-B52E-DE3D2922A805}" type="datetime1">
              <a:rPr lang="en-US" smtClean="0"/>
              <a:t>4/15/2024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2187598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525A59E-03ED-4FCA-9AFA-F1073E8A7FB1}" type="datetime1">
              <a:rPr lang="en-US" smtClean="0"/>
              <a:t>4/15/2024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2439088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1627E8-0886-4DE1-9A3A-5F0EFE403130}" type="datetime1">
              <a:rPr lang="en-US" smtClean="0"/>
              <a:t>4/15/2024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2336625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977164-90FE-41F5-9A79-7CF76B1F78E4}"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2264314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2511CC-0650-427D-831D-268BEC8BC146}"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500848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08367-3772-4C7C-A0FE-0210EF76C654}"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478782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E906EE7-E731-4853-AC2B-5D6DCDE89B24}"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8713CC-C6AB-4C8A-8AC2-1B60486DCDA6}" type="slidenum">
              <a:rPr lang="en-US" smtClean="0"/>
              <a:t>‹#›</a:t>
            </a:fld>
            <a:endParaRPr lang="en-US"/>
          </a:p>
        </p:txBody>
      </p:sp>
    </p:spTree>
    <p:extLst>
      <p:ext uri="{BB962C8B-B14F-4D97-AF65-F5344CB8AC3E}">
        <p14:creationId xmlns:p14="http://schemas.microsoft.com/office/powerpoint/2010/main" val="7233498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B9C5D34-3488-40A2-8033-72224206FA6E}" type="datetime1">
              <a:rPr lang="en-US" smtClean="0">
                <a:solidFill>
                  <a:prstClr val="black">
                    <a:tint val="75000"/>
                  </a:prstClr>
                </a:solidFill>
              </a:rPr>
              <a:t>4/15/2024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99693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301376-22C8-4048-A401-1C0C8DA48D8F}" type="datetime1">
              <a:rPr lang="en-US" smtClean="0">
                <a:solidFill>
                  <a:prstClr val="black">
                    <a:tint val="75000"/>
                  </a:prstClr>
                </a:solidFill>
              </a:rPr>
              <a:t>4/15/2024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84957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665888-0E5B-4B7E-AEB1-80A99F30CFB2}" type="datetime1">
              <a:rPr lang="en-US" smtClean="0">
                <a:solidFill>
                  <a:prstClr val="black">
                    <a:tint val="75000"/>
                  </a:prstClr>
                </a:solidFill>
              </a:rPr>
              <a:t>4/15/2024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563016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88753AD-1F48-43B2-BA0B-00DE70EAA661}" type="datetime1">
              <a:rPr lang="en-US" smtClean="0">
                <a:solidFill>
                  <a:prstClr val="black">
                    <a:tint val="75000"/>
                  </a:prstClr>
                </a:solidFill>
              </a:rPr>
              <a:t>4/15/2024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83998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D9C934B-CE7F-4000-8EEF-5FE1C93008F4}" type="datetime1">
              <a:rPr lang="en-US" smtClean="0">
                <a:solidFill>
                  <a:prstClr val="black">
                    <a:tint val="75000"/>
                  </a:prstClr>
                </a:solidFill>
              </a:rPr>
              <a:t>4/15/2024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52151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88C19FF-ECC1-4BAC-9D99-99D1AF1894CC}" type="datetime1">
              <a:rPr lang="en-US" smtClean="0">
                <a:solidFill>
                  <a:prstClr val="black">
                    <a:tint val="75000"/>
                  </a:prstClr>
                </a:solidFill>
              </a:rPr>
              <a:t>4/15/2024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82045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328799-C91F-4C50-9113-F298EFC8B0E4}" type="datetime1">
              <a:rPr lang="en-US" smtClean="0">
                <a:solidFill>
                  <a:prstClr val="black">
                    <a:tint val="75000"/>
                  </a:prstClr>
                </a:solidFill>
              </a:rPr>
              <a:t>4/15/2024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84109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D79A67-06DD-41FE-940A-A67B6A7FF56C}" type="datetime1">
              <a:rPr lang="en-US" smtClean="0">
                <a:solidFill>
                  <a:prstClr val="black">
                    <a:tint val="75000"/>
                  </a:prstClr>
                </a:solidFill>
              </a:rPr>
              <a:t>4/15/2024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053483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8B9BC5-CA1E-4A7B-B92D-8D90493AAF9A}" type="datetime1">
              <a:rPr lang="en-US" smtClean="0">
                <a:solidFill>
                  <a:prstClr val="black">
                    <a:tint val="75000"/>
                  </a:prstClr>
                </a:solidFill>
              </a:rPr>
              <a:t>4/15/2024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5696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305F24-9511-4443-A922-D3B6AA95BD63}" type="datetime1">
              <a:rPr lang="en-US" smtClean="0">
                <a:solidFill>
                  <a:prstClr val="black">
                    <a:tint val="75000"/>
                  </a:prstClr>
                </a:solidFill>
              </a:rPr>
              <a:t>4/15/2024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4558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A034E7-170A-46CF-A5E4-8FDF768DE5D2}" type="datetime1">
              <a:rPr lang="en-US" smtClean="0">
                <a:solidFill>
                  <a:prstClr val="black">
                    <a:tint val="75000"/>
                  </a:prstClr>
                </a:solidFill>
              </a:rPr>
              <a:t>4/15/2024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390D89E-3AA3-4CC0-8BE5-B1F999ED6E0B}"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6404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374AEF-BA8E-4FEB-ABCE-9A132EAFEA7C}" type="datetime1">
              <a:rPr lang="en-US" smtClean="0"/>
              <a:t>4/15/2024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8713CC-C6AB-4C8A-8AC2-1B60486DCDA6}" type="slidenum">
              <a:rPr lang="en-US" smtClean="0"/>
              <a:t>‹#›</a:t>
            </a:fld>
            <a:endParaRPr lang="en-US"/>
          </a:p>
        </p:txBody>
      </p:sp>
    </p:spTree>
    <p:extLst>
      <p:ext uri="{BB962C8B-B14F-4D97-AF65-F5344CB8AC3E}">
        <p14:creationId xmlns:p14="http://schemas.microsoft.com/office/powerpoint/2010/main" val="3523014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18D836-9C1B-40B8-97FA-1A2368FA09E2}" type="datetime1">
              <a:rPr lang="en-US" smtClean="0">
                <a:solidFill>
                  <a:prstClr val="black">
                    <a:tint val="75000"/>
                  </a:prstClr>
                </a:solidFill>
              </a:rPr>
              <a:t>4/15/2024</a:t>
            </a:fld>
            <a:endParaRPr lang="en-US" smtClean="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mtClean="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0D89E-3AA3-4CC0-8BE5-B1F999ED6E0B}" type="slidenum">
              <a:rPr lang="en-US" smtClean="0">
                <a:solidFill>
                  <a:prstClr val="black">
                    <a:tint val="75000"/>
                  </a:prstClr>
                </a:solidFill>
              </a:rPr>
              <a:pPr/>
              <a:t>‹#›</a:t>
            </a:fld>
            <a:endParaRPr lang="en-US" smtClean="0">
              <a:solidFill>
                <a:prstClr val="black">
                  <a:tint val="75000"/>
                </a:prstClr>
              </a:solidFill>
            </a:endParaRPr>
          </a:p>
        </p:txBody>
      </p:sp>
    </p:spTree>
    <p:extLst>
      <p:ext uri="{BB962C8B-B14F-4D97-AF65-F5344CB8AC3E}">
        <p14:creationId xmlns:p14="http://schemas.microsoft.com/office/powerpoint/2010/main" val="1883656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04900" y="5118100"/>
            <a:ext cx="9563100" cy="1422400"/>
          </a:xfrm>
        </p:spPr>
        <p:txBody>
          <a:bodyPr/>
          <a:lstStyle/>
          <a:p>
            <a:r>
              <a:rPr lang="en-US" dirty="0" smtClean="0">
                <a:latin typeface="Arial"/>
              </a:rPr>
              <a:t>2024 APPROVED COMPOSITE BUDGET </a:t>
            </a:r>
            <a:r>
              <a:rPr lang="en-US" dirty="0" smtClean="0">
                <a:solidFill>
                  <a:srgbClr val="FF0000"/>
                </a:solidFill>
                <a:latin typeface="Arial"/>
              </a:rPr>
              <a:t/>
            </a:r>
            <a:br>
              <a:rPr lang="en-US" dirty="0" smtClean="0">
                <a:solidFill>
                  <a:srgbClr val="FF0000"/>
                </a:solidFill>
                <a:latin typeface="Arial"/>
              </a:rPr>
            </a:br>
            <a:r>
              <a:rPr lang="en-US" dirty="0" smtClean="0">
                <a:latin typeface="Arial"/>
              </a:rPr>
              <a:t>FOR BIRIM NORTH DISTRICT ASSEMBLY</a:t>
            </a:r>
            <a:br>
              <a:rPr lang="en-US" dirty="0" smtClean="0">
                <a:latin typeface="Arial"/>
              </a:rPr>
            </a:br>
            <a:endParaRPr lang="en-US" dirty="0"/>
          </a:p>
        </p:txBody>
      </p:sp>
      <p:pic>
        <p:nvPicPr>
          <p:cNvPr id="5" name="Picture 4"/>
          <p:cNvPicPr/>
          <p:nvPr/>
        </p:nvPicPr>
        <p:blipFill>
          <a:blip r:embed="rId3"/>
          <a:srcRect/>
          <a:stretch>
            <a:fillRect/>
          </a:stretch>
        </p:blipFill>
        <p:spPr bwMode="auto">
          <a:xfrm>
            <a:off x="2307771" y="398653"/>
            <a:ext cx="6392092" cy="4360582"/>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C390D89E-3AA3-4CC0-8BE5-B1F999ED6E0B}" type="slidenum">
              <a:rPr lang="en-US" smtClean="0">
                <a:solidFill>
                  <a:prstClr val="black">
                    <a:tint val="75000"/>
                  </a:prstClr>
                </a:solidFill>
              </a:rPr>
              <a:pPr/>
              <a:t>0</a:t>
            </a:fld>
            <a:endParaRPr lang="en-US">
              <a:solidFill>
                <a:prstClr val="black">
                  <a:tint val="75000"/>
                </a:prstClr>
              </a:solidFill>
            </a:endParaRPr>
          </a:p>
        </p:txBody>
      </p:sp>
    </p:spTree>
    <p:extLst>
      <p:ext uri="{BB962C8B-B14F-4D97-AF65-F5344CB8AC3E}">
        <p14:creationId xmlns:p14="http://schemas.microsoft.com/office/powerpoint/2010/main" val="1444018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52401"/>
            <a:ext cx="9144000" cy="1092200"/>
          </a:xfrm>
        </p:spPr>
        <p:txBody>
          <a:bodyPr>
            <a:normAutofit/>
          </a:bodyPr>
          <a:lstStyle/>
          <a:p>
            <a:pPr lvl="0"/>
            <a:r>
              <a:rPr lang="en-US" sz="2400" b="1" dirty="0">
                <a:solidFill>
                  <a:sysClr val="windowText" lastClr="000000"/>
                </a:solidFill>
                <a:latin typeface="Arial"/>
              </a:rPr>
              <a:t>STRATEGIC OVERVIEW OF BNDA</a:t>
            </a:r>
            <a:br>
              <a:rPr lang="en-US" sz="2400" b="1" dirty="0">
                <a:solidFill>
                  <a:sysClr val="windowText" lastClr="000000"/>
                </a:solidFill>
                <a:latin typeface="Arial"/>
              </a:rPr>
            </a:br>
            <a:r>
              <a:rPr lang="en-GB" sz="2400" b="1" dirty="0">
                <a:solidFill>
                  <a:sysClr val="windowText" lastClr="000000"/>
                </a:solidFill>
                <a:latin typeface="Arial"/>
              </a:rPr>
              <a:t/>
            </a:r>
            <a:br>
              <a:rPr lang="en-GB" sz="2400" b="1" dirty="0">
                <a:solidFill>
                  <a:sysClr val="windowText" lastClr="000000"/>
                </a:solidFill>
                <a:latin typeface="Arial"/>
              </a:rPr>
            </a:br>
            <a:endParaRPr lang="en-US" sz="2400" dirty="0"/>
          </a:p>
        </p:txBody>
      </p:sp>
      <p:sp>
        <p:nvSpPr>
          <p:cNvPr id="3" name="Subtitle 2"/>
          <p:cNvSpPr>
            <a:spLocks noGrp="1"/>
          </p:cNvSpPr>
          <p:nvPr>
            <p:ph type="subTitle" idx="1"/>
          </p:nvPr>
        </p:nvSpPr>
        <p:spPr>
          <a:xfrm>
            <a:off x="215900" y="698501"/>
            <a:ext cx="11658600" cy="5968999"/>
          </a:xfrm>
        </p:spPr>
        <p:txBody>
          <a:bodyPr>
            <a:noAutofit/>
          </a:bodyPr>
          <a:lstStyle/>
          <a:p>
            <a:pPr marL="6350" indent="-6350" algn="just">
              <a:lnSpc>
                <a:spcPct val="107000"/>
              </a:lnSpc>
              <a:spcAft>
                <a:spcPts val="575"/>
              </a:spcAft>
            </a:pPr>
            <a:r>
              <a:rPr lang="en-US" sz="2000" b="1" u="sng" dirty="0">
                <a:latin typeface="Cambria" panose="02040503050406030204" pitchFamily="18" charset="0"/>
                <a:ea typeface="Times New Roman" panose="02020603050405020304" pitchFamily="18" charset="0"/>
              </a:rPr>
              <a:t>INTRODUCTION</a:t>
            </a:r>
          </a:p>
          <a:p>
            <a:pPr marL="6350" indent="-6350" algn="just">
              <a:lnSpc>
                <a:spcPct val="107000"/>
              </a:lnSpc>
              <a:spcAft>
                <a:spcPts val="575"/>
              </a:spcAft>
            </a:pPr>
            <a:r>
              <a:rPr lang="en-US" sz="2000" b="1" dirty="0">
                <a:latin typeface="Cambria" panose="02040503050406030204" pitchFamily="18" charset="0"/>
                <a:ea typeface="Times New Roman" panose="02020603050405020304" pitchFamily="18" charset="0"/>
              </a:rPr>
              <a:t>Establishment </a:t>
            </a:r>
            <a:endParaRPr lang="en-US" sz="2000" dirty="0">
              <a:latin typeface="Times New Roman" panose="02020603050405020304" pitchFamily="18" charset="0"/>
              <a:ea typeface="Times New Roman" panose="02020603050405020304" pitchFamily="18" charset="0"/>
            </a:endParaRPr>
          </a:p>
          <a:p>
            <a:pPr marL="6350" indent="-6350" algn="just">
              <a:lnSpc>
                <a:spcPct val="107000"/>
              </a:lnSpc>
              <a:spcAft>
                <a:spcPts val="575"/>
              </a:spcAft>
            </a:pPr>
            <a:r>
              <a:rPr lang="en-US" sz="2000" dirty="0">
                <a:latin typeface="Times New Roman" panose="02020603050405020304" pitchFamily="18" charset="0"/>
                <a:ea typeface="Times New Roman" panose="02020603050405020304" pitchFamily="18" charset="0"/>
              </a:rPr>
              <a:t>The Birim North District Assembly was established by the Local Government (Birim North District Assembly) Legislative Instrument 1987 (L. I. 1422) as part of the government’s decentralization programme to promote effective decentralized governance and speed up the development in the District. The District, with its administrative Capital as New Abirem and covers an estimated total land area of 550 kilometers square</a:t>
            </a:r>
            <a:r>
              <a:rPr lang="en-US" sz="2000" dirty="0" smtClean="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6350" indent="-6350" algn="just">
              <a:lnSpc>
                <a:spcPct val="107000"/>
              </a:lnSpc>
              <a:spcAft>
                <a:spcPts val="575"/>
              </a:spcAft>
            </a:pPr>
            <a:r>
              <a:rPr lang="en-US" sz="2000" dirty="0">
                <a:latin typeface="Times New Roman" panose="02020603050405020304" pitchFamily="18" charset="0"/>
                <a:ea typeface="Times New Roman" panose="02020603050405020304" pitchFamily="18" charset="0"/>
              </a:rPr>
              <a:t>It is bordered to the north by Kwahu West Municipal, to the west by Asante Akim South and Adansi South District all in the Ashanti Region, to the South by Akyeansa and to the East by Atiwa East District and Kwaebibirem Municipal. The District is agrarian in nature with Cocoa and Oil palm as the major crops in the area. The District is also rich in mineral deposits and therefore harbours one of the biggest global mining Companies (Newmont) which has been mining in the District since 2012</a:t>
            </a:r>
            <a:r>
              <a:rPr lang="en-US" sz="2000" dirty="0" smtClean="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6350" indent="-6350" algn="just">
              <a:lnSpc>
                <a:spcPct val="107000"/>
              </a:lnSpc>
              <a:spcAft>
                <a:spcPts val="575"/>
              </a:spcAft>
            </a:pPr>
            <a:r>
              <a:rPr lang="en-US" sz="2000" dirty="0">
                <a:latin typeface="Times New Roman" panose="02020603050405020304" pitchFamily="18" charset="0"/>
                <a:ea typeface="Times New Roman" panose="02020603050405020304" pitchFamily="18" charset="0"/>
              </a:rPr>
              <a:t>The Service Charter has been developed in pursuant to the Service Delivery Standards of the Local Government Service and in accordance with best practices in Local Governance with the needs of our clients’ in focus. The Charter lets you know what you can expect in your dealings with us and also outline how you can help us continue to meet your expectations in our delivery of service.                                               </a:t>
            </a:r>
          </a:p>
          <a:p>
            <a:endParaRPr lang="en-US" sz="2000" dirty="0"/>
          </a:p>
        </p:txBody>
      </p:sp>
      <p:sp>
        <p:nvSpPr>
          <p:cNvPr id="7" name="Slide Number Placeholder 6"/>
          <p:cNvSpPr>
            <a:spLocks noGrp="1"/>
          </p:cNvSpPr>
          <p:nvPr>
            <p:ph type="sldNum" sz="quarter" idx="12"/>
          </p:nvPr>
        </p:nvSpPr>
        <p:spPr/>
        <p:txBody>
          <a:bodyPr/>
          <a:lstStyle/>
          <a:p>
            <a:fld id="{D98713CC-C6AB-4C8A-8AC2-1B60486DCDA6}" type="slidenum">
              <a:rPr lang="en-US" smtClean="0"/>
              <a:t>1</a:t>
            </a:fld>
            <a:endParaRPr lang="en-US"/>
          </a:p>
        </p:txBody>
      </p:sp>
    </p:spTree>
    <p:extLst>
      <p:ext uri="{BB962C8B-B14F-4D97-AF65-F5344CB8AC3E}">
        <p14:creationId xmlns:p14="http://schemas.microsoft.com/office/powerpoint/2010/main" val="31610667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1100" y="0"/>
            <a:ext cx="9474200" cy="655637"/>
          </a:xfrm>
        </p:spPr>
        <p:txBody>
          <a:bodyPr>
            <a:noAutofit/>
          </a:bodyPr>
          <a:lstStyle/>
          <a:p>
            <a:pPr lvl="0"/>
            <a:r>
              <a:rPr lang="en-US" sz="2800" b="1" dirty="0">
                <a:solidFill>
                  <a:sysClr val="windowText" lastClr="000000"/>
                </a:solidFill>
                <a:latin typeface="Arial"/>
              </a:rPr>
              <a:t/>
            </a:r>
            <a:br>
              <a:rPr lang="en-US" sz="2800" b="1" dirty="0">
                <a:solidFill>
                  <a:sysClr val="windowText" lastClr="000000"/>
                </a:solidFill>
                <a:latin typeface="Arial"/>
              </a:rPr>
            </a:br>
            <a:r>
              <a:rPr lang="en-GB" sz="2800" b="1" dirty="0">
                <a:solidFill>
                  <a:sysClr val="windowText" lastClr="000000"/>
                </a:solidFill>
                <a:latin typeface="Arial"/>
              </a:rPr>
              <a:t/>
            </a:r>
            <a:br>
              <a:rPr lang="en-GB" sz="2800" b="1" dirty="0">
                <a:solidFill>
                  <a:sysClr val="windowText" lastClr="000000"/>
                </a:solidFill>
                <a:latin typeface="Arial"/>
              </a:rPr>
            </a:br>
            <a:r>
              <a:rPr lang="en-US" sz="2800" b="1" dirty="0">
                <a:solidFill>
                  <a:sysClr val="windowText" lastClr="000000"/>
                </a:solidFill>
                <a:latin typeface="Arial"/>
              </a:rPr>
              <a:t>STRATEGIC OVERVIEW OF BNDA</a:t>
            </a:r>
            <a:endParaRPr lang="en-US" sz="2800" dirty="0"/>
          </a:p>
        </p:txBody>
      </p:sp>
      <p:sp>
        <p:nvSpPr>
          <p:cNvPr id="3" name="Subtitle 2"/>
          <p:cNvSpPr>
            <a:spLocks noGrp="1"/>
          </p:cNvSpPr>
          <p:nvPr>
            <p:ph type="subTitle" idx="1"/>
          </p:nvPr>
        </p:nvSpPr>
        <p:spPr>
          <a:xfrm>
            <a:off x="0" y="655636"/>
            <a:ext cx="11925300" cy="5834063"/>
          </a:xfrm>
        </p:spPr>
        <p:txBody>
          <a:bodyPr>
            <a:noAutofit/>
          </a:bodyPr>
          <a:lstStyle/>
          <a:p>
            <a:pPr marL="6350" indent="-6350" algn="just">
              <a:lnSpc>
                <a:spcPct val="107000"/>
              </a:lnSpc>
              <a:spcAft>
                <a:spcPts val="575"/>
              </a:spcAft>
            </a:pPr>
            <a:r>
              <a:rPr lang="en-US" sz="1800" b="1" u="sng" dirty="0">
                <a:latin typeface="Cambria" panose="02040503050406030204" pitchFamily="18" charset="0"/>
                <a:ea typeface="Times New Roman" panose="02020603050405020304" pitchFamily="18" charset="0"/>
              </a:rPr>
              <a:t>INTRODUCTION</a:t>
            </a:r>
          </a:p>
          <a:p>
            <a:pPr marL="6350" indent="-6350" algn="just">
              <a:lnSpc>
                <a:spcPct val="107000"/>
              </a:lnSpc>
              <a:spcAft>
                <a:spcPts val="575"/>
              </a:spcAft>
            </a:pPr>
            <a:r>
              <a:rPr lang="en-US" sz="1800" dirty="0">
                <a:latin typeface="Times New Roman" panose="02020603050405020304" pitchFamily="18" charset="0"/>
                <a:ea typeface="Times New Roman" panose="02020603050405020304" pitchFamily="18" charset="0"/>
              </a:rPr>
              <a:t> </a:t>
            </a:r>
            <a:r>
              <a:rPr lang="en-US" b="1" dirty="0" smtClean="0">
                <a:latin typeface="Cambria" panose="02040503050406030204" pitchFamily="18" charset="0"/>
                <a:ea typeface="Times New Roman" panose="02020603050405020304" pitchFamily="18" charset="0"/>
              </a:rPr>
              <a:t>Population</a:t>
            </a:r>
            <a:r>
              <a:rPr lang="en-US" sz="2000" b="1" dirty="0" smtClean="0">
                <a:latin typeface="Cambria" panose="02040503050406030204" pitchFamily="18" charset="0"/>
                <a:ea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endParaRPr>
          </a:p>
          <a:p>
            <a:pPr marL="6350" marR="5715" indent="-6350" algn="just">
              <a:lnSpc>
                <a:spcPct val="151000"/>
              </a:lnSpc>
              <a:spcAft>
                <a:spcPts val="20"/>
              </a:spcAft>
            </a:pPr>
            <a:r>
              <a:rPr lang="en-US" sz="2000" dirty="0">
                <a:latin typeface="Times New Roman" panose="02020603050405020304" pitchFamily="18" charset="0"/>
                <a:ea typeface="Times New Roman" panose="02020603050405020304" pitchFamily="18" charset="0"/>
              </a:rPr>
              <a:t>The population of the Birim North District, according to the 2021 Population and Housing Census, is 82,669 representing 2.8 percent of the Region’s total population with an annual growth rate of 2.1%. Males constitute 50.1% whiles females represent 49.9%. The projected population for 2023 is 103,676. </a:t>
            </a:r>
          </a:p>
          <a:p>
            <a:pPr marL="6350" marR="5715" indent="-6350" algn="just">
              <a:lnSpc>
                <a:spcPct val="151000"/>
              </a:lnSpc>
              <a:spcAft>
                <a:spcPts val="20"/>
              </a:spcAft>
            </a:pPr>
            <a:r>
              <a:rPr lang="en-US" sz="2000" b="1" dirty="0">
                <a:latin typeface="Cambria" panose="02040503050406030204" pitchFamily="18" charset="0"/>
                <a:ea typeface="Times New Roman" panose="02020603050405020304" pitchFamily="18" charset="0"/>
              </a:rPr>
              <a:t>Economic potentials of the district</a:t>
            </a:r>
            <a:endParaRPr lang="en-US" sz="2000" dirty="0">
              <a:latin typeface="Times New Roman" panose="02020603050405020304" pitchFamily="18" charset="0"/>
              <a:ea typeface="Times New Roman" panose="02020603050405020304" pitchFamily="18" charset="0"/>
            </a:endParaRPr>
          </a:p>
          <a:p>
            <a:pPr marL="6350" marR="5715" indent="-6350" algn="just">
              <a:lnSpc>
                <a:spcPct val="151000"/>
              </a:lnSpc>
              <a:spcAft>
                <a:spcPts val="20"/>
              </a:spcAft>
            </a:pPr>
            <a:r>
              <a:rPr lang="en-US" sz="2000" dirty="0">
                <a:latin typeface="Times New Roman" panose="02020603050405020304" pitchFamily="18" charset="0"/>
                <a:ea typeface="Times New Roman" panose="02020603050405020304" pitchFamily="18" charset="0"/>
              </a:rPr>
              <a:t>The economic activities carried out in the District include primarily cash and food crop productions, animal husbandry, small scale industrial activities, mining and commerce. </a:t>
            </a:r>
          </a:p>
          <a:p>
            <a:pPr marL="6350" marR="5715" indent="-6350" algn="just">
              <a:lnSpc>
                <a:spcPct val="151000"/>
              </a:lnSpc>
              <a:spcAft>
                <a:spcPts val="20"/>
              </a:spcAft>
            </a:pPr>
            <a:r>
              <a:rPr lang="en-US" sz="2000" dirty="0">
                <a:latin typeface="Times New Roman" panose="02020603050405020304" pitchFamily="18" charset="0"/>
                <a:ea typeface="Times New Roman" panose="02020603050405020304" pitchFamily="18" charset="0"/>
              </a:rPr>
              <a:t>The major cash crop production includes Cocoa and Oil Palm. The district has 70,332 farmers into cash crop production with 45,301 into Cocoa production and 25,031 into Oil Palm production. </a:t>
            </a:r>
          </a:p>
          <a:p>
            <a:pPr marL="6350" marR="5715" indent="-6350" algn="just">
              <a:lnSpc>
                <a:spcPct val="151000"/>
              </a:lnSpc>
              <a:spcAft>
                <a:spcPts val="20"/>
              </a:spcAft>
            </a:pPr>
            <a:r>
              <a:rPr lang="en-US" sz="2000" dirty="0">
                <a:latin typeface="Times New Roman" panose="02020603050405020304" pitchFamily="18" charset="0"/>
                <a:ea typeface="Times New Roman" panose="02020603050405020304" pitchFamily="18" charset="0"/>
              </a:rPr>
              <a:t>The major food crop production includes Maize, Rice, Plantain, Cassava, Cocoyam, and vegetables.</a:t>
            </a:r>
            <a:endParaRPr lang="en-US" sz="2000" dirty="0"/>
          </a:p>
        </p:txBody>
      </p:sp>
      <p:sp>
        <p:nvSpPr>
          <p:cNvPr id="6" name="Slide Number Placeholder 5"/>
          <p:cNvSpPr>
            <a:spLocks noGrp="1"/>
          </p:cNvSpPr>
          <p:nvPr>
            <p:ph type="sldNum" sz="quarter" idx="12"/>
          </p:nvPr>
        </p:nvSpPr>
        <p:spPr/>
        <p:txBody>
          <a:bodyPr/>
          <a:lstStyle/>
          <a:p>
            <a:fld id="{D98713CC-C6AB-4C8A-8AC2-1B60486DCDA6}" type="slidenum">
              <a:rPr lang="en-US" smtClean="0"/>
              <a:t>2</a:t>
            </a:fld>
            <a:endParaRPr lang="en-US"/>
          </a:p>
        </p:txBody>
      </p:sp>
    </p:spTree>
    <p:extLst>
      <p:ext uri="{BB962C8B-B14F-4D97-AF65-F5344CB8AC3E}">
        <p14:creationId xmlns:p14="http://schemas.microsoft.com/office/powerpoint/2010/main" val="17805693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3200" y="0"/>
            <a:ext cx="9144000" cy="592137"/>
          </a:xfrm>
        </p:spPr>
        <p:txBody>
          <a:bodyPr>
            <a:noAutofit/>
          </a:bodyPr>
          <a:lstStyle/>
          <a:p>
            <a:r>
              <a:rPr lang="en-US" sz="2800" b="1" dirty="0">
                <a:solidFill>
                  <a:sysClr val="windowText" lastClr="000000"/>
                </a:solidFill>
                <a:latin typeface="Arial"/>
              </a:rPr>
              <a:t>STRATEGIC OVERVIEW OF BNDA</a:t>
            </a:r>
            <a:endParaRPr lang="en-US" sz="2800" dirty="0"/>
          </a:p>
        </p:txBody>
      </p:sp>
      <p:sp>
        <p:nvSpPr>
          <p:cNvPr id="3" name="Subtitle 2"/>
          <p:cNvSpPr>
            <a:spLocks noGrp="1"/>
          </p:cNvSpPr>
          <p:nvPr>
            <p:ph type="subTitle" idx="1"/>
          </p:nvPr>
        </p:nvSpPr>
        <p:spPr>
          <a:xfrm>
            <a:off x="292100" y="592137"/>
            <a:ext cx="11696700" cy="5473700"/>
          </a:xfrm>
        </p:spPr>
        <p:txBody>
          <a:bodyPr>
            <a:noAutofit/>
          </a:bodyPr>
          <a:lstStyle/>
          <a:p>
            <a:pPr marL="6350" marR="5715" indent="-6350" algn="l">
              <a:lnSpc>
                <a:spcPct val="151000"/>
              </a:lnSpc>
              <a:spcAft>
                <a:spcPts val="20"/>
              </a:spcAft>
            </a:pPr>
            <a:r>
              <a:rPr lang="en-US" sz="2000" b="1" dirty="0">
                <a:latin typeface="Cambria" panose="02040503050406030204" pitchFamily="18" charset="0"/>
                <a:ea typeface="Times New Roman" panose="02020603050405020304" pitchFamily="18" charset="0"/>
              </a:rPr>
              <a:t>Agriculture </a:t>
            </a:r>
            <a:endParaRPr lang="en-US" sz="2000" dirty="0">
              <a:latin typeface="Times New Roman" panose="02020603050405020304" pitchFamily="18" charset="0"/>
              <a:ea typeface="Times New Roman" panose="02020603050405020304" pitchFamily="18" charset="0"/>
            </a:endParaRPr>
          </a:p>
          <a:p>
            <a:pPr marL="6350" marR="5715" indent="-6350" algn="just">
              <a:lnSpc>
                <a:spcPct val="151000"/>
              </a:lnSpc>
              <a:spcAft>
                <a:spcPts val="20"/>
              </a:spcAft>
            </a:pPr>
            <a:r>
              <a:rPr lang="en-US" sz="1800" dirty="0">
                <a:latin typeface="Times New Roman" panose="02020603050405020304" pitchFamily="18" charset="0"/>
                <a:ea typeface="Times New Roman" panose="02020603050405020304" pitchFamily="18" charset="0"/>
              </a:rPr>
              <a:t>Agriculture is the mainstay of the economy of the Birim North District. About 85.5 percent of the entire </a:t>
            </a:r>
            <a:r>
              <a:rPr lang="en-US" sz="1800" dirty="0" err="1">
                <a:latin typeface="Times New Roman" panose="02020603050405020304" pitchFamily="18" charset="0"/>
                <a:ea typeface="Times New Roman" panose="02020603050405020304" pitchFamily="18" charset="0"/>
              </a:rPr>
              <a:t>labour</a:t>
            </a:r>
            <a:r>
              <a:rPr lang="en-US" sz="1800" dirty="0">
                <a:latin typeface="Times New Roman" panose="02020603050405020304" pitchFamily="18" charset="0"/>
                <a:ea typeface="Times New Roman" panose="02020603050405020304" pitchFamily="18" charset="0"/>
              </a:rPr>
              <a:t> force in the District is engaged in one form of agricultural enterprise or the other.  The district has an area of 28,346.8ha being covered by Cocoa and Oil palm. These cash crop farmers also engage in food crop production</a:t>
            </a:r>
            <a:r>
              <a:rPr lang="en-US" sz="1800" dirty="0" smtClean="0">
                <a:latin typeface="Times New Roman" panose="02020603050405020304" pitchFamily="18" charset="0"/>
                <a:ea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 </a:t>
            </a:r>
          </a:p>
          <a:p>
            <a:pPr marL="6350" marR="5715" indent="-6350" algn="l">
              <a:lnSpc>
                <a:spcPct val="151000"/>
              </a:lnSpc>
              <a:spcAft>
                <a:spcPts val="20"/>
              </a:spcAft>
            </a:pPr>
            <a:r>
              <a:rPr lang="en-US" sz="2000" b="1" dirty="0">
                <a:latin typeface="Cambria" panose="02040503050406030204" pitchFamily="18" charset="0"/>
                <a:ea typeface="Times New Roman" panose="02020603050405020304" pitchFamily="18" charset="0"/>
              </a:rPr>
              <a:t>Transport </a:t>
            </a:r>
            <a:endParaRPr lang="en-US" sz="2000" dirty="0">
              <a:latin typeface="Times New Roman" panose="02020603050405020304" pitchFamily="18" charset="0"/>
              <a:ea typeface="Times New Roman" panose="02020603050405020304" pitchFamily="18" charset="0"/>
            </a:endParaRPr>
          </a:p>
          <a:p>
            <a:pPr marL="6350" marR="5715" indent="-6350" algn="just">
              <a:lnSpc>
                <a:spcPct val="150000"/>
              </a:lnSpc>
              <a:spcAft>
                <a:spcPts val="20"/>
              </a:spcAft>
            </a:pPr>
            <a:r>
              <a:rPr lang="en-US" sz="1800" dirty="0">
                <a:latin typeface="Times New Roman" panose="02020603050405020304" pitchFamily="18" charset="0"/>
                <a:ea typeface="Times New Roman" panose="02020603050405020304" pitchFamily="18" charset="0"/>
              </a:rPr>
              <a:t>In the Birim North District, the mode of transport is largely by road. Other modes such as rail, river and air are non-existent. The total length of roads is 395.6 km, made up of 112 km of trunk roads and 286.6 km of feeder roads. Most of the portions of the trunk road network is untarred and without regular maintenance. In addition, only 61.9km of </a:t>
            </a:r>
            <a:r>
              <a:rPr lang="en-US" sz="2000" dirty="0">
                <a:latin typeface="Times New Roman" panose="02020603050405020304" pitchFamily="18" charset="0"/>
                <a:ea typeface="Times New Roman" panose="02020603050405020304" pitchFamily="18" charset="0"/>
              </a:rPr>
              <a:t>feeder</a:t>
            </a:r>
            <a:r>
              <a:rPr lang="en-US" sz="1800" dirty="0">
                <a:latin typeface="Times New Roman" panose="02020603050405020304" pitchFamily="18" charset="0"/>
                <a:ea typeface="Times New Roman" panose="02020603050405020304" pitchFamily="18" charset="0"/>
              </a:rPr>
              <a:t> roads in the District are in fairly good condition.</a:t>
            </a:r>
          </a:p>
          <a:p>
            <a:pPr marL="6350" marR="5715" indent="-6350" algn="just">
              <a:lnSpc>
                <a:spcPct val="150000"/>
              </a:lnSpc>
              <a:spcAft>
                <a:spcPts val="20"/>
              </a:spcAft>
            </a:pPr>
            <a:r>
              <a:rPr lang="en-US" sz="1800" dirty="0">
                <a:latin typeface="Times New Roman" panose="02020603050405020304" pitchFamily="18" charset="0"/>
                <a:ea typeface="Times New Roman" panose="02020603050405020304" pitchFamily="18" charset="0"/>
              </a:rPr>
              <a:t>The need for massive road improvement and reconstruction to increase accessibility cannot be over emphasized since road transportation is the major medium of transportation for other sectors like agriculture, industries and social services.</a:t>
            </a:r>
          </a:p>
          <a:p>
            <a:endParaRPr lang="en-US" sz="1800" dirty="0"/>
          </a:p>
        </p:txBody>
      </p:sp>
      <p:sp>
        <p:nvSpPr>
          <p:cNvPr id="6" name="Slide Number Placeholder 5"/>
          <p:cNvSpPr>
            <a:spLocks noGrp="1"/>
          </p:cNvSpPr>
          <p:nvPr>
            <p:ph type="sldNum" sz="quarter" idx="12"/>
          </p:nvPr>
        </p:nvSpPr>
        <p:spPr/>
        <p:txBody>
          <a:bodyPr/>
          <a:lstStyle/>
          <a:p>
            <a:fld id="{D98713CC-C6AB-4C8A-8AC2-1B60486DCDA6}" type="slidenum">
              <a:rPr lang="en-US" smtClean="0"/>
              <a:t>3</a:t>
            </a:fld>
            <a:endParaRPr lang="en-US"/>
          </a:p>
        </p:txBody>
      </p:sp>
    </p:spTree>
    <p:extLst>
      <p:ext uri="{BB962C8B-B14F-4D97-AF65-F5344CB8AC3E}">
        <p14:creationId xmlns:p14="http://schemas.microsoft.com/office/powerpoint/2010/main" val="19472186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2300" y="334963"/>
            <a:ext cx="10045700" cy="1316037"/>
          </a:xfrm>
        </p:spPr>
        <p:txBody>
          <a:bodyPr>
            <a:noAutofit/>
          </a:bodyPr>
          <a:lstStyle/>
          <a:p>
            <a:pPr lvl="0"/>
            <a:r>
              <a:rPr lang="en-US" sz="2800" b="1" dirty="0">
                <a:solidFill>
                  <a:sysClr val="windowText" lastClr="000000"/>
                </a:solidFill>
                <a:latin typeface="Arial"/>
              </a:rPr>
              <a:t>STRATEGIC OVERVIEW OF BNDA</a:t>
            </a:r>
            <a:br>
              <a:rPr lang="en-US" sz="2800" b="1" dirty="0">
                <a:solidFill>
                  <a:sysClr val="windowText" lastClr="000000"/>
                </a:solidFill>
                <a:latin typeface="Arial"/>
              </a:rPr>
            </a:br>
            <a:r>
              <a:rPr lang="en-GB" sz="2800" b="1" dirty="0">
                <a:solidFill>
                  <a:sysClr val="windowText" lastClr="000000"/>
                </a:solidFill>
                <a:latin typeface="Arial"/>
              </a:rPr>
              <a:t/>
            </a:r>
            <a:br>
              <a:rPr lang="en-GB" sz="2800" b="1" dirty="0">
                <a:solidFill>
                  <a:sysClr val="windowText" lastClr="000000"/>
                </a:solidFill>
                <a:latin typeface="Arial"/>
              </a:rPr>
            </a:br>
            <a:endParaRPr lang="en-US" sz="2800" dirty="0"/>
          </a:p>
        </p:txBody>
      </p:sp>
      <p:sp>
        <p:nvSpPr>
          <p:cNvPr id="3" name="Subtitle 2"/>
          <p:cNvSpPr>
            <a:spLocks noGrp="1"/>
          </p:cNvSpPr>
          <p:nvPr>
            <p:ph type="subTitle" idx="1"/>
          </p:nvPr>
        </p:nvSpPr>
        <p:spPr>
          <a:xfrm>
            <a:off x="393700" y="916780"/>
            <a:ext cx="11696700" cy="5738020"/>
          </a:xfrm>
        </p:spPr>
        <p:txBody>
          <a:bodyPr>
            <a:normAutofit/>
          </a:bodyPr>
          <a:lstStyle/>
          <a:p>
            <a:pPr marL="6350" marR="5715" indent="-6350" algn="just">
              <a:lnSpc>
                <a:spcPct val="150000"/>
              </a:lnSpc>
              <a:spcAft>
                <a:spcPts val="20"/>
              </a:spcAft>
            </a:pPr>
            <a:r>
              <a:rPr lang="en-US" sz="2800" b="1" dirty="0">
                <a:latin typeface="Cambria" panose="02040503050406030204" pitchFamily="18" charset="0"/>
                <a:ea typeface="Times New Roman" panose="02020603050405020304" pitchFamily="18" charset="0"/>
              </a:rPr>
              <a:t>Education </a:t>
            </a:r>
            <a:endParaRPr lang="en-US" sz="2800" dirty="0">
              <a:latin typeface="Times New Roman" panose="02020603050405020304" pitchFamily="18" charset="0"/>
              <a:ea typeface="Times New Roman" panose="02020603050405020304" pitchFamily="18" charset="0"/>
            </a:endParaRPr>
          </a:p>
          <a:p>
            <a:pPr marL="6350" marR="5715" indent="-6350" algn="just">
              <a:lnSpc>
                <a:spcPct val="150000"/>
              </a:lnSpc>
              <a:spcAft>
                <a:spcPts val="20"/>
              </a:spcAft>
            </a:pPr>
            <a:r>
              <a:rPr lang="en-US" dirty="0">
                <a:latin typeface="Times New Roman" panose="02020603050405020304" pitchFamily="18" charset="0"/>
                <a:ea typeface="Times New Roman" panose="02020603050405020304" pitchFamily="18" charset="0"/>
              </a:rPr>
              <a:t>The district has been demarcated into Seven (7) Circuits headed by School Improvement support officers (SISOs) to make supervision and monitoring of schools effective and efficient. The circuits are: Afosu, Akoase, Amuana Praso, New Abirem, Nkwateng, Ntronang and Pankese. There are 70 Public Basic Schools, 29 Private and 3 SHS – New </a:t>
            </a:r>
            <a:r>
              <a:rPr lang="en-US" dirty="0" err="1">
                <a:latin typeface="Times New Roman" panose="02020603050405020304" pitchFamily="18" charset="0"/>
                <a:ea typeface="Times New Roman" panose="02020603050405020304" pitchFamily="18" charset="0"/>
              </a:rPr>
              <a:t>Abirem</a:t>
            </a:r>
            <a:r>
              <a:rPr lang="en-US" dirty="0">
                <a:latin typeface="Times New Roman" panose="02020603050405020304" pitchFamily="18" charset="0"/>
                <a:ea typeface="Times New Roman" panose="02020603050405020304" pitchFamily="18" charset="0"/>
              </a:rPr>
              <a:t>/Afosu SHS, Akoase St. Michael’s SHS and Amuana Praso SHS. The overall Student population in the district is 25,430 consisting of 13,968 boys and 12,461 girls giving the Gender Parity Index (GPI) of 0.96. The overall Teacher population is 1,360 with 840 males and 520 females giving the District pupil Teachers Ration (PTR) of 1:19.</a:t>
            </a:r>
          </a:p>
          <a:p>
            <a:endParaRPr lang="en-US" sz="2600" dirty="0"/>
          </a:p>
        </p:txBody>
      </p:sp>
      <p:sp>
        <p:nvSpPr>
          <p:cNvPr id="6" name="Slide Number Placeholder 5"/>
          <p:cNvSpPr>
            <a:spLocks noGrp="1"/>
          </p:cNvSpPr>
          <p:nvPr>
            <p:ph type="sldNum" sz="quarter" idx="12"/>
          </p:nvPr>
        </p:nvSpPr>
        <p:spPr/>
        <p:txBody>
          <a:bodyPr/>
          <a:lstStyle/>
          <a:p>
            <a:fld id="{D98713CC-C6AB-4C8A-8AC2-1B60486DCDA6}" type="slidenum">
              <a:rPr lang="en-US" smtClean="0"/>
              <a:t>4</a:t>
            </a:fld>
            <a:endParaRPr lang="en-US"/>
          </a:p>
        </p:txBody>
      </p:sp>
    </p:spTree>
    <p:extLst>
      <p:ext uri="{BB962C8B-B14F-4D97-AF65-F5344CB8AC3E}">
        <p14:creationId xmlns:p14="http://schemas.microsoft.com/office/powerpoint/2010/main" val="4277710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2500" y="550863"/>
            <a:ext cx="9715500" cy="896937"/>
          </a:xfrm>
        </p:spPr>
        <p:txBody>
          <a:bodyPr>
            <a:noAutofit/>
          </a:bodyPr>
          <a:lstStyle/>
          <a:p>
            <a:pPr lvl="0"/>
            <a:r>
              <a:rPr lang="en-US" sz="2800" b="1" dirty="0">
                <a:solidFill>
                  <a:sysClr val="windowText" lastClr="000000"/>
                </a:solidFill>
                <a:latin typeface="Arial"/>
              </a:rPr>
              <a:t>STRATEGIC OVERVIEW OF BNDA</a:t>
            </a:r>
            <a:br>
              <a:rPr lang="en-US" sz="2800" b="1" dirty="0">
                <a:solidFill>
                  <a:sysClr val="windowText" lastClr="000000"/>
                </a:solidFill>
                <a:latin typeface="Arial"/>
              </a:rPr>
            </a:br>
            <a:r>
              <a:rPr lang="en-GB" sz="2800" b="1" dirty="0">
                <a:solidFill>
                  <a:sysClr val="windowText" lastClr="000000"/>
                </a:solidFill>
                <a:latin typeface="Arial"/>
              </a:rPr>
              <a:t/>
            </a:r>
            <a:br>
              <a:rPr lang="en-GB" sz="2800" b="1" dirty="0">
                <a:solidFill>
                  <a:sysClr val="windowText" lastClr="000000"/>
                </a:solidFill>
                <a:latin typeface="Arial"/>
              </a:rPr>
            </a:br>
            <a:endParaRPr lang="en-US" sz="2800" dirty="0"/>
          </a:p>
        </p:txBody>
      </p:sp>
      <p:sp>
        <p:nvSpPr>
          <p:cNvPr id="3" name="Subtitle 2"/>
          <p:cNvSpPr>
            <a:spLocks noGrp="1"/>
          </p:cNvSpPr>
          <p:nvPr>
            <p:ph type="subTitle" idx="1"/>
          </p:nvPr>
        </p:nvSpPr>
        <p:spPr>
          <a:xfrm>
            <a:off x="254000" y="685800"/>
            <a:ext cx="11836400" cy="5511800"/>
          </a:xfrm>
        </p:spPr>
        <p:txBody>
          <a:bodyPr>
            <a:noAutofit/>
          </a:bodyPr>
          <a:lstStyle/>
          <a:p>
            <a:pPr marL="6350" marR="5715" indent="-6350" algn="just">
              <a:lnSpc>
                <a:spcPct val="150000"/>
              </a:lnSpc>
              <a:spcAft>
                <a:spcPts val="20"/>
              </a:spcAft>
            </a:pPr>
            <a:r>
              <a:rPr lang="en-US" sz="2800" b="1" dirty="0">
                <a:latin typeface="Cambria" panose="02040503050406030204" pitchFamily="18" charset="0"/>
                <a:ea typeface="Times New Roman" panose="02020603050405020304" pitchFamily="18" charset="0"/>
              </a:rPr>
              <a:t>HEALTH</a:t>
            </a:r>
          </a:p>
          <a:p>
            <a:pPr marL="6350" marR="5715" indent="-6350" algn="just">
              <a:lnSpc>
                <a:spcPct val="150000"/>
              </a:lnSpc>
              <a:spcAft>
                <a:spcPts val="20"/>
              </a:spcAft>
            </a:pPr>
            <a:r>
              <a:rPr lang="en-US" dirty="0">
                <a:latin typeface="Cambria" panose="02040503050406030204" pitchFamily="18" charset="0"/>
                <a:ea typeface="Times New Roman" panose="02020603050405020304" pitchFamily="18" charset="0"/>
              </a:rPr>
              <a:t>The district has in totality twenty-two health facilities, which are fairly distributed. That is Hospital-1, Health centres-6, CHPS-16, and Private Clinic-3. The hospital and other hospitals at Atibie and Nkawkaw serve as the main referral points from the health centers and CHPS centers. The high number of CHPS compounds and its role has contributed to the popularity of the district in areas of CHPS. Students from health institutions visit the district to acquire knowledge and skills in the CHPS concept.</a:t>
            </a:r>
          </a:p>
          <a:p>
            <a:pPr marL="6350" marR="5715" indent="-6350" algn="just">
              <a:lnSpc>
                <a:spcPct val="150000"/>
              </a:lnSpc>
              <a:spcAft>
                <a:spcPts val="20"/>
              </a:spcAft>
            </a:pPr>
            <a:endParaRPr lang="en-US" dirty="0">
              <a:latin typeface="Cambria" panose="02040503050406030204" pitchFamily="18" charset="0"/>
              <a:ea typeface="Times New Roman" panose="02020603050405020304" pitchFamily="18" charset="0"/>
            </a:endParaRPr>
          </a:p>
          <a:p>
            <a:endParaRPr lang="en-US" dirty="0"/>
          </a:p>
        </p:txBody>
      </p:sp>
      <p:sp>
        <p:nvSpPr>
          <p:cNvPr id="6" name="Slide Number Placeholder 5"/>
          <p:cNvSpPr>
            <a:spLocks noGrp="1"/>
          </p:cNvSpPr>
          <p:nvPr>
            <p:ph type="sldNum" sz="quarter" idx="12"/>
          </p:nvPr>
        </p:nvSpPr>
        <p:spPr/>
        <p:txBody>
          <a:bodyPr/>
          <a:lstStyle/>
          <a:p>
            <a:fld id="{D98713CC-C6AB-4C8A-8AC2-1B60486DCDA6}" type="slidenum">
              <a:rPr lang="en-US" smtClean="0"/>
              <a:t>5</a:t>
            </a:fld>
            <a:endParaRPr lang="en-US"/>
          </a:p>
        </p:txBody>
      </p:sp>
    </p:spTree>
    <p:extLst>
      <p:ext uri="{BB962C8B-B14F-4D97-AF65-F5344CB8AC3E}">
        <p14:creationId xmlns:p14="http://schemas.microsoft.com/office/powerpoint/2010/main" val="39855897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4950" y="-96837"/>
            <a:ext cx="9144000" cy="1239837"/>
          </a:xfrm>
        </p:spPr>
        <p:txBody>
          <a:bodyPr>
            <a:noAutofit/>
          </a:bodyPr>
          <a:lstStyle/>
          <a:p>
            <a:pPr lvl="0"/>
            <a:r>
              <a:rPr lang="en-US" sz="2400" b="1" dirty="0">
                <a:solidFill>
                  <a:sysClr val="windowText" lastClr="000000"/>
                </a:solidFill>
                <a:latin typeface="Arial"/>
              </a:rPr>
              <a:t>STRATEGIC OVERVIEW OF BNDA</a:t>
            </a:r>
            <a:br>
              <a:rPr lang="en-US" sz="2400" b="1" dirty="0">
                <a:solidFill>
                  <a:sysClr val="windowText" lastClr="000000"/>
                </a:solidFill>
                <a:latin typeface="Arial"/>
              </a:rPr>
            </a:br>
            <a:r>
              <a:rPr lang="en-GB" sz="2400" b="1" dirty="0">
                <a:solidFill>
                  <a:sysClr val="windowText" lastClr="000000"/>
                </a:solidFill>
                <a:latin typeface="Arial"/>
              </a:rPr>
              <a:t/>
            </a:r>
            <a:br>
              <a:rPr lang="en-GB" sz="2400" b="1" dirty="0">
                <a:solidFill>
                  <a:sysClr val="windowText" lastClr="000000"/>
                </a:solidFill>
                <a:latin typeface="Arial"/>
              </a:rPr>
            </a:br>
            <a:endParaRPr lang="en-US" sz="2400" dirty="0"/>
          </a:p>
        </p:txBody>
      </p:sp>
      <p:sp>
        <p:nvSpPr>
          <p:cNvPr id="3" name="Subtitle 2"/>
          <p:cNvSpPr>
            <a:spLocks noGrp="1"/>
          </p:cNvSpPr>
          <p:nvPr>
            <p:ph type="subTitle" idx="1"/>
          </p:nvPr>
        </p:nvSpPr>
        <p:spPr>
          <a:xfrm>
            <a:off x="127000" y="954880"/>
            <a:ext cx="11899900" cy="5014120"/>
          </a:xfrm>
        </p:spPr>
        <p:txBody>
          <a:bodyPr>
            <a:noAutofit/>
          </a:bodyPr>
          <a:lstStyle/>
          <a:p>
            <a:pPr marL="6350" marR="5715" indent="-6350" algn="just">
              <a:lnSpc>
                <a:spcPct val="150000"/>
              </a:lnSpc>
              <a:spcAft>
                <a:spcPts val="20"/>
              </a:spcAft>
            </a:pPr>
            <a:r>
              <a:rPr lang="en-US" b="1" dirty="0">
                <a:latin typeface="Arial" panose="020B0604020202020204" pitchFamily="34" charset="0"/>
                <a:ea typeface="Times New Roman" panose="02020603050405020304" pitchFamily="18" charset="0"/>
                <a:cs typeface="Arial" panose="020B0604020202020204" pitchFamily="34" charset="0"/>
              </a:rPr>
              <a:t>Solid waste</a:t>
            </a:r>
            <a:endParaRPr lang="en-US" dirty="0">
              <a:latin typeface="Arial" panose="020B0604020202020204" pitchFamily="34" charset="0"/>
              <a:ea typeface="Times New Roman" panose="02020603050405020304" pitchFamily="18" charset="0"/>
              <a:cs typeface="Arial" panose="020B0604020202020204" pitchFamily="34" charset="0"/>
            </a:endParaRPr>
          </a:p>
          <a:p>
            <a:pPr marR="5715" algn="just">
              <a:lnSpc>
                <a:spcPct val="150000"/>
              </a:lnSpc>
              <a:spcAft>
                <a:spcPts val="20"/>
              </a:spcAft>
            </a:pPr>
            <a:r>
              <a:rPr lang="en-US" sz="1600" dirty="0">
                <a:latin typeface="Arial" panose="020B0604020202020204" pitchFamily="34" charset="0"/>
                <a:ea typeface="Times New Roman" panose="02020603050405020304" pitchFamily="18" charset="0"/>
                <a:cs typeface="Arial" panose="020B0604020202020204" pitchFamily="34" charset="0"/>
              </a:rPr>
              <a:t>The rate of waste generation and management in the District is a matter of concern to the Assembly. With the rapid urbanization of the district capital and its adjoining communities, </a:t>
            </a:r>
            <a:r>
              <a:rPr lang="en-US" sz="1100" dirty="0">
                <a:latin typeface="Arial" panose="020B0604020202020204" pitchFamily="34" charset="0"/>
                <a:ea typeface="Times New Roman" panose="02020603050405020304" pitchFamily="18" charset="0"/>
                <a:cs typeface="Arial" panose="020B0604020202020204" pitchFamily="34" charset="0"/>
              </a:rPr>
              <a:t>huge</a:t>
            </a:r>
            <a:r>
              <a:rPr lang="en-US" sz="1600" dirty="0">
                <a:latin typeface="Arial" panose="020B0604020202020204" pitchFamily="34" charset="0"/>
                <a:ea typeface="Times New Roman" panose="02020603050405020304" pitchFamily="18" charset="0"/>
                <a:cs typeface="Arial" panose="020B0604020202020204" pitchFamily="34" charset="0"/>
              </a:rPr>
              <a:t> amounts of waste is being generated at an alarming rate.  It is estimated that about 16,594.14 tonnes of solid waste is generated monthly out of which 5,531.38 tonnes are from the ten communities affected by Newmont activities collected. These waste are sent to the Old Abirem engineered landfill site which represents about 33.33%.  This leaves a substantial amount of backlog that creates various </a:t>
            </a:r>
            <a:r>
              <a:rPr lang="en-GB" sz="1600" dirty="0">
                <a:latin typeface="Arial" panose="020B0604020202020204" pitchFamily="34" charset="0"/>
                <a:ea typeface="Times New Roman" panose="02020603050405020304" pitchFamily="18" charset="0"/>
                <a:cs typeface="Arial" panose="020B0604020202020204" pitchFamily="34" charset="0"/>
              </a:rPr>
              <a:t>kinds</a:t>
            </a:r>
            <a:r>
              <a:rPr lang="en-US" sz="1600" dirty="0">
                <a:latin typeface="Arial" panose="020B0604020202020204" pitchFamily="34" charset="0"/>
                <a:ea typeface="Times New Roman" panose="02020603050405020304" pitchFamily="18" charset="0"/>
                <a:cs typeface="Arial" panose="020B0604020202020204" pitchFamily="34" charset="0"/>
              </a:rPr>
              <a:t> of health hazard to people in the District.</a:t>
            </a:r>
          </a:p>
          <a:p>
            <a:pPr marL="6350" marR="5715" indent="-6350" algn="just">
              <a:lnSpc>
                <a:spcPct val="150000"/>
              </a:lnSpc>
              <a:spcAft>
                <a:spcPts val="20"/>
              </a:spcAft>
            </a:pPr>
            <a:r>
              <a:rPr lang="en-US" b="1" dirty="0">
                <a:latin typeface="Arial" panose="020B0604020202020204" pitchFamily="34" charset="0"/>
                <a:ea typeface="Times New Roman" panose="02020603050405020304" pitchFamily="18" charset="0"/>
                <a:cs typeface="Arial" panose="020B0604020202020204" pitchFamily="34" charset="0"/>
              </a:rPr>
              <a:t>Liquid waste</a:t>
            </a:r>
            <a:endParaRPr lang="en-US" dirty="0">
              <a:latin typeface="Arial" panose="020B0604020202020204" pitchFamily="34" charset="0"/>
              <a:ea typeface="Times New Roman" panose="02020603050405020304" pitchFamily="18" charset="0"/>
              <a:cs typeface="Arial" panose="020B0604020202020204" pitchFamily="34" charset="0"/>
            </a:endParaRPr>
          </a:p>
          <a:p>
            <a:pPr marL="6350" marR="5715" indent="-6350" algn="just">
              <a:lnSpc>
                <a:spcPct val="150000"/>
              </a:lnSpc>
              <a:spcAft>
                <a:spcPts val="20"/>
              </a:spcAft>
            </a:pPr>
            <a:r>
              <a:rPr lang="en-US" sz="1600" dirty="0">
                <a:latin typeface="Arial" panose="020B0604020202020204" pitchFamily="34" charset="0"/>
                <a:ea typeface="Times New Roman" panose="02020603050405020304" pitchFamily="18" charset="0"/>
                <a:cs typeface="Arial" panose="020B0604020202020204" pitchFamily="34" charset="0"/>
              </a:rPr>
              <a:t>Although there has been an improvement in the toilet facilities especially household latrines, more need to be done to improve public and household latrines in the district. </a:t>
            </a:r>
          </a:p>
          <a:p>
            <a:pPr marL="6350" marR="5715" indent="-6350" algn="just">
              <a:lnSpc>
                <a:spcPct val="150000"/>
              </a:lnSpc>
              <a:spcAft>
                <a:spcPts val="20"/>
              </a:spcAft>
            </a:pPr>
            <a:r>
              <a:rPr lang="en-US" sz="1600" dirty="0">
                <a:latin typeface="Arial" panose="020B0604020202020204" pitchFamily="34" charset="0"/>
                <a:ea typeface="Times New Roman" panose="02020603050405020304" pitchFamily="18" charset="0"/>
                <a:cs typeface="Arial" panose="020B0604020202020204" pitchFamily="34" charset="0"/>
              </a:rPr>
              <a:t>The main types of toilet facilities in the District are K.V.I.P, pit, Aqua Privy and septic. However, as the water table is high, there is the risk of leaching which might cause contamination of underground water.  The stench, associated with pit latrine pollutes the air and this presupposes that it should be distanced from the communities, taking due cognizance of the prevailing wind direction.</a:t>
            </a:r>
          </a:p>
          <a:p>
            <a:endParaRPr lang="en-US" sz="16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a:t>
            </a:fld>
            <a:endParaRPr lang="en-US"/>
          </a:p>
        </p:txBody>
      </p:sp>
    </p:spTree>
    <p:extLst>
      <p:ext uri="{BB962C8B-B14F-4D97-AF65-F5344CB8AC3E}">
        <p14:creationId xmlns:p14="http://schemas.microsoft.com/office/powerpoint/2010/main" val="21731429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11200"/>
            <a:ext cx="9144000" cy="749300"/>
          </a:xfrm>
        </p:spPr>
        <p:txBody>
          <a:bodyPr>
            <a:noAutofit/>
          </a:bodyPr>
          <a:lstStyle/>
          <a:p>
            <a:pPr lvl="0"/>
            <a:r>
              <a:rPr lang="en-US" sz="2400" b="1" dirty="0">
                <a:solidFill>
                  <a:sysClr val="windowText" lastClr="000000"/>
                </a:solidFill>
                <a:latin typeface="Arial"/>
              </a:rPr>
              <a:t>STRATEGIC</a:t>
            </a:r>
            <a:r>
              <a:rPr lang="en-US" sz="2800" b="1" dirty="0">
                <a:solidFill>
                  <a:sysClr val="windowText" lastClr="000000"/>
                </a:solidFill>
                <a:latin typeface="Arial"/>
              </a:rPr>
              <a:t> OVERVIEW OF BNDA</a:t>
            </a:r>
            <a:br>
              <a:rPr lang="en-US" sz="2800" b="1" dirty="0">
                <a:solidFill>
                  <a:sysClr val="windowText" lastClr="000000"/>
                </a:solidFill>
                <a:latin typeface="Arial"/>
              </a:rPr>
            </a:br>
            <a:r>
              <a:rPr lang="en-GB" sz="2800" b="1" dirty="0">
                <a:solidFill>
                  <a:sysClr val="windowText" lastClr="000000"/>
                </a:solidFill>
                <a:latin typeface="Arial"/>
              </a:rPr>
              <a:t/>
            </a:r>
            <a:br>
              <a:rPr lang="en-GB" sz="2800" b="1" dirty="0">
                <a:solidFill>
                  <a:sysClr val="windowText" lastClr="000000"/>
                </a:solidFill>
                <a:latin typeface="Arial"/>
              </a:rPr>
            </a:br>
            <a:endParaRPr lang="en-US" sz="2800" dirty="0"/>
          </a:p>
        </p:txBody>
      </p:sp>
      <p:sp>
        <p:nvSpPr>
          <p:cNvPr id="3" name="Subtitle 2"/>
          <p:cNvSpPr>
            <a:spLocks noGrp="1"/>
          </p:cNvSpPr>
          <p:nvPr>
            <p:ph type="subTitle" idx="1"/>
          </p:nvPr>
        </p:nvSpPr>
        <p:spPr>
          <a:xfrm>
            <a:off x="165100" y="711200"/>
            <a:ext cx="12026900" cy="6146800"/>
          </a:xfrm>
        </p:spPr>
        <p:txBody>
          <a:bodyPr>
            <a:noAutofit/>
          </a:bodyPr>
          <a:lstStyle/>
          <a:p>
            <a:pPr marL="6350" marR="5715" indent="-6350" algn="just">
              <a:lnSpc>
                <a:spcPct val="150000"/>
              </a:lnSpc>
              <a:spcAft>
                <a:spcPts val="20"/>
              </a:spcAft>
            </a:pPr>
            <a:r>
              <a:rPr lang="en-US" b="1" dirty="0" smtClean="0">
                <a:latin typeface="Arial" panose="020B0604020202020204" pitchFamily="34" charset="0"/>
                <a:ea typeface="Times New Roman" panose="02020603050405020304" pitchFamily="18" charset="0"/>
                <a:cs typeface="Arial" panose="020B0604020202020204" pitchFamily="34" charset="0"/>
              </a:rPr>
              <a:t>Water</a:t>
            </a:r>
            <a:endParaRPr lang="en-US" dirty="0" smtClean="0">
              <a:latin typeface="Arial" panose="020B0604020202020204" pitchFamily="34" charset="0"/>
              <a:ea typeface="Times New Roman" panose="02020603050405020304" pitchFamily="18" charset="0"/>
              <a:cs typeface="Arial" panose="020B0604020202020204" pitchFamily="34" charset="0"/>
            </a:endParaRPr>
          </a:p>
          <a:p>
            <a:pPr marL="6350" marR="5715" indent="-6350" algn="just">
              <a:lnSpc>
                <a:spcPct val="150000"/>
              </a:lnSpc>
              <a:spcAft>
                <a:spcPts val="20"/>
              </a:spcAft>
            </a:pPr>
            <a:r>
              <a:rPr lang="en-US" sz="1600" dirty="0" smtClean="0">
                <a:latin typeface="Arial" panose="020B0604020202020204" pitchFamily="34" charset="0"/>
                <a:ea typeface="Times New Roman" panose="02020603050405020304" pitchFamily="18" charset="0"/>
                <a:cs typeface="Arial" panose="020B0604020202020204" pitchFamily="34" charset="0"/>
              </a:rPr>
              <a:t>The </a:t>
            </a:r>
            <a:r>
              <a:rPr lang="en-US" sz="1600" dirty="0">
                <a:latin typeface="Arial" panose="020B0604020202020204" pitchFamily="34" charset="0"/>
                <a:ea typeface="Times New Roman" panose="02020603050405020304" pitchFamily="18" charset="0"/>
                <a:cs typeface="Arial" panose="020B0604020202020204" pitchFamily="34" charset="0"/>
              </a:rPr>
              <a:t>availability of and accessibility to improved drinking and domestic use of water is an important aspect of the health of households. Households in the district obtain their drinking water from diverse sources such as public tap, standpipes, boreholes, pump, tube, wells, sachet (Pure water) and bottle water. The main source of drinking water for the urban households is sachet (Pure water), bottle water as well as public tap/standpipes whiles the rural households is borehole, pump, tube and well.</a:t>
            </a:r>
          </a:p>
          <a:p>
            <a:pPr marL="6350" marR="5715" indent="-6350" algn="just">
              <a:lnSpc>
                <a:spcPct val="150000"/>
              </a:lnSpc>
              <a:spcAft>
                <a:spcPts val="20"/>
              </a:spcAft>
            </a:pPr>
            <a:r>
              <a:rPr lang="en-US" b="1" dirty="0">
                <a:latin typeface="Arial" panose="020B0604020202020204" pitchFamily="34" charset="0"/>
                <a:ea typeface="Times New Roman" panose="02020603050405020304" pitchFamily="18" charset="0"/>
                <a:cs typeface="Arial" panose="020B0604020202020204" pitchFamily="34" charset="0"/>
              </a:rPr>
              <a:t>Tourism </a:t>
            </a:r>
            <a:endParaRPr lang="en-US" dirty="0">
              <a:latin typeface="Arial" panose="020B0604020202020204" pitchFamily="34" charset="0"/>
              <a:ea typeface="Times New Roman" panose="02020603050405020304" pitchFamily="18" charset="0"/>
              <a:cs typeface="Arial" panose="020B0604020202020204" pitchFamily="34" charset="0"/>
            </a:endParaRPr>
          </a:p>
          <a:p>
            <a:pPr marL="6350" marR="5715" indent="-6350" algn="just">
              <a:lnSpc>
                <a:spcPct val="150000"/>
              </a:lnSpc>
              <a:spcAft>
                <a:spcPts val="20"/>
              </a:spcAft>
            </a:pPr>
            <a:r>
              <a:rPr lang="en-US" sz="1600" dirty="0">
                <a:latin typeface="Arial" panose="020B0604020202020204" pitchFamily="34" charset="0"/>
                <a:ea typeface="Times New Roman" panose="02020603050405020304" pitchFamily="18" charset="0"/>
                <a:cs typeface="Arial" panose="020B0604020202020204" pitchFamily="34" charset="0"/>
              </a:rPr>
              <a:t>In the Birim North District, tourist attractions in the areas of parks, wildlife sanctuary, picturesque water bodies, historic sites and antiquities abound but they are undeveloped. The District is endowed with as many as five efficiently managed forest reserves that are well resourced with some of the most beautiful flora and fauna which are basic to the development of attractive wild life sanctuaries or parks. At Akrofonsu, near Afosu are Ashanti antique War Bells and a grove that marks the spot where the great Ashanti King, Osei Tutu, was killed. The District also have supportive facilities such as hotels, restaurants and attractive guesthouses. The District Assembly should put in more efforts to develop some of these sites to generate employment and increase its revenue. </a:t>
            </a:r>
          </a:p>
          <a:p>
            <a:endParaRPr lang="en-US" sz="16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a:t>
            </a:fld>
            <a:endParaRPr lang="en-US"/>
          </a:p>
        </p:txBody>
      </p:sp>
    </p:spTree>
    <p:extLst>
      <p:ext uri="{BB962C8B-B14F-4D97-AF65-F5344CB8AC3E}">
        <p14:creationId xmlns:p14="http://schemas.microsoft.com/office/powerpoint/2010/main" val="9348569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20671" y="1167727"/>
            <a:ext cx="8068705" cy="417365"/>
          </a:xfrm>
          <a:prstGeom prst="rect">
            <a:avLst/>
          </a:prstGeom>
        </p:spPr>
        <p:txBody>
          <a:bodyPr vert="horz" lIns="0" tIns="0" rIns="0" bIns="0" rtlCol="0" anchor="t" anchorCtr="0">
            <a:noAutofit/>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pPr marL="6350" marR="5715" lvl="0" indent="-6350" defTabSz="914400">
              <a:lnSpc>
                <a:spcPct val="100000"/>
              </a:lnSpc>
              <a:spcBef>
                <a:spcPts val="0"/>
              </a:spcBef>
              <a:spcAft>
                <a:spcPts val="20"/>
              </a:spcAft>
              <a:defRPr/>
            </a:pPr>
            <a:r>
              <a:rPr kumimoji="0" lang="en-US" sz="2400" b="1" i="0" u="none" strike="noStrike" kern="1200" cap="none" spc="0" normalizeH="0" baseline="0" noProof="0" dirty="0" smtClean="0">
                <a:ln>
                  <a:noFill/>
                </a:ln>
                <a:solidFill>
                  <a:sysClr val="windowText" lastClr="000000"/>
                </a:solidFill>
                <a:effectLst/>
                <a:uLnTx/>
                <a:uFillTx/>
                <a:latin typeface="Arial" panose="020B0604020202020204" pitchFamily="34" charset="0"/>
                <a:cs typeface="Arial" panose="020B0604020202020204" pitchFamily="34" charset="0"/>
              </a:rPr>
              <a:t>STRATEGIC OVERVIEW OF BNDA</a:t>
            </a:r>
            <a:br>
              <a:rPr kumimoji="0" lang="en-US" sz="2400" b="1" i="0" u="none" strike="noStrike" kern="1200" cap="none" spc="0" normalizeH="0" baseline="0" noProof="0" dirty="0" smtClean="0">
                <a:ln>
                  <a:noFill/>
                </a:ln>
                <a:solidFill>
                  <a:sysClr val="windowText" lastClr="000000"/>
                </a:solidFill>
                <a:effectLst/>
                <a:uLnTx/>
                <a:uFillTx/>
                <a:latin typeface="Arial" panose="020B0604020202020204" pitchFamily="34" charset="0"/>
                <a:cs typeface="Arial" panose="020B0604020202020204" pitchFamily="34" charset="0"/>
              </a:rPr>
            </a:br>
            <a:r>
              <a:rPr lang="en-US" sz="2400" dirty="0">
                <a:solidFill>
                  <a:sysClr val="windowText" lastClr="000000"/>
                </a:solidFill>
                <a:latin typeface="Arial" panose="020B0604020202020204" pitchFamily="34" charset="0"/>
                <a:ea typeface="Times New Roman" panose="02020603050405020304" pitchFamily="18" charset="0"/>
                <a:cs typeface="Arial" panose="020B0604020202020204" pitchFamily="34" charset="0"/>
              </a:rPr>
              <a:t>Key issues / </a:t>
            </a:r>
            <a:r>
              <a:rPr lang="en-US" sz="2400" dirty="0" smtClean="0">
                <a:solidFill>
                  <a:sysClr val="windowText" lastClr="000000"/>
                </a:solidFill>
                <a:latin typeface="Arial" panose="020B0604020202020204" pitchFamily="34" charset="0"/>
                <a:ea typeface="Times New Roman" panose="02020603050405020304" pitchFamily="18" charset="0"/>
                <a:cs typeface="Arial" panose="020B0604020202020204" pitchFamily="34" charset="0"/>
              </a:rPr>
              <a:t>challenges</a:t>
            </a:r>
            <a:endParaRPr lang="en-US" sz="2400" b="0" dirty="0">
              <a:solidFill>
                <a:sysClr val="windowText" lastClr="000000"/>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defTabSz="914400">
              <a:lnSpc>
                <a:spcPct val="100000"/>
              </a:lnSpc>
              <a:spcBef>
                <a:spcPts val="0"/>
              </a:spcBef>
              <a:buFont typeface="+mj-lt"/>
              <a:buAutoNum type="arabicPeriod"/>
              <a:defRPr/>
            </a:pPr>
            <a:r>
              <a:rPr lang="en-US" sz="2000" b="0" dirty="0">
                <a:solidFill>
                  <a:prstClr val="black"/>
                </a:solidFill>
                <a:latin typeface="Arial" panose="020B0604020202020204" pitchFamily="34" charset="0"/>
                <a:cs typeface="Arial" panose="020B0604020202020204" pitchFamily="34" charset="0"/>
              </a:rPr>
              <a:t>Over population in schools</a:t>
            </a:r>
          </a:p>
          <a:p>
            <a:pPr marL="342900" lvl="0" indent="-342900" defTabSz="914400">
              <a:lnSpc>
                <a:spcPct val="100000"/>
              </a:lnSpc>
              <a:spcBef>
                <a:spcPts val="0"/>
              </a:spcBef>
              <a:buFont typeface="+mj-lt"/>
              <a:buAutoNum type="arabicPeriod"/>
              <a:defRPr/>
            </a:pPr>
            <a:r>
              <a:rPr lang="en-US" sz="2000" b="0" dirty="0" smtClean="0">
                <a:solidFill>
                  <a:prstClr val="black"/>
                </a:solidFill>
                <a:latin typeface="Arial" panose="020B0604020202020204" pitchFamily="34" charset="0"/>
                <a:cs typeface="Arial" panose="020B0604020202020204" pitchFamily="34" charset="0"/>
              </a:rPr>
              <a:t>Pressure on  </a:t>
            </a:r>
            <a:r>
              <a:rPr lang="en-US" sz="2000" b="0" dirty="0">
                <a:solidFill>
                  <a:prstClr val="black"/>
                </a:solidFill>
                <a:latin typeface="Arial" panose="020B0604020202020204" pitchFamily="34" charset="0"/>
                <a:cs typeface="Arial" panose="020B0604020202020204" pitchFamily="34" charset="0"/>
              </a:rPr>
              <a:t>health facilities</a:t>
            </a:r>
          </a:p>
          <a:p>
            <a:pPr marL="342900" lvl="0" indent="-342900" defTabSz="914400">
              <a:lnSpc>
                <a:spcPct val="100000"/>
              </a:lnSpc>
              <a:spcBef>
                <a:spcPts val="0"/>
              </a:spcBef>
              <a:buFont typeface="+mj-lt"/>
              <a:buAutoNum type="arabicPeriod"/>
              <a:defRPr/>
            </a:pPr>
            <a:r>
              <a:rPr lang="en-US" sz="2000" b="0" dirty="0">
                <a:solidFill>
                  <a:prstClr val="black"/>
                </a:solidFill>
                <a:latin typeface="Arial" panose="020B0604020202020204" pitchFamily="34" charset="0"/>
                <a:cs typeface="Arial" panose="020B0604020202020204" pitchFamily="34" charset="0"/>
              </a:rPr>
              <a:t>Poor road connectivity leading to some   adjoining </a:t>
            </a:r>
            <a:r>
              <a:rPr lang="en-US" sz="2000" b="0" dirty="0" smtClean="0">
                <a:solidFill>
                  <a:prstClr val="black"/>
                </a:solidFill>
                <a:latin typeface="Arial" panose="020B0604020202020204" pitchFamily="34" charset="0"/>
                <a:cs typeface="Arial" panose="020B0604020202020204" pitchFamily="34" charset="0"/>
              </a:rPr>
              <a:t>communities</a:t>
            </a:r>
            <a:endParaRPr lang="en-US" sz="2000" b="0" dirty="0">
              <a:solidFill>
                <a:prstClr val="black"/>
              </a:solidFill>
              <a:latin typeface="Arial" panose="020B0604020202020204" pitchFamily="34" charset="0"/>
              <a:cs typeface="Arial" panose="020B0604020202020204" pitchFamily="34" charset="0"/>
            </a:endParaRPr>
          </a:p>
          <a:p>
            <a:pPr marL="342900" lvl="0" indent="-342900" defTabSz="914400">
              <a:lnSpc>
                <a:spcPct val="100000"/>
              </a:lnSpc>
              <a:spcBef>
                <a:spcPts val="0"/>
              </a:spcBef>
              <a:buFont typeface="+mj-lt"/>
              <a:buAutoNum type="arabicPeriod"/>
              <a:defRPr/>
            </a:pPr>
            <a:r>
              <a:rPr lang="en-US" sz="2000" b="0" dirty="0">
                <a:solidFill>
                  <a:prstClr val="black"/>
                </a:solidFill>
                <a:latin typeface="Arial" panose="020B0604020202020204" pitchFamily="34" charset="0"/>
                <a:cs typeface="Arial" panose="020B0604020202020204" pitchFamily="34" charset="0"/>
              </a:rPr>
              <a:t>Inadequate Agricultural extension officers in the </a:t>
            </a:r>
            <a:r>
              <a:rPr lang="en-US" sz="2000" b="0" dirty="0" smtClean="0">
                <a:solidFill>
                  <a:prstClr val="black"/>
                </a:solidFill>
                <a:latin typeface="Arial" panose="020B0604020202020204" pitchFamily="34" charset="0"/>
                <a:cs typeface="Arial" panose="020B0604020202020204" pitchFamily="34" charset="0"/>
              </a:rPr>
              <a:t>District</a:t>
            </a:r>
            <a:endParaRPr lang="en-US" sz="2000" b="0" dirty="0">
              <a:solidFill>
                <a:prstClr val="black"/>
              </a:solidFill>
              <a:latin typeface="Arial" panose="020B0604020202020204" pitchFamily="34" charset="0"/>
              <a:cs typeface="Arial" panose="020B0604020202020204" pitchFamily="34" charset="0"/>
            </a:endParaRPr>
          </a:p>
          <a:p>
            <a:pPr marL="342900" lvl="0" indent="-342900" defTabSz="914400">
              <a:lnSpc>
                <a:spcPct val="100000"/>
              </a:lnSpc>
              <a:spcBef>
                <a:spcPts val="0"/>
              </a:spcBef>
              <a:buFont typeface="+mj-lt"/>
              <a:buAutoNum type="arabicPeriod"/>
              <a:defRPr/>
            </a:pPr>
            <a:r>
              <a:rPr lang="en-US" sz="2000" b="0" dirty="0" smtClean="0">
                <a:solidFill>
                  <a:prstClr val="black"/>
                </a:solidFill>
                <a:latin typeface="Arial" panose="020B0604020202020204" pitchFamily="34" charset="0"/>
                <a:cs typeface="Arial" panose="020B0604020202020204" pitchFamily="34" charset="0"/>
              </a:rPr>
              <a:t>High incidence of HIV/AIDS and teenage pregnancy                                                                                                                                                                                         </a:t>
            </a:r>
            <a:endParaRPr lang="en-US" sz="2000" b="0" dirty="0">
              <a:latin typeface="Arial" panose="020B0604020202020204" pitchFamily="34" charset="0"/>
              <a:ea typeface="Times New Roman" panose="02020603050405020304" pitchFamily="18" charset="0"/>
              <a:cs typeface="Arial" panose="020B0604020202020204" pitchFamily="34" charset="0"/>
            </a:endParaRPr>
          </a:p>
          <a:p>
            <a:pPr marR="5715" lvl="0" defTabSz="914400">
              <a:lnSpc>
                <a:spcPct val="150000"/>
              </a:lnSpc>
              <a:spcBef>
                <a:spcPts val="0"/>
              </a:spcBef>
              <a:spcAft>
                <a:spcPts val="20"/>
              </a:spcAft>
              <a:defRPr/>
            </a:pPr>
            <a:r>
              <a:rPr lang="en-US" sz="2400" b="0" dirty="0" smtClean="0">
                <a:latin typeface="Arial" panose="020B0604020202020204" pitchFamily="34" charset="0"/>
                <a:ea typeface="Times New Roman" panose="02020603050405020304" pitchFamily="18" charset="0"/>
                <a:cs typeface="Arial" panose="020B0604020202020204" pitchFamily="34" charset="0"/>
              </a:rPr>
              <a:t> </a:t>
            </a:r>
            <a:endParaRPr lang="en-US" sz="2400" b="0" dirty="0">
              <a:latin typeface="Arial" panose="020B0604020202020204" pitchFamily="34" charset="0"/>
              <a:ea typeface="Times New Roman" panose="02020603050405020304" pitchFamily="18" charset="0"/>
              <a:cs typeface="Arial" panose="020B0604020202020204" pitchFamily="34" charset="0"/>
            </a:endParaRPr>
          </a:p>
          <a:p>
            <a:pPr marL="0" marR="0" lvl="0" indent="0" defTabSz="514350" rtl="0" eaLnBrk="1" fontAlgn="auto" latinLnBrk="0" hangingPunct="1">
              <a:lnSpc>
                <a:spcPct val="90000"/>
              </a:lnSpc>
              <a:spcBef>
                <a:spcPct val="0"/>
              </a:spcBef>
              <a:spcAft>
                <a:spcPts val="0"/>
              </a:spcAft>
              <a:buClrTx/>
              <a:buSzTx/>
              <a:buFontTx/>
              <a:buNone/>
              <a:tabLst/>
              <a:defRPr/>
            </a:pPr>
            <a:endParaRPr kumimoji="0" lang="en-GB" sz="2400" b="1" i="0" u="none" strike="noStrike" kern="120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D98713CC-C6AB-4C8A-8AC2-1B60486DCDA6}" type="slidenum">
              <a:rPr lang="en-US" smtClean="0"/>
              <a:t>8</a:t>
            </a:fld>
            <a:endParaRPr lang="en-US"/>
          </a:p>
        </p:txBody>
      </p:sp>
    </p:spTree>
    <p:extLst>
      <p:ext uri="{BB962C8B-B14F-4D97-AF65-F5344CB8AC3E}">
        <p14:creationId xmlns:p14="http://schemas.microsoft.com/office/powerpoint/2010/main" val="3496645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
            <a:ext cx="9144000" cy="571499"/>
          </a:xfrm>
        </p:spPr>
        <p:txBody>
          <a:bodyPr>
            <a:normAutofit/>
          </a:bodyPr>
          <a:lstStyle/>
          <a:p>
            <a:r>
              <a:rPr lang="en-US" sz="2400" b="1" dirty="0">
                <a:solidFill>
                  <a:prstClr val="black"/>
                </a:solidFill>
                <a:latin typeface="Arial" panose="020B0604020202020204" pitchFamily="34" charset="0"/>
                <a:cs typeface="Arial" panose="020B0604020202020204" pitchFamily="34" charset="0"/>
              </a:rPr>
              <a:t>STRATEGIC OVERVIEW OF BNDA</a:t>
            </a:r>
            <a:endParaRPr lang="en-US" sz="2400" b="1"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431800" y="571500"/>
            <a:ext cx="11620500" cy="6604000"/>
          </a:xfrm>
        </p:spPr>
        <p:txBody>
          <a:bodyPr>
            <a:noAutofit/>
          </a:bodyPr>
          <a:lstStyle/>
          <a:p>
            <a:pPr marL="6350" marR="5715" indent="-6350" algn="just">
              <a:spcAft>
                <a:spcPts val="20"/>
              </a:spcAft>
            </a:pPr>
            <a:r>
              <a:rPr lang="en-US" sz="1600" b="1" dirty="0">
                <a:solidFill>
                  <a:prstClr val="black"/>
                </a:solidFill>
                <a:latin typeface="Arial" panose="020B0604020202020204" pitchFamily="34" charset="0"/>
                <a:ea typeface="Times New Roman" panose="02020603050405020304" pitchFamily="18" charset="0"/>
                <a:cs typeface="Arial" panose="020B0604020202020204" pitchFamily="34" charset="0"/>
              </a:rPr>
              <a:t>Vision Statement:</a:t>
            </a:r>
          </a:p>
          <a:p>
            <a:pPr marL="6350" marR="5715" indent="-6350" algn="just">
              <a:spcAft>
                <a:spcPts val="20"/>
              </a:spcAft>
            </a:pPr>
            <a:r>
              <a:rPr lang="en-US" sz="1600" dirty="0">
                <a:latin typeface="Arial" panose="020B0604020202020204" pitchFamily="34" charset="0"/>
                <a:ea typeface="Times New Roman" panose="02020603050405020304" pitchFamily="18" charset="0"/>
                <a:cs typeface="Arial" panose="020B0604020202020204" pitchFamily="34" charset="0"/>
              </a:rPr>
              <a:t>To be an environmentally Sustainable Mining and Agrarian district.</a:t>
            </a:r>
          </a:p>
          <a:p>
            <a:pPr marL="6350" marR="5715" indent="-6350" algn="just">
              <a:spcAft>
                <a:spcPts val="20"/>
              </a:spcAft>
            </a:pPr>
            <a:r>
              <a:rPr lang="en-US" sz="1600" dirty="0">
                <a:latin typeface="Arial" panose="020B0604020202020204" pitchFamily="34" charset="0"/>
                <a:ea typeface="Times New Roman" panose="02020603050405020304" pitchFamily="18" charset="0"/>
                <a:cs typeface="Arial" panose="020B0604020202020204" pitchFamily="34" charset="0"/>
              </a:rPr>
              <a:t> </a:t>
            </a:r>
            <a:r>
              <a:rPr lang="en-US" sz="1600" b="1" dirty="0" smtClean="0">
                <a:solidFill>
                  <a:prstClr val="black"/>
                </a:solidFill>
                <a:latin typeface="Arial" panose="020B0604020202020204" pitchFamily="34" charset="0"/>
                <a:ea typeface="Times New Roman" panose="02020603050405020304" pitchFamily="18" charset="0"/>
                <a:cs typeface="Arial" panose="020B0604020202020204" pitchFamily="34" charset="0"/>
              </a:rPr>
              <a:t>Mission </a:t>
            </a:r>
            <a:r>
              <a:rPr lang="en-US" sz="1600" b="1" dirty="0">
                <a:solidFill>
                  <a:prstClr val="black"/>
                </a:solidFill>
                <a:latin typeface="Arial" panose="020B0604020202020204" pitchFamily="34" charset="0"/>
                <a:ea typeface="Times New Roman" panose="02020603050405020304" pitchFamily="18" charset="0"/>
                <a:cs typeface="Arial" panose="020B0604020202020204" pitchFamily="34" charset="0"/>
              </a:rPr>
              <a:t>Statement:</a:t>
            </a:r>
          </a:p>
          <a:p>
            <a:pPr algn="l">
              <a:spcBef>
                <a:spcPts val="200"/>
              </a:spcBef>
            </a:pPr>
            <a:r>
              <a:rPr lang="en-US" sz="1600" dirty="0">
                <a:solidFill>
                  <a:prstClr val="black"/>
                </a:solidFill>
                <a:latin typeface="Arial" panose="020B0604020202020204" pitchFamily="34" charset="0"/>
                <a:ea typeface="Times New Roman" panose="02020603050405020304" pitchFamily="18" charset="0"/>
                <a:cs typeface="Arial" panose="020B0604020202020204" pitchFamily="34" charset="0"/>
              </a:rPr>
              <a:t>To ensure the improvement in the quality of life, of its citizens by mobilizing human, material and financial resources in the District to promote local economic development.</a:t>
            </a:r>
          </a:p>
          <a:p>
            <a:pPr>
              <a:spcBef>
                <a:spcPts val="200"/>
              </a:spcBef>
            </a:pPr>
            <a:endParaRPr lang="en-US" sz="16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a:p>
            <a:pPr algn="l">
              <a:spcBef>
                <a:spcPts val="200"/>
              </a:spcBef>
            </a:pPr>
            <a:r>
              <a:rPr lang="en-US" sz="1600" b="1" dirty="0">
                <a:solidFill>
                  <a:prstClr val="black"/>
                </a:solidFill>
                <a:latin typeface="Arial" panose="020B0604020202020204" pitchFamily="34" charset="0"/>
                <a:ea typeface="Times New Roman" panose="02020603050405020304" pitchFamily="18" charset="0"/>
                <a:cs typeface="Arial" panose="020B0604020202020204" pitchFamily="34" charset="0"/>
              </a:rPr>
              <a:t>Goal</a:t>
            </a:r>
            <a:r>
              <a:rPr lang="en-US" sz="1600" dirty="0">
                <a:solidFill>
                  <a:prstClr val="black"/>
                </a:solidFill>
                <a:latin typeface="Arial" panose="020B0604020202020204" pitchFamily="34" charset="0"/>
                <a:ea typeface="Times New Roman" panose="02020603050405020304" pitchFamily="18" charset="0"/>
                <a:cs typeface="Arial" panose="020B0604020202020204" pitchFamily="34" charset="0"/>
              </a:rPr>
              <a:t>: Team work, Discipline, Client-focus and Timeliness</a:t>
            </a:r>
          </a:p>
          <a:p>
            <a:pPr>
              <a:spcBef>
                <a:spcPts val="200"/>
              </a:spcBef>
            </a:pPr>
            <a:endParaRPr lang="en-US" sz="1600" dirty="0">
              <a:solidFill>
                <a:prstClr val="black"/>
              </a:solidFill>
              <a:latin typeface="Arial" panose="020B0604020202020204" pitchFamily="34" charset="0"/>
              <a:ea typeface="Times New Roman" panose="02020603050405020304" pitchFamily="18" charset="0"/>
              <a:cs typeface="Arial" panose="020B0604020202020204" pitchFamily="34" charset="0"/>
            </a:endParaRPr>
          </a:p>
          <a:p>
            <a:pPr algn="l">
              <a:spcBef>
                <a:spcPts val="200"/>
              </a:spcBef>
            </a:pPr>
            <a:r>
              <a:rPr lang="en-US" sz="1600" b="1" dirty="0">
                <a:solidFill>
                  <a:prstClr val="black"/>
                </a:solidFill>
                <a:latin typeface="Arial" panose="020B0604020202020204" pitchFamily="34" charset="0"/>
                <a:ea typeface="Times New Roman" panose="02020603050405020304" pitchFamily="18" charset="0"/>
                <a:cs typeface="Arial" panose="020B0604020202020204" pitchFamily="34" charset="0"/>
              </a:rPr>
              <a:t>Functions of the Assembly</a:t>
            </a:r>
          </a:p>
          <a:p>
            <a:pPr marL="6350" marR="5715" indent="-6350" algn="just"/>
            <a:r>
              <a:rPr lang="en-US" sz="1600" dirty="0">
                <a:latin typeface="Arial" panose="020B0604020202020204" pitchFamily="34" charset="0"/>
                <a:ea typeface="Times New Roman" panose="02020603050405020304" pitchFamily="18" charset="0"/>
                <a:cs typeface="Arial" panose="020B0604020202020204" pitchFamily="34" charset="0"/>
              </a:rPr>
              <a:t>The functions of the Assembly as given in the Local Governance Act, 2016 (Act 936) section 12 are as follows:</a:t>
            </a:r>
          </a:p>
          <a:p>
            <a:pPr marL="342900" indent="-342900" algn="just">
              <a:buClrTx/>
              <a:buFont typeface="Symbol" panose="05050102010706020507" pitchFamily="18" charset="2"/>
              <a:buChar char=""/>
            </a:pPr>
            <a:r>
              <a:rPr lang="en-US" sz="1600" dirty="0">
                <a:latin typeface="Arial" panose="020B0604020202020204" pitchFamily="34" charset="0"/>
                <a:ea typeface="Times New Roman" panose="02020603050405020304" pitchFamily="18" charset="0"/>
                <a:cs typeface="Arial" panose="020B0604020202020204" pitchFamily="34" charset="0"/>
              </a:rPr>
              <a:t>Be responsible for the overall development of the District.</a:t>
            </a:r>
          </a:p>
          <a:p>
            <a:pPr marL="342900" indent="-342900" algn="just">
              <a:buClrTx/>
              <a:buFont typeface="Symbol" panose="05050102010706020507" pitchFamily="18" charset="2"/>
              <a:buChar char=""/>
            </a:pPr>
            <a:r>
              <a:rPr lang="en-US" sz="1600" dirty="0">
                <a:latin typeface="Arial" panose="020B0604020202020204" pitchFamily="34" charset="0"/>
                <a:ea typeface="Times New Roman" panose="02020603050405020304" pitchFamily="18" charset="0"/>
                <a:cs typeface="Arial" panose="020B0604020202020204" pitchFamily="34" charset="0"/>
              </a:rPr>
              <a:t>Issuance of building permits, business operation licenses, approval of planning schemes layouts and registration of birth and deaths.</a:t>
            </a:r>
          </a:p>
          <a:p>
            <a:pPr marL="342900" indent="-342900" algn="just">
              <a:buClrTx/>
              <a:buFont typeface="Symbol" panose="05050102010706020507" pitchFamily="18" charset="2"/>
              <a:buChar char=""/>
            </a:pPr>
            <a:r>
              <a:rPr lang="en-US" sz="1600" dirty="0">
                <a:latin typeface="Arial" panose="020B0604020202020204" pitchFamily="34" charset="0"/>
                <a:ea typeface="Times New Roman" panose="02020603050405020304" pitchFamily="18" charset="0"/>
                <a:cs typeface="Arial" panose="020B0604020202020204" pitchFamily="34" charset="0"/>
              </a:rPr>
              <a:t>Be responsible for the levying and collection of taxes, rates, duties and fees.</a:t>
            </a:r>
          </a:p>
          <a:p>
            <a:pPr marL="342900" indent="-342900" algn="just">
              <a:buClrTx/>
              <a:buFont typeface="Symbol" panose="05050102010706020507" pitchFamily="18" charset="2"/>
              <a:buChar char=""/>
            </a:pPr>
            <a:r>
              <a:rPr lang="en-US" sz="1600" dirty="0">
                <a:latin typeface="Arial" panose="020B0604020202020204" pitchFamily="34" charset="0"/>
                <a:ea typeface="Times New Roman" panose="02020603050405020304" pitchFamily="18" charset="0"/>
                <a:cs typeface="Arial" panose="020B0604020202020204" pitchFamily="34" charset="0"/>
              </a:rPr>
              <a:t>Be responsible for the development, improvement and management of human settlements and the environment in the district</a:t>
            </a:r>
          </a:p>
          <a:p>
            <a:pPr marL="342900" indent="-342900" algn="just">
              <a:buClrTx/>
              <a:buFont typeface="Symbol" panose="05050102010706020507" pitchFamily="18" charset="2"/>
              <a:buChar char=""/>
            </a:pPr>
            <a:r>
              <a:rPr lang="en-US" sz="1600" dirty="0">
                <a:latin typeface="Arial" panose="020B0604020202020204" pitchFamily="34" charset="0"/>
                <a:ea typeface="Times New Roman" panose="02020603050405020304" pitchFamily="18" charset="0"/>
                <a:cs typeface="Arial" panose="020B0604020202020204" pitchFamily="34" charset="0"/>
              </a:rPr>
              <a:t>Formulate and execute plans, programmes and strategies for the effective mobilization of resources necessary for the overall development of the District.</a:t>
            </a:r>
          </a:p>
          <a:p>
            <a:pPr marL="342900" indent="-342900" algn="just">
              <a:buClrTx/>
              <a:buFont typeface="Symbol" panose="05050102010706020507" pitchFamily="18" charset="2"/>
              <a:buChar char=""/>
            </a:pPr>
            <a:r>
              <a:rPr lang="en-US" sz="1600" dirty="0">
                <a:latin typeface="Arial" panose="020B0604020202020204" pitchFamily="34" charset="0"/>
                <a:ea typeface="Times New Roman" panose="02020603050405020304" pitchFamily="18" charset="0"/>
                <a:cs typeface="Arial" panose="020B0604020202020204" pitchFamily="34" charset="0"/>
              </a:rPr>
              <a:t>Provision of basic socio-economic infrastructure, including Schools, Markets, Lorry parks, institutional Toilets, Roads and facilitate the provision of water.</a:t>
            </a:r>
          </a:p>
          <a:p>
            <a:endParaRPr lang="en-US" sz="16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9</a:t>
            </a:fld>
            <a:endParaRPr lang="en-US"/>
          </a:p>
        </p:txBody>
      </p:sp>
    </p:spTree>
    <p:extLst>
      <p:ext uri="{BB962C8B-B14F-4D97-AF65-F5344CB8AC3E}">
        <p14:creationId xmlns:p14="http://schemas.microsoft.com/office/powerpoint/2010/main" val="11705236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2700"/>
            <a:ext cx="9144000" cy="571500"/>
          </a:xfrm>
        </p:spPr>
        <p:txBody>
          <a:bodyPr>
            <a:normAutofit/>
          </a:bodyPr>
          <a:lstStyle/>
          <a:p>
            <a:r>
              <a:rPr lang="en-US" sz="2400" b="1" dirty="0">
                <a:solidFill>
                  <a:sysClr val="windowText" lastClr="000000"/>
                </a:solidFill>
                <a:latin typeface="Arial"/>
              </a:rPr>
              <a:t>BNDA ADOPTED POLICY OBJECTIVES FOR </a:t>
            </a:r>
            <a:r>
              <a:rPr lang="en-US" sz="2400" b="1" dirty="0" smtClean="0">
                <a:solidFill>
                  <a:sysClr val="windowText" lastClr="000000"/>
                </a:solidFill>
                <a:latin typeface="Arial"/>
              </a:rPr>
              <a:t>2023</a:t>
            </a:r>
            <a:endParaRPr lang="en-US" sz="2400" dirty="0"/>
          </a:p>
        </p:txBody>
      </p:sp>
      <p:graphicFrame>
        <p:nvGraphicFramePr>
          <p:cNvPr id="5" name="Table 4"/>
          <p:cNvGraphicFramePr>
            <a:graphicFrameLocks noGrp="1"/>
          </p:cNvGraphicFramePr>
          <p:nvPr>
            <p:extLst>
              <p:ext uri="{D42A27DB-BD31-4B8C-83A1-F6EECF244321}">
                <p14:modId xmlns:p14="http://schemas.microsoft.com/office/powerpoint/2010/main" val="1293545559"/>
              </p:ext>
            </p:extLst>
          </p:nvPr>
        </p:nvGraphicFramePr>
        <p:xfrm>
          <a:off x="241300" y="489203"/>
          <a:ext cx="11658600" cy="5676343"/>
        </p:xfrm>
        <a:graphic>
          <a:graphicData uri="http://schemas.openxmlformats.org/drawingml/2006/table">
            <a:tbl>
              <a:tblPr firstRow="1" bandRow="1">
                <a:tableStyleId>{5940675A-B579-460E-94D1-54222C63F5DA}</a:tableStyleId>
              </a:tblPr>
              <a:tblGrid>
                <a:gridCol w="5829300"/>
                <a:gridCol w="5829300"/>
              </a:tblGrid>
              <a:tr h="2725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latin typeface="Arial" panose="020B0604020202020204" pitchFamily="34" charset="0"/>
                          <a:cs typeface="Arial" panose="020B0604020202020204" pitchFamily="34" charset="0"/>
                        </a:rPr>
                        <a:t>FOCUS AREA</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smtClean="0">
                          <a:latin typeface="Arial" panose="020B0604020202020204" pitchFamily="34" charset="0"/>
                          <a:cs typeface="Arial" panose="020B0604020202020204" pitchFamily="34" charset="0"/>
                        </a:rPr>
                        <a:t>POLICY OBJECTIVE</a:t>
                      </a:r>
                    </a:p>
                  </a:txBody>
                  <a:tcPr/>
                </a:tc>
              </a:tr>
              <a:tr h="11148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latin typeface="Arial" panose="020B0604020202020204" pitchFamily="34" charset="0"/>
                          <a:cs typeface="Arial" panose="020B0604020202020204" pitchFamily="34" charset="0"/>
                        </a:rPr>
                        <a:t>Economic development </a:t>
                      </a:r>
                      <a:endParaRPr lang="en-US" sz="1200" dirty="0" smtClean="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Promote livestock and poultry development for food security and</a:t>
                      </a:r>
                      <a:r>
                        <a:rPr lang="en-US" sz="1200" baseline="0" dirty="0" smtClean="0">
                          <a:effectLst/>
                          <a:latin typeface="Arial" panose="020B0604020202020204" pitchFamily="34" charset="0"/>
                          <a:cs typeface="Arial" panose="020B0604020202020204" pitchFamily="34" charset="0"/>
                        </a:rPr>
                        <a:t> income generation</a:t>
                      </a:r>
                      <a:endParaRPr lang="en-US" sz="1200" dirty="0" smtClean="0">
                        <a:effectLst/>
                        <a:latin typeface="Arial" panose="020B0604020202020204" pitchFamily="34" charset="0"/>
                        <a:cs typeface="Arial" panose="020B0604020202020204" pitchFamily="34" charset="0"/>
                      </a:endParaRPr>
                    </a:p>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Promote agriculture as a viable business among the youth and women</a:t>
                      </a:r>
                    </a:p>
                    <a:p>
                      <a:pPr marL="342900" marR="5715" lvl="0" indent="-342900" algn="just">
                        <a:lnSpc>
                          <a:spcPct val="150000"/>
                        </a:lnSpc>
                        <a:spcBef>
                          <a:spcPts val="0"/>
                        </a:spcBef>
                        <a:spcAft>
                          <a:spcPts val="2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Enhance domestic trade</a:t>
                      </a:r>
                    </a:p>
                    <a:p>
                      <a:endParaRPr lang="en-US" sz="1200" dirty="0">
                        <a:latin typeface="Arial" panose="020B0604020202020204" pitchFamily="34" charset="0"/>
                        <a:cs typeface="Arial" panose="020B0604020202020204" pitchFamily="34" charset="0"/>
                      </a:endParaRPr>
                    </a:p>
                  </a:txBody>
                  <a:tcPr/>
                </a:tc>
              </a:tr>
              <a:tr h="15607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latin typeface="Arial" panose="020B0604020202020204" pitchFamily="34" charset="0"/>
                          <a:cs typeface="Arial" panose="020B0604020202020204" pitchFamily="34" charset="0"/>
                        </a:rPr>
                        <a:t>Social development </a:t>
                      </a:r>
                      <a:endParaRPr lang="en-US" sz="1200" dirty="0" smtClean="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Enhance inclusive and equitable access to, and participation in quality education at all levels</a:t>
                      </a:r>
                    </a:p>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Ensure affordable, equitable, easily accessible and Universal Health Coverage (UHC)</a:t>
                      </a:r>
                    </a:p>
                    <a:p>
                      <a:pPr marL="342900" marR="5715" lvl="0" indent="-342900" algn="just">
                        <a:lnSpc>
                          <a:spcPct val="150000"/>
                        </a:lnSpc>
                        <a:spcBef>
                          <a:spcPts val="0"/>
                        </a:spcBef>
                        <a:spcAft>
                          <a:spcPts val="2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Improve access to safe and reliable water supply services for all</a:t>
                      </a:r>
                    </a:p>
                    <a:p>
                      <a:pPr marL="342900" marR="5715" lvl="0" indent="-342900" algn="just">
                        <a:lnSpc>
                          <a:spcPct val="150000"/>
                        </a:lnSpc>
                        <a:spcBef>
                          <a:spcPts val="0"/>
                        </a:spcBef>
                        <a:spcAft>
                          <a:spcPts val="2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Provide</a:t>
                      </a:r>
                      <a:r>
                        <a:rPr lang="en-US" sz="1200" baseline="0" dirty="0" smtClean="0">
                          <a:effectLst/>
                          <a:latin typeface="Arial" panose="020B0604020202020204" pitchFamily="34" charset="0"/>
                          <a:cs typeface="Arial" panose="020B0604020202020204" pitchFamily="34" charset="0"/>
                        </a:rPr>
                        <a:t> adequate support and protection for vulnerable and the excluded</a:t>
                      </a:r>
                      <a:endParaRPr lang="en-US" sz="1200" dirty="0" smtClean="0">
                        <a:effectLst/>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tr>
              <a:tr h="10308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smtClean="0">
                          <a:effectLst/>
                          <a:latin typeface="Arial" panose="020B0604020202020204" pitchFamily="34" charset="0"/>
                          <a:cs typeface="Arial" panose="020B0604020202020204" pitchFamily="34" charset="0"/>
                        </a:rPr>
                        <a:t>Environment, infrastructure and human settlements</a:t>
                      </a:r>
                      <a:endParaRPr lang="en-US" sz="1100" dirty="0" smtClean="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a:tc>
                <a:tc>
                  <a:txBody>
                    <a:bodyPr/>
                    <a:lstStyle/>
                    <a:p>
                      <a:pPr marL="171450" marR="5715" lvl="0" indent="-17145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1100" dirty="0" smtClean="0">
                          <a:effectLst/>
                          <a:latin typeface="Arial" panose="020B0604020202020204" pitchFamily="34" charset="0"/>
                          <a:cs typeface="Arial" panose="020B0604020202020204" pitchFamily="34" charset="0"/>
                        </a:rPr>
                        <a:t>Improvement</a:t>
                      </a:r>
                      <a:r>
                        <a:rPr lang="en-US" sz="1100" baseline="0" dirty="0" smtClean="0">
                          <a:effectLst/>
                          <a:latin typeface="Arial" panose="020B0604020202020204" pitchFamily="34" charset="0"/>
                          <a:cs typeface="Arial" panose="020B0604020202020204" pitchFamily="34" charset="0"/>
                        </a:rPr>
                        <a:t> Environmental Sanitation in the District </a:t>
                      </a:r>
                      <a:endParaRPr lang="en-US" sz="1100" dirty="0" smtClean="0">
                        <a:effectLst/>
                        <a:latin typeface="Arial" panose="020B0604020202020204" pitchFamily="34" charset="0"/>
                        <a:cs typeface="Arial" panose="020B0604020202020204" pitchFamily="34" charset="0"/>
                      </a:endParaRPr>
                    </a:p>
                    <a:p>
                      <a:pPr marL="342900" marR="5715" lvl="0" indent="-342900" algn="just">
                        <a:lnSpc>
                          <a:spcPct val="151000"/>
                        </a:lnSpc>
                        <a:spcBef>
                          <a:spcPts val="0"/>
                        </a:spcBef>
                        <a:spcAft>
                          <a:spcPts val="0"/>
                        </a:spcAft>
                        <a:buFont typeface="Symbol" panose="05050102010706020507" pitchFamily="18" charset="2"/>
                        <a:buChar char=""/>
                        <a:tabLst>
                          <a:tab pos="215900" algn="l"/>
                        </a:tabLst>
                      </a:pPr>
                      <a:r>
                        <a:rPr lang="en-US" sz="1100" dirty="0" smtClean="0">
                          <a:effectLst/>
                          <a:latin typeface="Arial" panose="020B0604020202020204" pitchFamily="34" charset="0"/>
                          <a:cs typeface="Arial" panose="020B0604020202020204" pitchFamily="34" charset="0"/>
                        </a:rPr>
                        <a:t>Improve</a:t>
                      </a:r>
                      <a:r>
                        <a:rPr lang="en-US" sz="1100" baseline="0" dirty="0" smtClean="0">
                          <a:effectLst/>
                          <a:latin typeface="Arial" panose="020B0604020202020204" pitchFamily="34" charset="0"/>
                          <a:cs typeface="Arial" panose="020B0604020202020204" pitchFamily="34" charset="0"/>
                        </a:rPr>
                        <a:t> Infrastructural delivery and promote a sustainable, spatially integrated, balanced and orderly development of human settlements in the District</a:t>
                      </a:r>
                      <a:endParaRPr lang="en-US" sz="1100" dirty="0" smtClean="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a:txBody>
                  <a:tcPr/>
                </a:tc>
              </a:tr>
              <a:tr h="8277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smtClean="0">
                          <a:effectLst/>
                          <a:latin typeface="Arial" panose="020B0604020202020204" pitchFamily="34" charset="0"/>
                          <a:cs typeface="Arial" panose="020B0604020202020204" pitchFamily="34" charset="0"/>
                        </a:rPr>
                        <a:t>Governance, corruption and public accountability</a:t>
                      </a:r>
                      <a:endParaRPr lang="en-US" sz="1100" dirty="0" smtClean="0">
                        <a:effectLst/>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a:txBody>
                  <a:tcPr/>
                </a:tc>
                <a:tc>
                  <a:txBody>
                    <a:bodyPr/>
                    <a:lstStyle/>
                    <a:p>
                      <a:pPr marL="342900" marR="5715" lvl="0" indent="-342900" algn="just">
                        <a:lnSpc>
                          <a:spcPct val="151000"/>
                        </a:lnSpc>
                        <a:spcBef>
                          <a:spcPts val="0"/>
                        </a:spcBef>
                        <a:spcAft>
                          <a:spcPts val="0"/>
                        </a:spcAft>
                        <a:buFont typeface="Symbol" panose="05050102010706020507" pitchFamily="18" charset="2"/>
                        <a:buChar char=""/>
                      </a:pPr>
                      <a:r>
                        <a:rPr lang="en-US" sz="1100" dirty="0" smtClean="0">
                          <a:effectLst/>
                          <a:latin typeface="Arial" panose="020B0604020202020204" pitchFamily="34" charset="0"/>
                          <a:cs typeface="Arial" panose="020B0604020202020204" pitchFamily="34" charset="0"/>
                        </a:rPr>
                        <a:t>Improve popular participation at  district levels</a:t>
                      </a:r>
                    </a:p>
                    <a:p>
                      <a:pPr marL="342900" marR="5715" lvl="0" indent="-342900" algn="just">
                        <a:lnSpc>
                          <a:spcPct val="151000"/>
                        </a:lnSpc>
                        <a:spcBef>
                          <a:spcPts val="0"/>
                        </a:spcBef>
                        <a:spcAft>
                          <a:spcPts val="0"/>
                        </a:spcAft>
                        <a:buFont typeface="Symbol" panose="05050102010706020507" pitchFamily="18" charset="2"/>
                        <a:buChar char=""/>
                      </a:pPr>
                      <a:r>
                        <a:rPr lang="en-US" sz="1100" dirty="0" smtClean="0">
                          <a:effectLst/>
                          <a:latin typeface="Arial" panose="020B0604020202020204" pitchFamily="34" charset="0"/>
                          <a:cs typeface="Arial" panose="020B0604020202020204" pitchFamily="34" charset="0"/>
                        </a:rPr>
                        <a:t>Deepen political and administrative decentralization</a:t>
                      </a:r>
                    </a:p>
                    <a:p>
                      <a:pPr marL="342900" marR="5715" lvl="0" indent="-342900" algn="just">
                        <a:lnSpc>
                          <a:spcPct val="151000"/>
                        </a:lnSpc>
                        <a:spcBef>
                          <a:spcPts val="0"/>
                        </a:spcBef>
                        <a:spcAft>
                          <a:spcPts val="0"/>
                        </a:spcAft>
                        <a:buFont typeface="Symbol" panose="05050102010706020507" pitchFamily="18" charset="2"/>
                        <a:buChar char=""/>
                      </a:pPr>
                      <a:r>
                        <a:rPr lang="en-US" sz="1100" dirty="0" smtClean="0">
                          <a:effectLst/>
                          <a:latin typeface="Arial" panose="020B0604020202020204" pitchFamily="34" charset="0"/>
                          <a:cs typeface="Arial" panose="020B0604020202020204" pitchFamily="34" charset="0"/>
                        </a:rPr>
                        <a:t>Strengthen fiscal decentralization</a:t>
                      </a:r>
                    </a:p>
                    <a:p>
                      <a:endParaRPr lang="en-US" sz="1100" dirty="0">
                        <a:latin typeface="Arial" panose="020B0604020202020204" pitchFamily="34" charset="0"/>
                        <a:cs typeface="Arial" panose="020B0604020202020204" pitchFamily="34" charset="0"/>
                      </a:endParaRPr>
                    </a:p>
                  </a:txBody>
                  <a:tcPr/>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10</a:t>
            </a:fld>
            <a:endParaRPr lang="en-US"/>
          </a:p>
        </p:txBody>
      </p:sp>
    </p:spTree>
    <p:extLst>
      <p:ext uri="{BB962C8B-B14F-4D97-AF65-F5344CB8AC3E}">
        <p14:creationId xmlns:p14="http://schemas.microsoft.com/office/powerpoint/2010/main" val="30284803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0"/>
            <a:ext cx="9144000" cy="769937"/>
          </a:xfrm>
        </p:spPr>
        <p:txBody>
          <a:bodyPr>
            <a:normAutofit/>
          </a:bodyPr>
          <a:lstStyle/>
          <a:p>
            <a:r>
              <a:rPr lang="en-US" sz="2400" dirty="0" smtClean="0">
                <a:latin typeface="Arial" panose="020B0604020202020204" pitchFamily="34" charset="0"/>
                <a:cs typeface="Arial" panose="020B0604020202020204" pitchFamily="34" charset="0"/>
              </a:rPr>
              <a:t>Financial Performance-Revenue</a:t>
            </a:r>
            <a:endParaRPr lang="en-US" sz="2400" dirty="0">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508075816"/>
              </p:ext>
            </p:extLst>
          </p:nvPr>
        </p:nvGraphicFramePr>
        <p:xfrm>
          <a:off x="101599" y="769937"/>
          <a:ext cx="11988801" cy="5072065"/>
        </p:xfrm>
        <a:graphic>
          <a:graphicData uri="http://schemas.openxmlformats.org/drawingml/2006/table">
            <a:tbl>
              <a:tblPr>
                <a:tableStyleId>{616DA210-FB5B-4158-B5E0-FEB733F419BA}</a:tableStyleId>
              </a:tblPr>
              <a:tblGrid>
                <a:gridCol w="1490911"/>
                <a:gridCol w="1418536"/>
                <a:gridCol w="1693558"/>
                <a:gridCol w="1519859"/>
                <a:gridCol w="1751458"/>
                <a:gridCol w="1375112"/>
                <a:gridCol w="1248456"/>
                <a:gridCol w="1490911"/>
              </a:tblGrid>
              <a:tr h="317004">
                <a:tc gridSpan="8">
                  <a:txBody>
                    <a:bodyPr/>
                    <a:lstStyle/>
                    <a:p>
                      <a:pPr algn="ctr" rtl="0" fontAlgn="ctr"/>
                      <a:r>
                        <a:rPr lang="en-US" sz="1200" b="1" u="none" strike="noStrike" dirty="0">
                          <a:solidFill>
                            <a:schemeClr val="tx1"/>
                          </a:solidFill>
                          <a:effectLst/>
                          <a:latin typeface="Arial" panose="020B0604020202020204" pitchFamily="34" charset="0"/>
                          <a:cs typeface="Arial" panose="020B0604020202020204" pitchFamily="34" charset="0"/>
                        </a:rPr>
                        <a:t>REVENUE PERFORMANCE-  IGF ONLY</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17004">
                <a:tc>
                  <a:txBody>
                    <a:bodyPr/>
                    <a:lstStyle/>
                    <a:p>
                      <a:pPr algn="ctr" rtl="0" fontAlgn="ctr"/>
                      <a:r>
                        <a:rPr lang="en-US" sz="1200" b="1" u="none" strike="noStrike" dirty="0">
                          <a:effectLst/>
                          <a:latin typeface="Arial" panose="020B0604020202020204" pitchFamily="34" charset="0"/>
                          <a:cs typeface="Arial" panose="020B0604020202020204" pitchFamily="34" charset="0"/>
                        </a:rPr>
                        <a:t>ITEM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2021</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2022</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gridSpan="3">
                  <a:txBody>
                    <a:bodyPr/>
                    <a:lstStyle/>
                    <a:p>
                      <a:pPr algn="ctr" rtl="0" fontAlgn="ctr"/>
                      <a:r>
                        <a:rPr lang="en-US" sz="1200" b="1" u="none" strike="noStrike" dirty="0">
                          <a:solidFill>
                            <a:schemeClr val="tx1"/>
                          </a:solidFill>
                          <a:effectLst/>
                          <a:latin typeface="Arial" panose="020B0604020202020204" pitchFamily="34" charset="0"/>
                          <a:cs typeface="Arial" panose="020B0604020202020204" pitchFamily="34" charset="0"/>
                        </a:rPr>
                        <a:t>2023</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c hMerge="1">
                  <a:txBody>
                    <a:bodyPr/>
                    <a:lstStyle/>
                    <a:p>
                      <a:endParaRPr lang="en-US"/>
                    </a:p>
                  </a:txBody>
                  <a:tcPr/>
                </a:tc>
                <a:tc hMerge="1">
                  <a:txBody>
                    <a:bodyPr/>
                    <a:lstStyle/>
                    <a:p>
                      <a:endParaRPr lang="en-US"/>
                    </a:p>
                  </a:txBody>
                  <a:tcPr/>
                </a:tc>
              </a:tr>
              <a:tr h="588721">
                <a:tc>
                  <a:txBody>
                    <a:bodyPr/>
                    <a:lstStyle/>
                    <a:p>
                      <a:pPr algn="ctr" rtl="0" fontAlgn="ctr"/>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Budget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Actual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Budget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Actual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Budget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Actual as at August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1" u="none" strike="noStrike" dirty="0">
                          <a:solidFill>
                            <a:schemeClr val="tx1"/>
                          </a:solidFill>
                          <a:effectLst/>
                          <a:latin typeface="Arial" panose="020B0604020202020204" pitchFamily="34" charset="0"/>
                          <a:cs typeface="Arial" panose="020B0604020202020204" pitchFamily="34" charset="0"/>
                        </a:rPr>
                        <a:t>% performance as at August</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a:effectLst/>
                          <a:latin typeface="Arial" panose="020B0604020202020204" pitchFamily="34" charset="0"/>
                          <a:cs typeface="Arial" panose="020B0604020202020204" pitchFamily="34" charset="0"/>
                        </a:rPr>
                        <a:t>Property Rate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2,236,523.30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1,777,498.29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2,274,023.31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2,315,099.77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2,287,523.31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effectLst/>
                          <a:latin typeface="Arial" panose="020B0604020202020204" pitchFamily="34" charset="0"/>
                          <a:cs typeface="Arial" panose="020B0604020202020204" pitchFamily="34" charset="0"/>
                        </a:rPr>
                        <a:t>52,896.54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smtClean="0">
                          <a:solidFill>
                            <a:schemeClr val="tx1"/>
                          </a:solidFill>
                          <a:effectLst/>
                          <a:latin typeface="Arial" panose="020B0604020202020204" pitchFamily="34" charset="0"/>
                          <a:cs typeface="Arial" panose="020B0604020202020204" pitchFamily="34" charset="0"/>
                        </a:rPr>
                        <a:t>2.99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a:effectLst/>
                          <a:latin typeface="Arial" panose="020B0604020202020204" pitchFamily="34" charset="0"/>
                          <a:cs typeface="Arial" panose="020B0604020202020204" pitchFamily="34" charset="0"/>
                        </a:rPr>
                        <a:t>Basic Rates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2,500.00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1,520.00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3,500.00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2,121.00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3,500.00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smtClean="0">
                          <a:effectLst/>
                          <a:latin typeface="Arial" panose="020B0604020202020204" pitchFamily="34" charset="0"/>
                          <a:cs typeface="Arial" panose="020B0604020202020204" pitchFamily="34" charset="0"/>
                        </a:rPr>
                        <a:t>1,021.00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r>
                        <a:rPr lang="en-US" sz="1200" u="none" strike="noStrike" dirty="0" smtClean="0">
                          <a:solidFill>
                            <a:schemeClr val="tx1"/>
                          </a:solidFill>
                          <a:effectLst/>
                          <a:latin typeface="Arial" panose="020B0604020202020204" pitchFamily="34" charset="0"/>
                          <a:cs typeface="Arial" panose="020B0604020202020204" pitchFamily="34" charset="0"/>
                        </a:rPr>
                        <a:t>0.06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a:effectLst/>
                          <a:latin typeface="Arial" panose="020B0604020202020204" pitchFamily="34" charset="0"/>
                          <a:cs typeface="Arial" panose="020B0604020202020204" pitchFamily="34" charset="0"/>
                        </a:rPr>
                        <a:t>Fees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100,000.00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effectLst/>
                          <a:latin typeface="Arial" panose="020B0604020202020204" pitchFamily="34" charset="0"/>
                          <a:cs typeface="Arial" panose="020B0604020202020204" pitchFamily="34" charset="0"/>
                        </a:rPr>
                        <a:t>84,890.00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560,727.48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427,131.48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183,374.78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34,373.18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r>
                        <a:rPr lang="en-US" sz="1200" u="none" strike="noStrike" dirty="0" smtClean="0">
                          <a:solidFill>
                            <a:schemeClr val="tx1"/>
                          </a:solidFill>
                          <a:effectLst/>
                          <a:latin typeface="Arial" panose="020B0604020202020204" pitchFamily="34" charset="0"/>
                          <a:cs typeface="Arial" panose="020B0604020202020204" pitchFamily="34" charset="0"/>
                        </a:rPr>
                        <a:t>1.94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a:effectLst/>
                          <a:latin typeface="Arial" panose="020B0604020202020204" pitchFamily="34" charset="0"/>
                          <a:cs typeface="Arial" panose="020B0604020202020204" pitchFamily="34" charset="0"/>
                        </a:rPr>
                        <a:t>Fines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3,200.00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830.00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3,200.00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3,200.00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3,600.00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r>
                        <a:rPr lang="en-US" sz="1200" u="none" strike="noStrike" dirty="0" smtClean="0">
                          <a:solidFill>
                            <a:schemeClr val="tx1"/>
                          </a:solidFill>
                          <a:effectLst/>
                          <a:latin typeface="Arial" panose="020B0604020202020204" pitchFamily="34" charset="0"/>
                          <a:cs typeface="Arial" panose="020B0604020202020204" pitchFamily="34" charset="0"/>
                        </a:rPr>
                        <a:t>0.20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a:effectLst/>
                          <a:latin typeface="Arial" panose="020B0604020202020204" pitchFamily="34" charset="0"/>
                          <a:cs typeface="Arial" panose="020B0604020202020204" pitchFamily="34" charset="0"/>
                        </a:rPr>
                        <a:t>Licenses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330,945.00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374,582.84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340,445.00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546,648.81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370,445.00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424,805.38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r>
                        <a:rPr lang="en-US" sz="1200" u="none" strike="noStrike" dirty="0" smtClean="0">
                          <a:solidFill>
                            <a:schemeClr val="tx1"/>
                          </a:solidFill>
                          <a:effectLst/>
                          <a:latin typeface="Arial" panose="020B0604020202020204" pitchFamily="34" charset="0"/>
                          <a:cs typeface="Arial" panose="020B0604020202020204" pitchFamily="34" charset="0"/>
                        </a:rPr>
                        <a:t>23.97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32100">
                <a:tc>
                  <a:txBody>
                    <a:bodyPr/>
                    <a:lstStyle/>
                    <a:p>
                      <a:pPr algn="l" rtl="0" fontAlgn="ctr"/>
                      <a:r>
                        <a:rPr lang="en-US" sz="1200" u="none" strike="noStrike">
                          <a:effectLst/>
                          <a:latin typeface="Arial" panose="020B0604020202020204" pitchFamily="34" charset="0"/>
                          <a:cs typeface="Arial" panose="020B0604020202020204" pitchFamily="34" charset="0"/>
                        </a:rPr>
                        <a:t>Land</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1,331,362.85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effectLst/>
                          <a:latin typeface="Arial" panose="020B0604020202020204" pitchFamily="34" charset="0"/>
                          <a:cs typeface="Arial" panose="020B0604020202020204" pitchFamily="34" charset="0"/>
                        </a:rPr>
                        <a:t>592,483.52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1,466,105.90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409,502.59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3,227,085.30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1,234,525.68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r>
                        <a:rPr lang="en-US" sz="1200" u="none" strike="noStrike" dirty="0" smtClean="0">
                          <a:solidFill>
                            <a:schemeClr val="tx1"/>
                          </a:solidFill>
                          <a:effectLst/>
                          <a:latin typeface="Arial" panose="020B0604020202020204" pitchFamily="34" charset="0"/>
                          <a:cs typeface="Arial" panose="020B0604020202020204" pitchFamily="34" charset="0"/>
                        </a:rPr>
                        <a:t>69.67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a:effectLst/>
                          <a:latin typeface="Arial" panose="020B0604020202020204" pitchFamily="34" charset="0"/>
                          <a:cs typeface="Arial" panose="020B0604020202020204" pitchFamily="34" charset="0"/>
                        </a:rPr>
                        <a:t>Rent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33,000.00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57,069.45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24,060.25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45,000.00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18,450.00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r>
                        <a:rPr lang="en-US" sz="1200" u="none" strike="noStrike" dirty="0" smtClean="0">
                          <a:solidFill>
                            <a:schemeClr val="tx1"/>
                          </a:solidFill>
                          <a:effectLst/>
                          <a:latin typeface="Arial" panose="020B0604020202020204" pitchFamily="34" charset="0"/>
                          <a:cs typeface="Arial" panose="020B0604020202020204" pitchFamily="34" charset="0"/>
                        </a:rPr>
                        <a:t>1.04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a:effectLst/>
                          <a:latin typeface="Arial" panose="020B0604020202020204" pitchFamily="34" charset="0"/>
                          <a:cs typeface="Arial" panose="020B0604020202020204" pitchFamily="34" charset="0"/>
                        </a:rPr>
                        <a:t>Investment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8,000.00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30,000.00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a:effectLst/>
                          <a:latin typeface="Arial" panose="020B0604020202020204" pitchFamily="34" charset="0"/>
                          <a:cs typeface="Arial" panose="020B0604020202020204" pitchFamily="34" charset="0"/>
                        </a:rPr>
                        <a:t>2,368.60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r>
                        <a:rPr lang="en-US" sz="1200" u="none" strike="noStrike" dirty="0" smtClean="0">
                          <a:solidFill>
                            <a:schemeClr val="tx1"/>
                          </a:solidFill>
                          <a:effectLst/>
                          <a:latin typeface="Arial" panose="020B0604020202020204" pitchFamily="34" charset="0"/>
                          <a:cs typeface="Arial" panose="020B0604020202020204" pitchFamily="34" charset="0"/>
                        </a:rPr>
                        <a:t>0.13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u="none" strike="noStrike" dirty="0" smtClean="0">
                          <a:effectLst/>
                          <a:latin typeface="Arial" panose="020B0604020202020204" pitchFamily="34" charset="0"/>
                          <a:cs typeface="Arial" panose="020B0604020202020204" pitchFamily="34" charset="0"/>
                        </a:rPr>
                        <a:t>Miscellaneous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smtClean="0">
                          <a:effectLst/>
                          <a:latin typeface="Arial" panose="020B0604020202020204" pitchFamily="34" charset="0"/>
                          <a:cs typeface="Arial" panose="020B0604020202020204" pitchFamily="34" charset="0"/>
                        </a:rPr>
                        <a:t>10,814.00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200" u="none" strike="noStrike">
                          <a:effectLst/>
                          <a:latin typeface="Arial" panose="020B0604020202020204" pitchFamily="34" charset="0"/>
                          <a:cs typeface="Arial" panose="020B0604020202020204" pitchFamily="34" charset="0"/>
                        </a:rPr>
                        <a:t>32,366.00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ctr"/>
                      <a:r>
                        <a:rPr lang="en-US" sz="1200" b="0" i="0" u="none" strike="noStrike" dirty="0" smtClean="0">
                          <a:solidFill>
                            <a:srgbClr val="000000"/>
                          </a:solidFill>
                          <a:effectLst/>
                          <a:latin typeface="Arial" panose="020B0604020202020204" pitchFamily="34" charset="0"/>
                          <a:cs typeface="Arial" panose="020B0604020202020204" pitchFamily="34" charset="0"/>
                        </a:rPr>
                        <a: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0" i="0" u="none" strike="noStrike" dirty="0" smtClean="0">
                          <a:solidFill>
                            <a:schemeClr val="tx1"/>
                          </a:solidFill>
                          <a:effectLst/>
                          <a:latin typeface="Arial" panose="020B0604020202020204" pitchFamily="34" charset="0"/>
                          <a:cs typeface="Arial" panose="020B0604020202020204" pitchFamily="34" charset="0"/>
                        </a:rPr>
                        <a: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0" i="0" u="none" strike="noStrike" dirty="0" smtClean="0">
                          <a:solidFill>
                            <a:srgbClr val="000000"/>
                          </a:solidFill>
                          <a:effectLst/>
                          <a:latin typeface="Arial" panose="020B0604020202020204" pitchFamily="34" charset="0"/>
                          <a:cs typeface="Arial" panose="020B0604020202020204" pitchFamily="34" charset="0"/>
                        </a:rPr>
                        <a: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0" i="0" u="none" strike="noStrike" dirty="0" smtClean="0">
                          <a:solidFill>
                            <a:srgbClr val="000000"/>
                          </a:solidFill>
                          <a:effectLst/>
                          <a:latin typeface="Arial" panose="020B0604020202020204" pitchFamily="34" charset="0"/>
                          <a:cs typeface="Arial" panose="020B0604020202020204" pitchFamily="34" charset="0"/>
                        </a:rPr>
                        <a: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32100">
                <a:tc>
                  <a:txBody>
                    <a:bodyPr/>
                    <a:lstStyle/>
                    <a:p>
                      <a:pPr algn="l" rtl="0" fontAlgn="ctr"/>
                      <a:r>
                        <a:rPr lang="en-US" sz="1200" b="1" u="none" strike="noStrike">
                          <a:effectLst/>
                          <a:latin typeface="Arial" panose="020B0604020202020204" pitchFamily="34" charset="0"/>
                          <a:cs typeface="Arial" panose="020B0604020202020204" pitchFamily="34" charset="0"/>
                        </a:rPr>
                        <a:t>Sub-Total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n-US" sz="1200" b="1" u="none" strike="noStrike">
                          <a:effectLst/>
                          <a:latin typeface="Arial" panose="020B0604020202020204" pitchFamily="34" charset="0"/>
                          <a:cs typeface="Arial" panose="020B0604020202020204" pitchFamily="34" charset="0"/>
                        </a:rPr>
                        <a:t>4,078,345.15</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2,921,240.10</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4,676,001.69</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3,724,863.90</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6,150,128.39</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smtClean="0">
                          <a:effectLst/>
                          <a:latin typeface="Arial" panose="020B0604020202020204" pitchFamily="34" charset="0"/>
                          <a:cs typeface="Arial" panose="020B0604020202020204" pitchFamily="34" charset="0"/>
                        </a:rPr>
                        <a:t>1,772,040.38</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ctr"/>
                      <a:r>
                        <a:rPr lang="en-US" sz="1200" b="1" u="none" strike="noStrike" dirty="0" smtClean="0">
                          <a:solidFill>
                            <a:schemeClr val="tx1"/>
                          </a:solidFill>
                          <a:effectLst/>
                          <a:latin typeface="Arial" panose="020B0604020202020204" pitchFamily="34" charset="0"/>
                          <a:cs typeface="Arial" panose="020B0604020202020204" pitchFamily="34" charset="0"/>
                        </a:rPr>
                        <a:t>100.00                        </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32100">
                <a:tc>
                  <a:txBody>
                    <a:bodyPr/>
                    <a:lstStyle/>
                    <a:p>
                      <a:pPr algn="l" rtl="0" fontAlgn="ctr"/>
                      <a:r>
                        <a:rPr lang="en-US" sz="1200" u="none" strike="noStrike">
                          <a:effectLst/>
                          <a:latin typeface="Arial" panose="020B0604020202020204" pitchFamily="34" charset="0"/>
                          <a:cs typeface="Arial" panose="020B0604020202020204" pitchFamily="34" charset="0"/>
                        </a:rPr>
                        <a:t>Royalties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b"/>
                      <a:r>
                        <a:rPr lang="en-US" sz="1200" u="none" strike="noStrike">
                          <a:effectLst/>
                          <a:latin typeface="Arial" panose="020B0604020202020204" pitchFamily="34" charset="0"/>
                          <a:cs typeface="Arial" panose="020B0604020202020204" pitchFamily="34" charset="0"/>
                        </a:rPr>
                        <a:t>         2,565,112.47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2,685,379.76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2,696,964.39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4,274,282.77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2,696,964.39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2,191,330.05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ctr"/>
                      <a:r>
                        <a:rPr lang="en-US" sz="1200" u="none" strike="noStrike" dirty="0">
                          <a:solidFill>
                            <a:schemeClr val="tx1"/>
                          </a:solidFill>
                          <a:effectLst/>
                          <a:latin typeface="Arial" panose="020B0604020202020204" pitchFamily="34" charset="0"/>
                          <a:cs typeface="Arial" panose="020B0604020202020204" pitchFamily="34" charset="0"/>
                        </a:rPr>
                        <a:t>               </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r h="317004">
                <a:tc>
                  <a:txBody>
                    <a:bodyPr/>
                    <a:lstStyle/>
                    <a:p>
                      <a:pPr algn="l" rtl="0" fontAlgn="ctr"/>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         6,643,457.62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               5,606,619.86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           7,372,966.08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                 7,999,146.67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8,847,092.78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smtClean="0">
                          <a:effectLst/>
                          <a:latin typeface="Arial" panose="020B0604020202020204" pitchFamily="34" charset="0"/>
                          <a:cs typeface="Arial" panose="020B0604020202020204" pitchFamily="34" charset="0"/>
                        </a:rPr>
                        <a:t>3,963,370.43</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solidFill>
                            <a:schemeClr val="tx1"/>
                          </a:solidFill>
                          <a:effectLst/>
                          <a:latin typeface="Arial" panose="020B0604020202020204" pitchFamily="34" charset="0"/>
                          <a:cs typeface="Arial" panose="020B0604020202020204" pitchFamily="34" charset="0"/>
                        </a:rPr>
                        <a:t>                    </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11</a:t>
            </a:fld>
            <a:endParaRPr lang="en-US"/>
          </a:p>
        </p:txBody>
      </p:sp>
    </p:spTree>
    <p:extLst>
      <p:ext uri="{BB962C8B-B14F-4D97-AF65-F5344CB8AC3E}">
        <p14:creationId xmlns:p14="http://schemas.microsoft.com/office/powerpoint/2010/main" val="6059905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7000" y="119063"/>
            <a:ext cx="9144000" cy="503237"/>
          </a:xfrm>
        </p:spPr>
        <p:txBody>
          <a:bodyPr>
            <a:normAutofit/>
          </a:bodyPr>
          <a:lstStyle/>
          <a:p>
            <a:r>
              <a:rPr lang="en-US" sz="2400" dirty="0" smtClean="0">
                <a:latin typeface="Arial" panose="020B0604020202020204" pitchFamily="34" charset="0"/>
                <a:cs typeface="Arial" panose="020B0604020202020204" pitchFamily="34" charset="0"/>
              </a:rPr>
              <a:t>Financial Performance-Revenue</a:t>
            </a:r>
            <a:endParaRPr lang="en-US" sz="24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772424794"/>
              </p:ext>
            </p:extLst>
          </p:nvPr>
        </p:nvGraphicFramePr>
        <p:xfrm>
          <a:off x="162197" y="498439"/>
          <a:ext cx="11934008" cy="5554987"/>
        </p:xfrm>
        <a:graphic>
          <a:graphicData uri="http://schemas.openxmlformats.org/drawingml/2006/table">
            <a:tbl>
              <a:tblPr>
                <a:tableStyleId>{616DA210-FB5B-4158-B5E0-FEB733F419BA}</a:tableStyleId>
              </a:tblPr>
              <a:tblGrid>
                <a:gridCol w="2504591"/>
                <a:gridCol w="1129687"/>
                <a:gridCol w="1119205"/>
                <a:gridCol w="1395863"/>
                <a:gridCol w="1156932"/>
                <a:gridCol w="1289307"/>
                <a:gridCol w="1053913"/>
                <a:gridCol w="1032214"/>
                <a:gridCol w="1252296"/>
              </a:tblGrid>
              <a:tr h="291459">
                <a:tc gridSpan="9">
                  <a:txBody>
                    <a:bodyPr/>
                    <a:lstStyle/>
                    <a:p>
                      <a:pPr algn="l" rtl="0" fontAlgn="b"/>
                      <a:r>
                        <a:rPr lang="en-US" sz="1200" b="1" u="none" strike="noStrike" dirty="0">
                          <a:solidFill>
                            <a:schemeClr val="tx1"/>
                          </a:solidFill>
                          <a:effectLst/>
                          <a:latin typeface="Arial" panose="020B0604020202020204" pitchFamily="34" charset="0"/>
                          <a:cs typeface="Arial" panose="020B0604020202020204" pitchFamily="34" charset="0"/>
                        </a:rPr>
                        <a:t>REVENUE PERFORMANCE- ALL REVENUE SOURCES</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928142">
                <a:tc>
                  <a:txBody>
                    <a:bodyPr/>
                    <a:lstStyle/>
                    <a:p>
                      <a:pPr algn="l" rtl="0" fontAlgn="b"/>
                      <a:r>
                        <a:rPr lang="en-US" sz="1600" b="1" u="none" strike="noStrike" dirty="0">
                          <a:effectLst/>
                          <a:latin typeface="Arial" panose="020B0604020202020204" pitchFamily="34" charset="0"/>
                          <a:cs typeface="Arial" panose="020B0604020202020204" pitchFamily="34" charset="0"/>
                        </a:rPr>
                        <a:t>ITEM</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600" b="1" u="none" strike="noStrike">
                          <a:effectLst/>
                          <a:latin typeface="Arial" panose="020B0604020202020204" pitchFamily="34" charset="0"/>
                          <a:cs typeface="Arial" panose="020B0604020202020204" pitchFamily="34" charset="0"/>
                        </a:rPr>
                        <a:t>2021</a:t>
                      </a:r>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l" fontAlgn="b"/>
                      <a:r>
                        <a:rPr lang="en-US" sz="1800" b="1" u="none" strike="noStrike" dirty="0">
                          <a:effectLst/>
                          <a:latin typeface="Arial" panose="020B0604020202020204" pitchFamily="34" charset="0"/>
                          <a:cs typeface="Arial" panose="020B0604020202020204" pitchFamily="34" charset="0"/>
                        </a:rPr>
                        <a:t> </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gridSpan="2">
                  <a:txBody>
                    <a:bodyPr/>
                    <a:lstStyle/>
                    <a:p>
                      <a:pPr algn="ctr" rtl="0" fontAlgn="b"/>
                      <a:r>
                        <a:rPr lang="en-US" sz="1600" b="1" u="none" strike="noStrike" dirty="0">
                          <a:effectLst/>
                          <a:latin typeface="Arial" panose="020B0604020202020204" pitchFamily="34" charset="0"/>
                          <a:cs typeface="Arial" panose="020B0604020202020204" pitchFamily="34" charset="0"/>
                        </a:rPr>
                        <a:t>2022</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hMerge="1">
                  <a:txBody>
                    <a:bodyPr/>
                    <a:lstStyle/>
                    <a:p>
                      <a:endParaRPr lang="en-US"/>
                    </a:p>
                  </a:txBody>
                  <a:tcPr/>
                </a:tc>
                <a:tc gridSpan="2">
                  <a:txBody>
                    <a:bodyPr/>
                    <a:lstStyle/>
                    <a:p>
                      <a:pPr algn="ctr" rtl="0" fontAlgn="b"/>
                      <a:r>
                        <a:rPr lang="en-US" sz="1600" b="1" u="none" strike="noStrike" dirty="0">
                          <a:effectLst/>
                          <a:latin typeface="Arial" panose="020B0604020202020204" pitchFamily="34" charset="0"/>
                          <a:cs typeface="Arial" panose="020B0604020202020204" pitchFamily="34" charset="0"/>
                        </a:rPr>
                        <a:t>2023</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hMerge="1">
                  <a:txBody>
                    <a:bodyPr/>
                    <a:lstStyle/>
                    <a:p>
                      <a:endParaRPr lang="en-US"/>
                    </a:p>
                  </a:txBody>
                  <a:tcPr/>
                </a:tc>
                <a:tc>
                  <a:txBody>
                    <a:bodyPr/>
                    <a:lstStyle/>
                    <a:p>
                      <a:pPr algn="ctr" rtl="0" fontAlgn="b"/>
                      <a:r>
                        <a:rPr lang="en-US" sz="1600" b="1" u="none" strike="noStrike" dirty="0">
                          <a:effectLst/>
                          <a:latin typeface="Arial" panose="020B0604020202020204" pitchFamily="34" charset="0"/>
                          <a:cs typeface="Arial" panose="020B0604020202020204" pitchFamily="34" charset="0"/>
                        </a:rPr>
                        <a:t> </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solidFill>
                            <a:schemeClr val="tx1"/>
                          </a:solidFill>
                          <a:effectLst/>
                          <a:latin typeface="Arial" panose="020B0604020202020204" pitchFamily="34" charset="0"/>
                          <a:cs typeface="Arial" panose="020B0604020202020204" pitchFamily="34" charset="0"/>
                        </a:rPr>
                        <a:t>% performance at Aug., 2023</a:t>
                      </a:r>
                      <a:endParaRPr lang="en-US" sz="1600" b="1"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467939">
                <a:tc>
                  <a:txBody>
                    <a:bodyPr/>
                    <a:lstStyle/>
                    <a:p>
                      <a:pPr algn="l" rtl="0" fontAlgn="b"/>
                      <a:r>
                        <a:rPr lang="en-US" sz="1600" u="none" strike="noStrike" dirty="0">
                          <a:effectLst/>
                          <a:latin typeface="Arial" panose="020B0604020202020204" pitchFamily="34" charset="0"/>
                          <a:cs typeface="Arial" panose="020B0604020202020204" pitchFamily="34" charset="0"/>
                        </a:rPr>
                        <a:t> </a:t>
                      </a:r>
                      <a:endParaRPr lang="en-US" sz="16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effectLst/>
                          <a:latin typeface="Arial" panose="020B0604020202020204" pitchFamily="34" charset="0"/>
                          <a:cs typeface="Arial" panose="020B0604020202020204" pitchFamily="34" charset="0"/>
                        </a:rPr>
                        <a:t>Budget</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l" rtl="0" fontAlgn="b"/>
                      <a:r>
                        <a:rPr lang="en-US" sz="1600" b="1" u="none" strike="noStrike">
                          <a:effectLst/>
                          <a:latin typeface="Arial" panose="020B0604020202020204" pitchFamily="34" charset="0"/>
                          <a:cs typeface="Arial" panose="020B0604020202020204" pitchFamily="34" charset="0"/>
                        </a:rPr>
                        <a:t>Actual </a:t>
                      </a:r>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effectLst/>
                          <a:latin typeface="Arial" panose="020B0604020202020204" pitchFamily="34" charset="0"/>
                          <a:cs typeface="Arial" panose="020B0604020202020204" pitchFamily="34" charset="0"/>
                        </a:rPr>
                        <a:t>Budget </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effectLst/>
                          <a:latin typeface="Arial" panose="020B0604020202020204" pitchFamily="34" charset="0"/>
                          <a:cs typeface="Arial" panose="020B0604020202020204" pitchFamily="34" charset="0"/>
                        </a:rPr>
                        <a:t>Actual</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effectLst/>
                          <a:latin typeface="Arial" panose="020B0604020202020204" pitchFamily="34" charset="0"/>
                          <a:cs typeface="Arial" panose="020B0604020202020204" pitchFamily="34" charset="0"/>
                        </a:rPr>
                        <a:t>Budget </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effectLst/>
                          <a:latin typeface="Arial" panose="020B0604020202020204" pitchFamily="34" charset="0"/>
                          <a:cs typeface="Arial" panose="020B0604020202020204" pitchFamily="34" charset="0"/>
                        </a:rPr>
                        <a:t>Revised Budget</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effectLst/>
                          <a:latin typeface="Arial" panose="020B0604020202020204" pitchFamily="34" charset="0"/>
                          <a:cs typeface="Arial" panose="020B0604020202020204" pitchFamily="34" charset="0"/>
                        </a:rPr>
                        <a:t>Actual as at Aug.</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600" b="1" u="none" strike="noStrike" dirty="0">
                          <a:solidFill>
                            <a:schemeClr val="tx1"/>
                          </a:solidFill>
                          <a:effectLst/>
                          <a:latin typeface="Arial" panose="020B0604020202020204" pitchFamily="34" charset="0"/>
                          <a:cs typeface="Arial" panose="020B0604020202020204" pitchFamily="34" charset="0"/>
                        </a:rPr>
                        <a:t> </a:t>
                      </a:r>
                      <a:endParaRPr lang="en-US" sz="1600" b="1"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410414">
                <a:tc>
                  <a:txBody>
                    <a:bodyPr/>
                    <a:lstStyle/>
                    <a:p>
                      <a:pPr algn="l" rtl="0" fontAlgn="b"/>
                      <a:r>
                        <a:rPr lang="en-US" sz="1800" u="none" strike="noStrike" dirty="0">
                          <a:effectLst/>
                          <a:latin typeface="Arial" panose="020B0604020202020204" pitchFamily="34" charset="0"/>
                          <a:cs typeface="Arial" panose="020B0604020202020204" pitchFamily="34" charset="0"/>
                        </a:rPr>
                        <a:t>IGF</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ctr"/>
                      <a:endParaRPr lang="en-US" sz="1200" u="none" strike="noStrike" dirty="0" smtClean="0">
                        <a:effectLst/>
                        <a:latin typeface="Arial" panose="020B0604020202020204" pitchFamily="34" charset="0"/>
                        <a:cs typeface="Arial" panose="020B0604020202020204" pitchFamily="34" charset="0"/>
                      </a:endParaRPr>
                    </a:p>
                    <a:p>
                      <a:pPr algn="r" rtl="0" fontAlgn="ctr"/>
                      <a:r>
                        <a:rPr lang="en-US" sz="1200" u="none" strike="noStrike" dirty="0" smtClean="0">
                          <a:effectLst/>
                          <a:latin typeface="Arial" panose="020B0604020202020204" pitchFamily="34" charset="0"/>
                          <a:cs typeface="Arial" panose="020B0604020202020204" pitchFamily="34" charset="0"/>
                        </a:rPr>
                        <a:t>6,643,457.62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ctr"/>
                </a:tc>
                <a:tc>
                  <a:txBody>
                    <a:bodyPr/>
                    <a:lstStyle/>
                    <a:p>
                      <a:pPr algn="r" rtl="0" fontAlgn="ctr"/>
                      <a:endParaRPr lang="en-US" sz="1200" u="none" strike="noStrike" dirty="0" smtClean="0">
                        <a:effectLst/>
                        <a:latin typeface="Arial" panose="020B0604020202020204" pitchFamily="34" charset="0"/>
                        <a:cs typeface="Arial" panose="020B0604020202020204" pitchFamily="34" charset="0"/>
                      </a:endParaRPr>
                    </a:p>
                    <a:p>
                      <a:pPr algn="r" rtl="0" fontAlgn="ctr"/>
                      <a:r>
                        <a:rPr lang="en-US" sz="1200" u="none" strike="noStrike" dirty="0" smtClean="0">
                          <a:effectLst/>
                          <a:latin typeface="Arial" panose="020B0604020202020204" pitchFamily="34" charset="0"/>
                          <a:cs typeface="Arial" panose="020B0604020202020204" pitchFamily="34" charset="0"/>
                        </a:rPr>
                        <a:t>5,609,494.28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ctr"/>
                </a:tc>
                <a:tc>
                  <a:txBody>
                    <a:bodyPr/>
                    <a:lstStyle/>
                    <a:p>
                      <a:pPr algn="r" rtl="0" fontAlgn="ctr"/>
                      <a:endParaRPr lang="en-US" sz="1200" u="none" strike="noStrike" dirty="0" smtClean="0">
                        <a:effectLst/>
                        <a:latin typeface="Arial" panose="020B0604020202020204" pitchFamily="34" charset="0"/>
                        <a:cs typeface="Arial" panose="020B0604020202020204" pitchFamily="34" charset="0"/>
                      </a:endParaRPr>
                    </a:p>
                    <a:p>
                      <a:pPr algn="r" rtl="0" fontAlgn="ctr"/>
                      <a:r>
                        <a:rPr lang="en-US" sz="1200" u="none" strike="noStrike" dirty="0" smtClean="0">
                          <a:effectLst/>
                          <a:latin typeface="Arial" panose="020B0604020202020204" pitchFamily="34" charset="0"/>
                          <a:cs typeface="Arial" panose="020B0604020202020204" pitchFamily="34" charset="0"/>
                        </a:rPr>
                        <a:t>7,372,966.06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ctr"/>
                </a:tc>
                <a:tc>
                  <a:txBody>
                    <a:bodyPr/>
                    <a:lstStyle/>
                    <a:p>
                      <a:pPr algn="r" fontAlgn="ctr"/>
                      <a:endParaRPr lang="en-US" sz="1400" u="none" strike="noStrike" dirty="0" smtClean="0">
                        <a:effectLst/>
                        <a:latin typeface="Arial" panose="020B0604020202020204" pitchFamily="34" charset="0"/>
                        <a:cs typeface="Arial" panose="020B0604020202020204" pitchFamily="34" charset="0"/>
                      </a:endParaRPr>
                    </a:p>
                    <a:p>
                      <a:pPr algn="r" fontAlgn="ctr"/>
                      <a:r>
                        <a:rPr lang="en-US" sz="1400" u="none" strike="noStrike" dirty="0" smtClean="0">
                          <a:effectLst/>
                          <a:latin typeface="Arial" panose="020B0604020202020204" pitchFamily="34" charset="0"/>
                          <a:cs typeface="Arial" panose="020B0604020202020204" pitchFamily="34" charset="0"/>
                        </a:rPr>
                        <a:t>8,010,825.67</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ctr"/>
                </a:tc>
                <a:tc>
                  <a:txBody>
                    <a:bodyPr/>
                    <a:lstStyle/>
                    <a:p>
                      <a:pPr algn="r" rtl="0" fontAlgn="b"/>
                      <a:r>
                        <a:rPr lang="en-US" sz="1200" u="none" strike="noStrike" dirty="0">
                          <a:effectLst/>
                          <a:latin typeface="Arial" panose="020B0604020202020204" pitchFamily="34" charset="0"/>
                          <a:cs typeface="Arial" panose="020B0604020202020204" pitchFamily="34" charset="0"/>
                        </a:rPr>
                        <a:t>7,084,569.84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8,847,092.78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b="0" i="0" u="none" strike="noStrike" dirty="0" smtClean="0">
                          <a:solidFill>
                            <a:srgbClr val="000000"/>
                          </a:solidFill>
                          <a:effectLst/>
                          <a:latin typeface="Calibri" panose="020F0502020204030204" pitchFamily="34" charset="0"/>
                        </a:rPr>
                        <a:t>3,963,370.43</a:t>
                      </a:r>
                      <a:endParaRPr lang="en-US" sz="12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a:t>
                      </a:r>
                      <a:r>
                        <a:rPr lang="en-US" sz="1100" u="none" strike="noStrike" dirty="0" smtClean="0">
                          <a:solidFill>
                            <a:schemeClr val="tx1"/>
                          </a:solidFill>
                          <a:effectLst/>
                          <a:latin typeface="Arial" panose="020B0604020202020204" pitchFamily="34" charset="0"/>
                          <a:cs typeface="Arial" panose="020B0604020202020204" pitchFamily="34" charset="0"/>
                        </a:rPr>
                        <a:t>45.11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324126">
                <a:tc>
                  <a:txBody>
                    <a:bodyPr/>
                    <a:lstStyle/>
                    <a:p>
                      <a:pPr algn="l" rtl="0" fontAlgn="b"/>
                      <a:r>
                        <a:rPr lang="en-US" sz="1800" u="none" strike="noStrike" dirty="0">
                          <a:effectLst/>
                          <a:latin typeface="Arial" panose="020B0604020202020204" pitchFamily="34" charset="0"/>
                          <a:cs typeface="Arial" panose="020B0604020202020204" pitchFamily="34" charset="0"/>
                        </a:rPr>
                        <a:t>Compensation Transfer </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2,550,268.00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2,000,434.52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3,647,300.00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3,805,617.50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3,647,300.00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3,647,300.00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3,826,107.72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104.90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611753">
                <a:tc>
                  <a:txBody>
                    <a:bodyPr/>
                    <a:lstStyle/>
                    <a:p>
                      <a:pPr algn="l" rtl="0" fontAlgn="b"/>
                      <a:r>
                        <a:rPr lang="en-US" sz="1800" u="none" strike="noStrike" dirty="0" smtClean="0">
                          <a:effectLst/>
                          <a:latin typeface="Arial" panose="020B0604020202020204" pitchFamily="34" charset="0"/>
                          <a:cs typeface="Arial" panose="020B0604020202020204" pitchFamily="34" charset="0"/>
                        </a:rPr>
                        <a:t>Goods and </a:t>
                      </a:r>
                      <a:r>
                        <a:rPr lang="en-US" sz="1800" u="none" strike="noStrike" dirty="0">
                          <a:effectLst/>
                          <a:latin typeface="Arial" panose="020B0604020202020204" pitchFamily="34" charset="0"/>
                          <a:cs typeface="Arial" panose="020B0604020202020204" pitchFamily="34" charset="0"/>
                        </a:rPr>
                        <a:t>Services Transfer </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74,753.00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229,396.74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fontAlgn="b"/>
                      <a:r>
                        <a:rPr lang="en-US" sz="1200" u="none" strike="noStrike">
                          <a:effectLst/>
                          <a:latin typeface="Arial" panose="020B0604020202020204" pitchFamily="34" charset="0"/>
                          <a:cs typeface="Arial" panose="020B0604020202020204" pitchFamily="34" charset="0"/>
                        </a:rPr>
                        <a:t>95,964.99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fontAlgn="ctr"/>
                      <a:endParaRPr lang="en-US" sz="1400" u="none" strike="noStrike" dirty="0" smtClean="0">
                        <a:effectLst/>
                        <a:latin typeface="Arial" panose="020B0604020202020204" pitchFamily="34" charset="0"/>
                        <a:cs typeface="Arial" panose="020B0604020202020204" pitchFamily="34" charset="0"/>
                      </a:endParaRPr>
                    </a:p>
                    <a:p>
                      <a:pPr algn="r" fontAlgn="ctr"/>
                      <a:r>
                        <a:rPr lang="en-US" sz="1400" u="none" strike="noStrike" dirty="0" smtClean="0">
                          <a:effectLst/>
                          <a:latin typeface="Arial" panose="020B0604020202020204" pitchFamily="34" charset="0"/>
                          <a:cs typeface="Arial" panose="020B0604020202020204" pitchFamily="34" charset="0"/>
                        </a:rPr>
                        <a:t>         </a:t>
                      </a:r>
                    </a:p>
                    <a:p>
                      <a:pPr algn="r" fontAlgn="ctr"/>
                      <a:r>
                        <a:rPr lang="en-US" sz="1400" u="none" strike="noStrike" dirty="0" smtClean="0">
                          <a:effectLst/>
                          <a:latin typeface="Arial" panose="020B0604020202020204" pitchFamily="34" charset="0"/>
                          <a:cs typeface="Arial" panose="020B0604020202020204" pitchFamily="34" charset="0"/>
                        </a:rPr>
                        <a:t>28,492.06 </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ctr"/>
                </a:tc>
                <a:tc>
                  <a:txBody>
                    <a:bodyPr/>
                    <a:lstStyle/>
                    <a:p>
                      <a:pPr algn="r" rtl="0" fontAlgn="b"/>
                      <a:r>
                        <a:rPr lang="en-US" sz="1200" u="none" strike="noStrike" dirty="0">
                          <a:effectLst/>
                          <a:latin typeface="Arial" panose="020B0604020202020204" pitchFamily="34" charset="0"/>
                          <a:cs typeface="Arial" panose="020B0604020202020204" pitchFamily="34" charset="0"/>
                        </a:rPr>
                        <a:t>56,000.00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56,000.00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20,111.98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35.91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352888">
                <a:tc>
                  <a:txBody>
                    <a:bodyPr/>
                    <a:lstStyle/>
                    <a:p>
                      <a:pPr algn="l" rtl="0" fontAlgn="b"/>
                      <a:r>
                        <a:rPr lang="en-US" sz="1800" u="none" strike="noStrike" dirty="0">
                          <a:effectLst/>
                          <a:latin typeface="Arial" panose="020B0604020202020204" pitchFamily="34" charset="0"/>
                          <a:cs typeface="Arial" panose="020B0604020202020204" pitchFamily="34" charset="0"/>
                        </a:rPr>
                        <a:t>Assets Transfer</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25,180.00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25,180.00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25,180.00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324126">
                <a:tc>
                  <a:txBody>
                    <a:bodyPr/>
                    <a:lstStyle/>
                    <a:p>
                      <a:pPr algn="l" rtl="0" fontAlgn="b"/>
                      <a:r>
                        <a:rPr lang="en-US" sz="1800" u="none" strike="noStrike" dirty="0">
                          <a:effectLst/>
                          <a:latin typeface="Arial" panose="020B0604020202020204" pitchFamily="34" charset="0"/>
                          <a:cs typeface="Arial" panose="020B0604020202020204" pitchFamily="34" charset="0"/>
                        </a:rPr>
                        <a:t>DACF</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4,056,062.00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864,491.25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fontAlgn="b"/>
                      <a:r>
                        <a:rPr lang="en-US" sz="1200" u="none" strike="noStrike">
                          <a:effectLst/>
                          <a:latin typeface="Arial" panose="020B0604020202020204" pitchFamily="34" charset="0"/>
                          <a:cs typeface="Arial" panose="020B0604020202020204" pitchFamily="34" charset="0"/>
                        </a:rPr>
                        <a:t>4,078,164.61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2,413,543.53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3,755,652.42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2,369,180.42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577,898.59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24.39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279801">
                <a:tc>
                  <a:txBody>
                    <a:bodyPr/>
                    <a:lstStyle/>
                    <a:p>
                      <a:pPr algn="l" rtl="0" fontAlgn="b"/>
                      <a:r>
                        <a:rPr lang="en-US" sz="1800" u="none" strike="noStrike" dirty="0" smtClean="0">
                          <a:effectLst/>
                          <a:latin typeface="Arial" panose="020B0604020202020204" pitchFamily="34" charset="0"/>
                          <a:cs typeface="Arial" panose="020B0604020202020204" pitchFamily="34" charset="0"/>
                        </a:rPr>
                        <a:t>DACF-RFG</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976,875.58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865,662.00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264,828.65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264,828.65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548,603.00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752,000.00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324126">
                <a:tc>
                  <a:txBody>
                    <a:bodyPr/>
                    <a:lstStyle/>
                    <a:p>
                      <a:pPr algn="l" rtl="0" fontAlgn="b"/>
                      <a:r>
                        <a:rPr lang="en-US" sz="1800" u="none" strike="noStrike" dirty="0">
                          <a:effectLst/>
                          <a:latin typeface="Arial" panose="020B0604020202020204" pitchFamily="34" charset="0"/>
                          <a:cs typeface="Arial" panose="020B0604020202020204" pitchFamily="34" charset="0"/>
                        </a:rPr>
                        <a:t>DACF-MP </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350,000.00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294,652.07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170,000.00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461,077.15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322,000.00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smtClean="0">
                          <a:solidFill>
                            <a:schemeClr val="tx1"/>
                          </a:solidFill>
                          <a:effectLst/>
                          <a:latin typeface="Arial" panose="020B0604020202020204" pitchFamily="34" charset="0"/>
                          <a:cs typeface="Arial" panose="020B0604020202020204" pitchFamily="34" charset="0"/>
                        </a:rPr>
                        <a:t>702,000.00</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301,899.99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40.15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324126">
                <a:tc>
                  <a:txBody>
                    <a:bodyPr/>
                    <a:lstStyle/>
                    <a:p>
                      <a:pPr algn="l" rtl="0" fontAlgn="b"/>
                      <a:r>
                        <a:rPr lang="en-US" sz="1800" u="none" strike="noStrike" dirty="0">
                          <a:effectLst/>
                          <a:latin typeface="Arial" panose="020B0604020202020204" pitchFamily="34" charset="0"/>
                          <a:cs typeface="Arial" panose="020B0604020202020204" pitchFamily="34" charset="0"/>
                        </a:rPr>
                        <a:t>MAG</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108,411.00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99,004.92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78,289.82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78,289.82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118,197.24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118,197.24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118,197.24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100.00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352888">
                <a:tc>
                  <a:txBody>
                    <a:bodyPr/>
                    <a:lstStyle/>
                    <a:p>
                      <a:pPr algn="l" rtl="0" fontAlgn="b"/>
                      <a:r>
                        <a:rPr lang="en-US" sz="1800" u="none" strike="noStrike" dirty="0" smtClean="0">
                          <a:effectLst/>
                          <a:latin typeface="Arial" panose="020B0604020202020204" pitchFamily="34" charset="0"/>
                          <a:cs typeface="Arial" panose="020B0604020202020204" pitchFamily="34" charset="0"/>
                        </a:rPr>
                        <a:t>MP-SIP</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50,000.00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60,000.00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200,000.00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60,000.00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100,000.00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smtClean="0">
                          <a:solidFill>
                            <a:schemeClr val="tx1"/>
                          </a:solidFill>
                          <a:effectLst/>
                          <a:latin typeface="Arial" panose="020B0604020202020204" pitchFamily="34" charset="0"/>
                          <a:cs typeface="Arial" panose="020B0604020202020204" pitchFamily="34" charset="0"/>
                        </a:rPr>
                        <a:t>100,000.00</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u="none" strike="noStrike" dirty="0">
                          <a:solidFill>
                            <a:schemeClr val="tx1"/>
                          </a:solidFill>
                          <a:effectLst/>
                          <a:latin typeface="Arial" panose="020B0604020202020204" pitchFamily="34" charset="0"/>
                          <a:cs typeface="Arial" panose="020B0604020202020204" pitchFamily="34" charset="0"/>
                        </a:rPr>
                        <a:t>60,000.00</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100" u="none" strike="noStrike" dirty="0">
                          <a:solidFill>
                            <a:schemeClr val="tx1"/>
                          </a:solidFill>
                          <a:effectLst/>
                          <a:latin typeface="Arial" panose="020B0604020202020204" pitchFamily="34" charset="0"/>
                          <a:cs typeface="Arial" panose="020B0604020202020204" pitchFamily="34" charset="0"/>
                        </a:rPr>
                        <a:t>                     120.00 </a:t>
                      </a:r>
                      <a:endParaRPr lang="en-US" sz="1100" b="0"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r h="281818">
                <a:tc>
                  <a:txBody>
                    <a:bodyPr/>
                    <a:lstStyle/>
                    <a:p>
                      <a:pPr algn="l"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14,809,827.20</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10,023,135.78</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15,932,694.13</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15,122,674.38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15,657,502.50</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16,616,950.44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198" marR="8198" marT="8198" marB="0" anchor="b"/>
                </a:tc>
                <a:tc>
                  <a:txBody>
                    <a:bodyPr/>
                    <a:lstStyle/>
                    <a:p>
                      <a:pPr algn="ctr" rtl="0" fontAlgn="b"/>
                      <a:r>
                        <a:rPr lang="en-US" sz="1200" b="1" i="0" u="none" strike="noStrike" dirty="0" smtClean="0">
                          <a:solidFill>
                            <a:schemeClr val="tx1"/>
                          </a:solidFill>
                          <a:effectLst/>
                          <a:latin typeface="Arial" panose="020B0604020202020204" pitchFamily="34" charset="0"/>
                        </a:rPr>
                        <a:t>8,867,585.95</a:t>
                      </a:r>
                      <a:endParaRPr lang="en-US" sz="1200" b="1" i="0" u="none" strike="noStrike" dirty="0">
                        <a:solidFill>
                          <a:schemeClr val="tx1"/>
                        </a:solidFill>
                        <a:effectLst/>
                        <a:latin typeface="Arial" panose="020B0604020202020204" pitchFamily="34" charset="0"/>
                      </a:endParaRPr>
                    </a:p>
                  </a:txBody>
                  <a:tcPr marL="9525" marR="9525" marT="9525" marB="0" anchor="b"/>
                </a:tc>
                <a:tc>
                  <a:txBody>
                    <a:bodyPr/>
                    <a:lstStyle/>
                    <a:p>
                      <a:pPr algn="r" rtl="0" fontAlgn="b"/>
                      <a:r>
                        <a:rPr lang="en-US" sz="1200" b="1" u="none" strike="noStrike" dirty="0">
                          <a:solidFill>
                            <a:schemeClr val="tx1"/>
                          </a:solidFill>
                          <a:effectLst/>
                          <a:latin typeface="Arial" panose="020B0604020202020204" pitchFamily="34" charset="0"/>
                          <a:cs typeface="Arial" panose="020B0604020202020204" pitchFamily="34" charset="0"/>
                        </a:rPr>
                        <a:t>                    </a:t>
                      </a:r>
                      <a:r>
                        <a:rPr lang="en-US" sz="1200" b="1" u="none" strike="noStrike" dirty="0" smtClean="0">
                          <a:solidFill>
                            <a:schemeClr val="tx1"/>
                          </a:solidFill>
                          <a:effectLst/>
                          <a:latin typeface="Arial" panose="020B0604020202020204" pitchFamily="34" charset="0"/>
                          <a:cs typeface="Arial" panose="020B0604020202020204" pitchFamily="34" charset="0"/>
                        </a:rPr>
                        <a:t>53.36 </a:t>
                      </a:r>
                      <a:endParaRPr lang="en-US" sz="1200" b="1" i="0" u="none" strike="noStrike" dirty="0">
                        <a:solidFill>
                          <a:schemeClr val="tx1"/>
                        </a:solidFill>
                        <a:effectLst/>
                        <a:latin typeface="Arial" panose="020B0604020202020204" pitchFamily="34" charset="0"/>
                        <a:cs typeface="Arial" panose="020B0604020202020204" pitchFamily="34" charset="0"/>
                      </a:endParaRPr>
                    </a:p>
                  </a:txBody>
                  <a:tcPr marL="8198" marR="8198" marT="8198" marB="0" anchor="b"/>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12</a:t>
            </a:fld>
            <a:endParaRPr lang="en-US"/>
          </a:p>
        </p:txBody>
      </p:sp>
    </p:spTree>
    <p:extLst>
      <p:ext uri="{BB962C8B-B14F-4D97-AF65-F5344CB8AC3E}">
        <p14:creationId xmlns:p14="http://schemas.microsoft.com/office/powerpoint/2010/main" val="28991727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35000" y="0"/>
            <a:ext cx="10033000" cy="782637"/>
          </a:xfrm>
        </p:spPr>
        <p:txBody>
          <a:bodyPr>
            <a:normAutofit/>
          </a:bodyPr>
          <a:lstStyle/>
          <a:p>
            <a:r>
              <a:rPr lang="en-US" sz="2400" b="1" dirty="0" smtClean="0">
                <a:latin typeface="Arial" panose="020B0604020202020204" pitchFamily="34" charset="0"/>
                <a:cs typeface="Arial" panose="020B0604020202020204" pitchFamily="34" charset="0"/>
              </a:rPr>
              <a:t>Financial Performance Expenditure</a:t>
            </a:r>
            <a:endParaRPr lang="en-US" sz="2400" b="1" dirty="0">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567633782"/>
              </p:ext>
            </p:extLst>
          </p:nvPr>
        </p:nvGraphicFramePr>
        <p:xfrm>
          <a:off x="165099" y="1346202"/>
          <a:ext cx="11671301" cy="4190997"/>
        </p:xfrm>
        <a:graphic>
          <a:graphicData uri="http://schemas.openxmlformats.org/drawingml/2006/table">
            <a:tbl>
              <a:tblPr>
                <a:tableStyleId>{5940675A-B579-460E-94D1-54222C63F5DA}</a:tableStyleId>
              </a:tblPr>
              <a:tblGrid>
                <a:gridCol w="1901143"/>
                <a:gridCol w="1114955"/>
                <a:gridCol w="986306"/>
                <a:gridCol w="1429431"/>
                <a:gridCol w="975587"/>
                <a:gridCol w="972013"/>
                <a:gridCol w="1190001"/>
                <a:gridCol w="1200722"/>
                <a:gridCol w="1901143"/>
              </a:tblGrid>
              <a:tr h="442451">
                <a:tc gridSpan="9">
                  <a:txBody>
                    <a:bodyPr/>
                    <a:lstStyle/>
                    <a:p>
                      <a:pPr algn="ctr" rtl="0" fontAlgn="b"/>
                      <a:r>
                        <a:rPr lang="en-US" sz="1400" b="1" u="none" strike="noStrike" dirty="0">
                          <a:effectLst/>
                          <a:latin typeface="Arial" panose="020B0604020202020204" pitchFamily="34" charset="0"/>
                          <a:cs typeface="Arial" panose="020B0604020202020204" pitchFamily="34" charset="0"/>
                        </a:rPr>
                        <a:t>EXPENDITURE PERFORMANCE (ALL DEPARTMENTS) IGF ONLY</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74854">
                <a:tc>
                  <a:txBody>
                    <a:bodyPr/>
                    <a:lstStyle/>
                    <a:p>
                      <a:pPr algn="ctr" rtl="0" fontAlgn="b"/>
                      <a:r>
                        <a:rPr lang="en-US" sz="1400" b="1" u="none" strike="noStrike" dirty="0">
                          <a:effectLst/>
                          <a:latin typeface="Arial" panose="020B0604020202020204" pitchFamily="34" charset="0"/>
                          <a:cs typeface="Arial" panose="020B0604020202020204" pitchFamily="34" charset="0"/>
                        </a:rPr>
                        <a:t>Expenditure</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gridSpan="2">
                  <a:txBody>
                    <a:bodyPr/>
                    <a:lstStyle/>
                    <a:p>
                      <a:pPr algn="ctr" rtl="0" fontAlgn="b"/>
                      <a:r>
                        <a:rPr lang="en-US" sz="1400" b="1" u="none" strike="noStrike" dirty="0">
                          <a:effectLst/>
                          <a:latin typeface="Arial" panose="020B0604020202020204" pitchFamily="34" charset="0"/>
                          <a:cs typeface="Arial" panose="020B0604020202020204" pitchFamily="34" charset="0"/>
                        </a:rPr>
                        <a:t>2021</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gridSpan="2">
                  <a:txBody>
                    <a:bodyPr/>
                    <a:lstStyle/>
                    <a:p>
                      <a:pPr algn="ctr" rtl="0" fontAlgn="b"/>
                      <a:r>
                        <a:rPr lang="en-US" sz="1400" b="1" u="none" strike="noStrike" dirty="0">
                          <a:effectLst/>
                          <a:latin typeface="Arial" panose="020B0604020202020204" pitchFamily="34" charset="0"/>
                          <a:cs typeface="Arial" panose="020B0604020202020204" pitchFamily="34" charset="0"/>
                        </a:rPr>
                        <a:t>2022</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gridSpan="4">
                  <a:txBody>
                    <a:bodyPr/>
                    <a:lstStyle/>
                    <a:p>
                      <a:pPr algn="ctr" rtl="0" fontAlgn="b"/>
                      <a:r>
                        <a:rPr lang="en-US" sz="1400" b="1" u="none" strike="noStrike" dirty="0">
                          <a:effectLst/>
                          <a:latin typeface="Arial" panose="020B0604020202020204" pitchFamily="34" charset="0"/>
                          <a:cs typeface="Arial" panose="020B0604020202020204" pitchFamily="34" charset="0"/>
                        </a:rPr>
                        <a:t>2023</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r>
              <a:tr h="374854">
                <a:tc rowSpan="2">
                  <a:txBody>
                    <a:bodyPr/>
                    <a:lstStyle/>
                    <a:p>
                      <a:pPr algn="l" rtl="0"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400" b="1" u="none" strike="noStrike" dirty="0">
                          <a:effectLst/>
                          <a:latin typeface="Arial" panose="020B0604020202020204" pitchFamily="34" charset="0"/>
                          <a:cs typeface="Arial" panose="020B0604020202020204" pitchFamily="34" charset="0"/>
                        </a:rPr>
                        <a:t>Budget</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400" b="1" u="none" strike="noStrike">
                          <a:effectLst/>
                          <a:latin typeface="Arial" panose="020B0604020202020204" pitchFamily="34" charset="0"/>
                          <a:cs typeface="Arial" panose="020B0604020202020204" pitchFamily="34" charset="0"/>
                        </a:rPr>
                        <a:t>Actual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400" b="1" u="none" strike="noStrike" dirty="0">
                          <a:effectLst/>
                          <a:latin typeface="Arial" panose="020B0604020202020204" pitchFamily="34" charset="0"/>
                          <a:cs typeface="Arial" panose="020B0604020202020204" pitchFamily="34" charset="0"/>
                        </a:rPr>
                        <a:t>Budget</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400" b="1" u="none" strike="noStrike" dirty="0">
                          <a:effectLst/>
                          <a:latin typeface="Arial" panose="020B0604020202020204" pitchFamily="34" charset="0"/>
                          <a:cs typeface="Arial" panose="020B0604020202020204" pitchFamily="34" charset="0"/>
                        </a:rPr>
                        <a:t>Actual</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400" b="1" u="none" strike="noStrike" dirty="0">
                          <a:effectLst/>
                          <a:latin typeface="Arial" panose="020B0604020202020204" pitchFamily="34" charset="0"/>
                          <a:cs typeface="Arial" panose="020B0604020202020204" pitchFamily="34" charset="0"/>
                        </a:rPr>
                        <a:t>Budget</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400" b="1" u="none" strike="noStrike" dirty="0">
                          <a:effectLst/>
                          <a:latin typeface="Arial" panose="020B0604020202020204" pitchFamily="34" charset="0"/>
                          <a:cs typeface="Arial" panose="020B0604020202020204" pitchFamily="34" charset="0"/>
                        </a:rPr>
                        <a:t>Revised Budget</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400" b="1" u="none" strike="noStrike" dirty="0">
                          <a:effectLst/>
                          <a:latin typeface="Arial" panose="020B0604020202020204" pitchFamily="34" charset="0"/>
                          <a:cs typeface="Arial" panose="020B0604020202020204" pitchFamily="34" charset="0"/>
                        </a:rPr>
                        <a:t>Actual as at August</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400" b="1" u="none" strike="noStrike" dirty="0">
                          <a:effectLst/>
                          <a:latin typeface="Arial" panose="020B0604020202020204" pitchFamily="34" charset="0"/>
                          <a:cs typeface="Arial" panose="020B0604020202020204" pitchFamily="34" charset="0"/>
                        </a:rPr>
                        <a:t>% age</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74971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b"/>
                      <a:r>
                        <a:rPr lang="en-US" sz="1400" b="1" u="none" strike="noStrike" dirty="0">
                          <a:effectLst/>
                          <a:latin typeface="Arial" panose="020B0604020202020204" pitchFamily="34" charset="0"/>
                          <a:cs typeface="Arial" panose="020B0604020202020204" pitchFamily="34" charset="0"/>
                        </a:rPr>
                        <a:t>Performance as at August</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749710">
                <a:tc>
                  <a:txBody>
                    <a:bodyPr/>
                    <a:lstStyle/>
                    <a:p>
                      <a:pPr algn="l" rtl="0" fontAlgn="b"/>
                      <a:r>
                        <a:rPr lang="en-US" sz="1400" u="none" strike="noStrike" dirty="0">
                          <a:effectLst/>
                          <a:latin typeface="Arial" panose="020B0604020202020204" pitchFamily="34" charset="0"/>
                          <a:cs typeface="Arial" panose="020B0604020202020204" pitchFamily="34" charset="0"/>
                        </a:rPr>
                        <a:t>Compensation of Employees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350,400.11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463,026.83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218,617.83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449,179.07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275,974.40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288,478.32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239,518.12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83.03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749710">
                <a:tc>
                  <a:txBody>
                    <a:bodyPr/>
                    <a:lstStyle/>
                    <a:p>
                      <a:pPr algn="l" rtl="0" fontAlgn="b"/>
                      <a:r>
                        <a:rPr lang="en-US" sz="1400" u="none" strike="noStrike">
                          <a:effectLst/>
                          <a:latin typeface="Arial" panose="020B0604020202020204" pitchFamily="34" charset="0"/>
                          <a:cs typeface="Arial" panose="020B0604020202020204" pitchFamily="34" charset="0"/>
                        </a:rPr>
                        <a:t>Goods and Services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2,746,863.80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3,649,084.83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4,222,407.58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4,594,656.67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2,753,463.56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3,973,796.43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2,307,175.14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58.06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74854">
                <a:tc>
                  <a:txBody>
                    <a:bodyPr/>
                    <a:lstStyle/>
                    <a:p>
                      <a:pPr algn="l" rtl="0" fontAlgn="b"/>
                      <a:r>
                        <a:rPr lang="en-US" sz="1400" u="none" strike="noStrike">
                          <a:effectLst/>
                          <a:latin typeface="Arial" panose="020B0604020202020204" pitchFamily="34" charset="0"/>
                          <a:cs typeface="Arial" panose="020B0604020202020204" pitchFamily="34" charset="0"/>
                        </a:rPr>
                        <a:t>Assets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3,546,293.71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1,912,206.33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2,931,940.67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3,042,891.44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4,055,131.88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4,584,818.03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1,444,324.55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31.50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74854">
                <a:tc>
                  <a:txBody>
                    <a:bodyPr/>
                    <a:lstStyle/>
                    <a:p>
                      <a:pPr algn="l" rtl="0" fontAlgn="b"/>
                      <a:r>
                        <a:rPr lang="en-US" sz="1400" b="1" u="none" strike="noStrike">
                          <a:effectLst/>
                          <a:latin typeface="Arial" panose="020B0604020202020204" pitchFamily="34" charset="0"/>
                          <a:cs typeface="Arial" panose="020B0604020202020204" pitchFamily="34" charset="0"/>
                        </a:rPr>
                        <a:t>Total</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6,643,557.62</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6,024,317.99</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7,372,966.08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8,086,727.18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7,084,569.84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a:effectLst/>
                          <a:latin typeface="Arial" panose="020B0604020202020204" pitchFamily="34" charset="0"/>
                          <a:cs typeface="Arial" panose="020B0604020202020204" pitchFamily="34" charset="0"/>
                        </a:rPr>
                        <a:t>8,847,092.78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3,991,017.81</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45.11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13</a:t>
            </a:fld>
            <a:endParaRPr lang="en-US"/>
          </a:p>
        </p:txBody>
      </p:sp>
    </p:spTree>
    <p:extLst>
      <p:ext uri="{BB962C8B-B14F-4D97-AF65-F5344CB8AC3E}">
        <p14:creationId xmlns:p14="http://schemas.microsoft.com/office/powerpoint/2010/main" val="27322581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0300" y="152400"/>
            <a:ext cx="10083800" cy="508000"/>
          </a:xfrm>
        </p:spPr>
        <p:txBody>
          <a:bodyPr>
            <a:normAutofit/>
          </a:bodyPr>
          <a:lstStyle/>
          <a:p>
            <a:r>
              <a:rPr lang="en-US" sz="2400" dirty="0" smtClean="0">
                <a:latin typeface="Arial" panose="020B0604020202020204" pitchFamily="34" charset="0"/>
                <a:cs typeface="Arial" panose="020B0604020202020204" pitchFamily="34" charset="0"/>
              </a:rPr>
              <a:t>Financial</a:t>
            </a:r>
            <a:r>
              <a:rPr lang="en-US" sz="2800" dirty="0" smtClean="0">
                <a:latin typeface="Arial" panose="020B0604020202020204" pitchFamily="34" charset="0"/>
                <a:cs typeface="Arial" panose="020B0604020202020204" pitchFamily="34" charset="0"/>
              </a:rPr>
              <a:t> Performance-Expenditure</a:t>
            </a:r>
            <a:endParaRPr lang="en-US" sz="28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676051048"/>
              </p:ext>
            </p:extLst>
          </p:nvPr>
        </p:nvGraphicFramePr>
        <p:xfrm>
          <a:off x="127000" y="762000"/>
          <a:ext cx="12065000" cy="4479380"/>
        </p:xfrm>
        <a:graphic>
          <a:graphicData uri="http://schemas.openxmlformats.org/drawingml/2006/table">
            <a:tbl>
              <a:tblPr>
                <a:tableStyleId>{5940675A-B579-460E-94D1-54222C63F5DA}</a:tableStyleId>
              </a:tblPr>
              <a:tblGrid>
                <a:gridCol w="2381069"/>
                <a:gridCol w="1018902"/>
                <a:gridCol w="1045029"/>
                <a:gridCol w="1295400"/>
                <a:gridCol w="1498600"/>
                <a:gridCol w="1371600"/>
                <a:gridCol w="1333500"/>
                <a:gridCol w="1219200"/>
                <a:gridCol w="901700"/>
              </a:tblGrid>
              <a:tr h="388295">
                <a:tc gridSpan="9">
                  <a:txBody>
                    <a:bodyPr/>
                    <a:lstStyle/>
                    <a:p>
                      <a:pPr algn="ctr" rtl="0" fontAlgn="b"/>
                      <a:r>
                        <a:rPr lang="en-US" sz="1600" u="none" strike="noStrike" dirty="0">
                          <a:effectLst/>
                          <a:latin typeface="Arial" panose="020B0604020202020204" pitchFamily="34" charset="0"/>
                          <a:cs typeface="Arial" panose="020B0604020202020204" pitchFamily="34" charset="0"/>
                        </a:rPr>
                        <a:t>EXPENDITURE PERFORMANCE (ALL DEPARTMENTS) ALL FUNDING SOURCES</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30361">
                <a:tc>
                  <a:txBody>
                    <a:bodyPr/>
                    <a:lstStyle/>
                    <a:p>
                      <a:pPr algn="ctr" rtl="0" fontAlgn="b"/>
                      <a:r>
                        <a:rPr lang="en-US" sz="1800" b="1" u="none" strike="noStrike" dirty="0">
                          <a:effectLst/>
                          <a:latin typeface="Arial" panose="020B0604020202020204" pitchFamily="34" charset="0"/>
                          <a:cs typeface="Arial" panose="020B0604020202020204" pitchFamily="34" charset="0"/>
                        </a:rPr>
                        <a:t>Expenditure</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gridSpan="2">
                  <a:txBody>
                    <a:bodyPr/>
                    <a:lstStyle/>
                    <a:p>
                      <a:pPr algn="ctr" rtl="0" fontAlgn="b"/>
                      <a:r>
                        <a:rPr lang="en-US" sz="1800" b="1" u="none" strike="noStrike" dirty="0">
                          <a:effectLst/>
                          <a:latin typeface="Arial" panose="020B0604020202020204" pitchFamily="34" charset="0"/>
                          <a:cs typeface="Arial" panose="020B0604020202020204" pitchFamily="34" charset="0"/>
                        </a:rPr>
                        <a:t>2021</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gridSpan="2">
                  <a:txBody>
                    <a:bodyPr/>
                    <a:lstStyle/>
                    <a:p>
                      <a:pPr algn="ctr" rtl="0" fontAlgn="b"/>
                      <a:r>
                        <a:rPr lang="en-US" sz="1800" b="1" u="none" strike="noStrike" dirty="0">
                          <a:effectLst/>
                          <a:latin typeface="Arial" panose="020B0604020202020204" pitchFamily="34" charset="0"/>
                          <a:cs typeface="Arial" panose="020B0604020202020204" pitchFamily="34" charset="0"/>
                        </a:rPr>
                        <a:t>2022</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gridSpan="4">
                  <a:txBody>
                    <a:bodyPr/>
                    <a:lstStyle/>
                    <a:p>
                      <a:pPr algn="ctr" rtl="0" fontAlgn="b"/>
                      <a:r>
                        <a:rPr lang="en-US" sz="1800" b="1" u="none" strike="noStrike">
                          <a:effectLst/>
                          <a:latin typeface="Arial" panose="020B0604020202020204" pitchFamily="34" charset="0"/>
                          <a:cs typeface="Arial" panose="020B0604020202020204" pitchFamily="34" charset="0"/>
                        </a:rPr>
                        <a:t>2023</a:t>
                      </a:r>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r>
              <a:tr h="430361">
                <a:tc rowSpan="2">
                  <a:txBody>
                    <a:bodyPr/>
                    <a:lstStyle/>
                    <a:p>
                      <a:pPr algn="l" rtl="0" fontAlgn="b"/>
                      <a:r>
                        <a:rPr lang="en-US" sz="1800" b="1" u="none" strike="noStrike">
                          <a:effectLst/>
                          <a:latin typeface="Arial" panose="020B0604020202020204" pitchFamily="34" charset="0"/>
                          <a:cs typeface="Arial" panose="020B0604020202020204" pitchFamily="34" charset="0"/>
                        </a:rPr>
                        <a:t> </a:t>
                      </a:r>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800" b="1" u="none" strike="noStrike" dirty="0">
                          <a:effectLst/>
                          <a:latin typeface="Arial" panose="020B0604020202020204" pitchFamily="34" charset="0"/>
                          <a:cs typeface="Arial" panose="020B0604020202020204" pitchFamily="34" charset="0"/>
                        </a:rPr>
                        <a:t>Budget</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800" b="1" u="none" strike="noStrike" dirty="0">
                          <a:effectLst/>
                          <a:latin typeface="Arial" panose="020B0604020202020204" pitchFamily="34" charset="0"/>
                          <a:cs typeface="Arial" panose="020B0604020202020204" pitchFamily="34" charset="0"/>
                        </a:rPr>
                        <a:t>Actual </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800" b="1" u="none" strike="noStrike" dirty="0">
                          <a:effectLst/>
                          <a:latin typeface="Arial" panose="020B0604020202020204" pitchFamily="34" charset="0"/>
                          <a:cs typeface="Arial" panose="020B0604020202020204" pitchFamily="34" charset="0"/>
                        </a:rPr>
                        <a:t>Budget</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800" b="1" u="none" strike="noStrike" dirty="0">
                          <a:effectLst/>
                          <a:latin typeface="Arial" panose="020B0604020202020204" pitchFamily="34" charset="0"/>
                          <a:cs typeface="Arial" panose="020B0604020202020204" pitchFamily="34" charset="0"/>
                        </a:rPr>
                        <a:t>Actual</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800" b="1" u="none" strike="noStrike" dirty="0">
                          <a:effectLst/>
                          <a:latin typeface="Arial" panose="020B0604020202020204" pitchFamily="34" charset="0"/>
                          <a:cs typeface="Arial" panose="020B0604020202020204" pitchFamily="34" charset="0"/>
                        </a:rPr>
                        <a:t>Budget</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800" b="1" u="none" strike="noStrike" dirty="0">
                          <a:effectLst/>
                          <a:latin typeface="Arial" panose="020B0604020202020204" pitchFamily="34" charset="0"/>
                          <a:cs typeface="Arial" panose="020B0604020202020204" pitchFamily="34" charset="0"/>
                        </a:rPr>
                        <a:t>Revised Budget</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rowSpan="2">
                  <a:txBody>
                    <a:bodyPr/>
                    <a:lstStyle/>
                    <a:p>
                      <a:pPr algn="ctr" rtl="0" fontAlgn="b"/>
                      <a:r>
                        <a:rPr lang="en-US" sz="1800" b="1" u="none" strike="noStrike" dirty="0">
                          <a:effectLst/>
                          <a:latin typeface="Arial" panose="020B0604020202020204" pitchFamily="34" charset="0"/>
                          <a:cs typeface="Arial" panose="020B0604020202020204" pitchFamily="34" charset="0"/>
                        </a:rPr>
                        <a:t>Actual as at August</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800" b="1" u="none" strike="noStrike">
                          <a:effectLst/>
                          <a:latin typeface="Arial" panose="020B0604020202020204" pitchFamily="34" charset="0"/>
                          <a:cs typeface="Arial" panose="020B0604020202020204" pitchFamily="34" charset="0"/>
                        </a:rPr>
                        <a:t>% age</a:t>
                      </a:r>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427383">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b"/>
                      <a:r>
                        <a:rPr lang="en-US" sz="1800" b="1" u="none" strike="noStrike" dirty="0">
                          <a:effectLst/>
                          <a:latin typeface="Arial" panose="020B0604020202020204" pitchFamily="34" charset="0"/>
                          <a:cs typeface="Arial" panose="020B0604020202020204" pitchFamily="34" charset="0"/>
                        </a:rPr>
                        <a:t>Performance as at August</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410901">
                <a:tc>
                  <a:txBody>
                    <a:bodyPr/>
                    <a:lstStyle/>
                    <a:p>
                      <a:pPr algn="l" rtl="0" fontAlgn="b"/>
                      <a:r>
                        <a:rPr lang="en-US" sz="1400" u="none" strike="noStrike">
                          <a:effectLst/>
                          <a:latin typeface="Arial" panose="020B0604020202020204" pitchFamily="34" charset="0"/>
                          <a:cs typeface="Arial" panose="020B0604020202020204" pitchFamily="34" charset="0"/>
                        </a:rPr>
                        <a:t>Compensation of Employees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2,900,668.11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3,627,021.40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3,865,917.83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4,254,796.57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3,923,274.40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3,935,778.32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4,065,625.84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         103.30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776591">
                <a:tc>
                  <a:txBody>
                    <a:bodyPr/>
                    <a:lstStyle/>
                    <a:p>
                      <a:pPr algn="l" rtl="0" fontAlgn="b"/>
                      <a:r>
                        <a:rPr lang="en-US" sz="1400" u="none" strike="noStrike">
                          <a:effectLst/>
                          <a:latin typeface="Arial" panose="020B0604020202020204" pitchFamily="34" charset="0"/>
                          <a:cs typeface="Arial" panose="020B0604020202020204" pitchFamily="34" charset="0"/>
                        </a:rPr>
                        <a:t>Goods and Services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7,031,948.80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4,936,689.44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6,135,720.01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6,490,078.35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4,953,347.14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5,014,126.80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2,809,224.84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           56.03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468033">
                <a:tc>
                  <a:txBody>
                    <a:bodyPr/>
                    <a:lstStyle/>
                    <a:p>
                      <a:pPr algn="l" rtl="0" fontAlgn="b"/>
                      <a:r>
                        <a:rPr lang="en-US" sz="1400" u="none" strike="noStrike">
                          <a:effectLst/>
                          <a:latin typeface="Arial" panose="020B0604020202020204" pitchFamily="34" charset="0"/>
                          <a:cs typeface="Arial" panose="020B0604020202020204" pitchFamily="34" charset="0"/>
                        </a:rPr>
                        <a:t>Assets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4,877,310.29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3,505,025.45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5,931,056.31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4,636,053.71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6,780,880.96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7,667,045.32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2,049,698.75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           26.73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468033">
                <a:tc>
                  <a:txBody>
                    <a:bodyPr/>
                    <a:lstStyle/>
                    <a:p>
                      <a:pPr algn="l" rtl="0"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14,809,927.20</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12,068,736.29</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15,932,694.15</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15,380,928.63</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15,657,502.50</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16,616,950.44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8,924,549.43</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53.71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14</a:t>
            </a:fld>
            <a:endParaRPr lang="en-US"/>
          </a:p>
        </p:txBody>
      </p:sp>
    </p:spTree>
    <p:extLst>
      <p:ext uri="{BB962C8B-B14F-4D97-AF65-F5344CB8AC3E}">
        <p14:creationId xmlns:p14="http://schemas.microsoft.com/office/powerpoint/2010/main" val="37314928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0075"/>
          </a:xfrm>
        </p:spPr>
        <p:txBody>
          <a:bodyPr>
            <a:normAutofit/>
          </a:bodyPr>
          <a:lstStyle/>
          <a:p>
            <a:r>
              <a:rPr lang="en-US" sz="2400" dirty="0" smtClean="0">
                <a:latin typeface="Arial" panose="020B0604020202020204" pitchFamily="34" charset="0"/>
                <a:cs typeface="Arial" panose="020B0604020202020204" pitchFamily="34" charset="0"/>
              </a:rPr>
              <a:t>2023 Budget Programme Performance</a:t>
            </a:r>
            <a:endParaRPr lang="en-US" sz="2400" dirty="0">
              <a:latin typeface="Arial" panose="020B0604020202020204" pitchFamily="34" charset="0"/>
              <a:cs typeface="Arial" panose="020B0604020202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386804384"/>
              </p:ext>
            </p:extLst>
          </p:nvPr>
        </p:nvGraphicFramePr>
        <p:xfrm>
          <a:off x="126999" y="965200"/>
          <a:ext cx="11836401" cy="4882511"/>
        </p:xfrm>
        <a:graphic>
          <a:graphicData uri="http://schemas.openxmlformats.org/drawingml/2006/table">
            <a:tbl>
              <a:tblPr>
                <a:tableStyleId>{5940675A-B579-460E-94D1-54222C63F5DA}</a:tableStyleId>
              </a:tblPr>
              <a:tblGrid>
                <a:gridCol w="4918577"/>
                <a:gridCol w="3340677"/>
                <a:gridCol w="3577147"/>
              </a:tblGrid>
              <a:tr h="489131">
                <a:tc>
                  <a:txBody>
                    <a:bodyPr/>
                    <a:lstStyle/>
                    <a:p>
                      <a:pPr algn="l" rtl="0" fontAlgn="b"/>
                      <a:r>
                        <a:rPr lang="en-US" sz="1400" b="1" u="none" strike="noStrike" dirty="0">
                          <a:effectLst/>
                          <a:latin typeface="Arial" panose="020B0604020202020204" pitchFamily="34" charset="0"/>
                          <a:cs typeface="Arial" panose="020B0604020202020204" pitchFamily="34" charset="0"/>
                        </a:rPr>
                        <a:t>Budget Programme</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ctr" rtl="0" fontAlgn="b"/>
                      <a:r>
                        <a:rPr lang="en-US" sz="1400" b="1" u="none" strike="noStrike" dirty="0">
                          <a:effectLst/>
                          <a:latin typeface="Arial" panose="020B0604020202020204" pitchFamily="34" charset="0"/>
                          <a:cs typeface="Arial" panose="020B0604020202020204" pitchFamily="34" charset="0"/>
                        </a:rPr>
                        <a:t> Budget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ctr" rtl="0" fontAlgn="b"/>
                      <a:r>
                        <a:rPr lang="en-US" sz="1400" b="1" u="none" strike="noStrike" dirty="0">
                          <a:effectLst/>
                          <a:latin typeface="Arial" panose="020B0604020202020204" pitchFamily="34" charset="0"/>
                          <a:cs typeface="Arial" panose="020B0604020202020204" pitchFamily="34" charset="0"/>
                        </a:rPr>
                        <a:t>Actual as at August 2023</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r>
              <a:tr h="781156">
                <a:tc>
                  <a:txBody>
                    <a:bodyPr/>
                    <a:lstStyle/>
                    <a:p>
                      <a:pPr algn="l" rtl="0" fontAlgn="b"/>
                      <a:r>
                        <a:rPr lang="en-US" sz="1200" u="none" strike="noStrike">
                          <a:effectLst/>
                          <a:latin typeface="Arial" panose="020B0604020202020204" pitchFamily="34" charset="0"/>
                          <a:cs typeface="Arial" panose="020B0604020202020204" pitchFamily="34" charset="0"/>
                        </a:rPr>
                        <a:t>Management and Administration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6,086,291.46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3,042,447.79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r>
              <a:tr h="754827">
                <a:tc>
                  <a:txBody>
                    <a:bodyPr/>
                    <a:lstStyle/>
                    <a:p>
                      <a:pPr algn="l" rtl="0" fontAlgn="b"/>
                      <a:r>
                        <a:rPr lang="en-US" sz="1200" u="none" strike="noStrike" dirty="0">
                          <a:effectLst/>
                          <a:latin typeface="Arial" panose="020B0604020202020204" pitchFamily="34" charset="0"/>
                          <a:cs typeface="Arial" panose="020B0604020202020204" pitchFamily="34" charset="0"/>
                        </a:rPr>
                        <a:t>Social Services Delivery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5,942,244.92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3,119,625.21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r>
              <a:tr h="956697">
                <a:tc>
                  <a:txBody>
                    <a:bodyPr/>
                    <a:lstStyle/>
                    <a:p>
                      <a:pPr algn="l" rtl="0" fontAlgn="b"/>
                      <a:r>
                        <a:rPr lang="en-US" sz="1200" u="none" strike="noStrike" dirty="0">
                          <a:effectLst/>
                          <a:latin typeface="Arial" panose="020B0604020202020204" pitchFamily="34" charset="0"/>
                          <a:cs typeface="Arial" panose="020B0604020202020204" pitchFamily="34" charset="0"/>
                        </a:rPr>
                        <a:t>Infrastructure Delivery and Management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3,241,378.64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2,102,510.88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r>
              <a:tr h="584143">
                <a:tc>
                  <a:txBody>
                    <a:bodyPr/>
                    <a:lstStyle/>
                    <a:p>
                      <a:pPr algn="l" rtl="0" fontAlgn="b"/>
                      <a:r>
                        <a:rPr lang="en-US" sz="1200" u="none" strike="noStrike">
                          <a:effectLst/>
                          <a:latin typeface="Arial" panose="020B0604020202020204" pitchFamily="34" charset="0"/>
                          <a:cs typeface="Arial" panose="020B0604020202020204" pitchFamily="34" charset="0"/>
                        </a:rPr>
                        <a:t>Economic Development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1,301,535.42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624,465.55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r>
              <a:tr h="1035691">
                <a:tc>
                  <a:txBody>
                    <a:bodyPr/>
                    <a:lstStyle/>
                    <a:p>
                      <a:pPr algn="l" rtl="0" fontAlgn="b"/>
                      <a:r>
                        <a:rPr lang="en-US" sz="1200" u="none" strike="noStrike" dirty="0">
                          <a:effectLst/>
                          <a:latin typeface="Arial" panose="020B0604020202020204" pitchFamily="34" charset="0"/>
                          <a:cs typeface="Arial" panose="020B0604020202020204" pitchFamily="34" charset="0"/>
                        </a:rPr>
                        <a:t>Environmental Management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a:effectLst/>
                          <a:latin typeface="Arial" panose="020B0604020202020204" pitchFamily="34" charset="0"/>
                          <a:cs typeface="Arial" panose="020B0604020202020204" pitchFamily="34" charset="0"/>
                        </a:rPr>
                        <a:t>                   45,500.00 </a:t>
                      </a:r>
                      <a:endParaRPr lang="en-US" sz="1300" b="0" i="0" u="none" strike="noStrike">
                        <a:solidFill>
                          <a:srgbClr val="000000"/>
                        </a:solidFill>
                        <a:effectLst/>
                        <a:latin typeface="Arial" panose="020B0604020202020204" pitchFamily="34" charset="0"/>
                        <a:cs typeface="Arial" panose="020B0604020202020204" pitchFamily="34" charset="0"/>
                      </a:endParaRPr>
                    </a:p>
                  </a:txBody>
                  <a:tcPr marL="6973" marR="6973" marT="6973" marB="0" anchor="b"/>
                </a:tc>
                <a:tc>
                  <a:txBody>
                    <a:bodyPr/>
                    <a:lstStyle/>
                    <a:p>
                      <a:pPr algn="r" fontAlgn="b"/>
                      <a:r>
                        <a:rPr lang="en-US" sz="1300" u="none" strike="noStrike" dirty="0">
                          <a:effectLst/>
                          <a:latin typeface="Arial" panose="020B0604020202020204" pitchFamily="34" charset="0"/>
                          <a:cs typeface="Arial" panose="020B0604020202020204" pitchFamily="34" charset="0"/>
                        </a:rPr>
                        <a:t>                      35,500.00 </a:t>
                      </a:r>
                      <a:endParaRPr lang="en-US" sz="1300" b="0"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nchor="b"/>
                </a:tc>
              </a:tr>
              <a:tr h="280866">
                <a:tc>
                  <a:txBody>
                    <a:bodyPr/>
                    <a:lstStyle/>
                    <a:p>
                      <a:pPr algn="l" rtl="0" fontAlgn="ctr"/>
                      <a:r>
                        <a:rPr lang="en-US" sz="1200" b="1" u="none" strike="noStrike">
                          <a:effectLst/>
                          <a:latin typeface="Arial" panose="020B0604020202020204" pitchFamily="34" charset="0"/>
                          <a:cs typeface="Arial" panose="020B0604020202020204" pitchFamily="34" charset="0"/>
                        </a:rPr>
                        <a:t>Total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973" marR="6973" marT="6973" marB="0" anchor="ctr"/>
                </a:tc>
                <a:tc>
                  <a:txBody>
                    <a:bodyPr/>
                    <a:lstStyle/>
                    <a:p>
                      <a:pPr algn="r" fontAlgn="t"/>
                      <a:r>
                        <a:rPr lang="en-US" sz="1300" b="1" u="none" strike="noStrike">
                          <a:effectLst/>
                          <a:latin typeface="Arial" panose="020B0604020202020204" pitchFamily="34" charset="0"/>
                          <a:cs typeface="Arial" panose="020B0604020202020204" pitchFamily="34" charset="0"/>
                        </a:rPr>
                        <a:t>             16,616,950.44 </a:t>
                      </a:r>
                      <a:endParaRPr lang="en-US" sz="1300" b="1" i="0" u="none" strike="noStrike">
                        <a:solidFill>
                          <a:srgbClr val="000000"/>
                        </a:solidFill>
                        <a:effectLst/>
                        <a:latin typeface="Arial" panose="020B0604020202020204" pitchFamily="34" charset="0"/>
                        <a:cs typeface="Arial" panose="020B0604020202020204" pitchFamily="34" charset="0"/>
                      </a:endParaRPr>
                    </a:p>
                  </a:txBody>
                  <a:tcPr marL="6973" marR="6973" marT="6973" marB="0"/>
                </a:tc>
                <a:tc>
                  <a:txBody>
                    <a:bodyPr/>
                    <a:lstStyle/>
                    <a:p>
                      <a:pPr algn="r" fontAlgn="t"/>
                      <a:r>
                        <a:rPr lang="en-US" sz="1300" b="1" u="none" strike="noStrike" dirty="0">
                          <a:effectLst/>
                          <a:latin typeface="Arial" panose="020B0604020202020204" pitchFamily="34" charset="0"/>
                          <a:cs typeface="Arial" panose="020B0604020202020204" pitchFamily="34" charset="0"/>
                        </a:rPr>
                        <a:t>                 8,924,549.43 </a:t>
                      </a:r>
                      <a:endParaRPr lang="en-US" sz="1300" b="1" i="0" u="none" strike="noStrike" dirty="0">
                        <a:solidFill>
                          <a:srgbClr val="000000"/>
                        </a:solidFill>
                        <a:effectLst/>
                        <a:latin typeface="Arial" panose="020B0604020202020204" pitchFamily="34" charset="0"/>
                        <a:cs typeface="Arial" panose="020B0604020202020204" pitchFamily="34" charset="0"/>
                      </a:endParaRPr>
                    </a:p>
                  </a:txBody>
                  <a:tcPr marL="6973" marR="6973" marT="6973" marB="0"/>
                </a:tc>
              </a:tr>
            </a:tbl>
          </a:graphicData>
        </a:graphic>
      </p:graphicFrame>
      <p:sp>
        <p:nvSpPr>
          <p:cNvPr id="4" name="Slide Number Placeholder 3"/>
          <p:cNvSpPr>
            <a:spLocks noGrp="1"/>
          </p:cNvSpPr>
          <p:nvPr>
            <p:ph type="sldNum" sz="quarter" idx="12"/>
          </p:nvPr>
        </p:nvSpPr>
        <p:spPr/>
        <p:txBody>
          <a:bodyPr/>
          <a:lstStyle/>
          <a:p>
            <a:fld id="{D98713CC-C6AB-4C8A-8AC2-1B60486DCDA6}" type="slidenum">
              <a:rPr lang="en-US" smtClean="0"/>
              <a:t>15</a:t>
            </a:fld>
            <a:endParaRPr lang="en-US"/>
          </a:p>
        </p:txBody>
      </p:sp>
    </p:spTree>
    <p:extLst>
      <p:ext uri="{BB962C8B-B14F-4D97-AF65-F5344CB8AC3E}">
        <p14:creationId xmlns:p14="http://schemas.microsoft.com/office/powerpoint/2010/main" val="29044052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8175"/>
          </a:xfrm>
        </p:spPr>
        <p:txBody>
          <a:bodyPr>
            <a:normAutofit/>
          </a:bodyPr>
          <a:lstStyle/>
          <a:p>
            <a:r>
              <a:rPr lang="en-US" sz="2400" b="1" dirty="0" smtClean="0">
                <a:latin typeface="Arial" panose="020B0604020202020204" pitchFamily="34" charset="0"/>
                <a:cs typeface="Arial" panose="020B0604020202020204" pitchFamily="34" charset="0"/>
              </a:rPr>
              <a:t>2023 Key projects and programmes from all funding sources</a:t>
            </a:r>
            <a:endParaRPr lang="en-US" sz="2400" b="1"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533968923"/>
              </p:ext>
            </p:extLst>
          </p:nvPr>
        </p:nvGraphicFramePr>
        <p:xfrm>
          <a:off x="317499" y="1003300"/>
          <a:ext cx="11556999" cy="5182303"/>
        </p:xfrm>
        <a:graphic>
          <a:graphicData uri="http://schemas.openxmlformats.org/drawingml/2006/table">
            <a:tbl>
              <a:tblPr firstRow="1" bandRow="1">
                <a:tableStyleId>{5940675A-B579-460E-94D1-54222C63F5DA}</a:tableStyleId>
              </a:tblPr>
              <a:tblGrid>
                <a:gridCol w="1026733"/>
                <a:gridCol w="5681408"/>
                <a:gridCol w="1341360"/>
                <a:gridCol w="1800943"/>
                <a:gridCol w="1706555"/>
              </a:tblGrid>
              <a:tr h="1168220">
                <a:tc>
                  <a:txBody>
                    <a:bodyPr/>
                    <a:lstStyle/>
                    <a:p>
                      <a:pPr algn="ctr" rtl="0" fontAlgn="ctr"/>
                      <a:r>
                        <a:rPr lang="en-US" sz="1800" b="1" u="none" strike="noStrike" dirty="0">
                          <a:effectLst/>
                          <a:latin typeface="Arial" panose="020B0604020202020204" pitchFamily="34" charset="0"/>
                          <a:cs typeface="Arial" panose="020B0604020202020204" pitchFamily="34" charset="0"/>
                        </a:rPr>
                        <a:t>No</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ctr"/>
                </a:tc>
                <a:tc>
                  <a:txBody>
                    <a:bodyPr/>
                    <a:lstStyle/>
                    <a:p>
                      <a:pPr algn="l" rtl="0" fontAlgn="ctr"/>
                      <a:r>
                        <a:rPr lang="en-US" sz="1800" b="1" u="none" strike="noStrike" dirty="0">
                          <a:effectLst/>
                          <a:latin typeface="Arial" panose="020B0604020202020204" pitchFamily="34" charset="0"/>
                          <a:cs typeface="Arial" panose="020B0604020202020204" pitchFamily="34" charset="0"/>
                        </a:rPr>
                        <a:t>Name of project</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ctr"/>
                </a:tc>
                <a:tc>
                  <a:txBody>
                    <a:bodyPr/>
                    <a:lstStyle/>
                    <a:p>
                      <a:pPr algn="ctr" rtl="0" fontAlgn="ctr"/>
                      <a:r>
                        <a:rPr lang="en-US" sz="1800" b="1" u="none" strike="noStrike" dirty="0">
                          <a:effectLst/>
                          <a:latin typeface="Arial" panose="020B0604020202020204" pitchFamily="34" charset="0"/>
                          <a:cs typeface="Arial" panose="020B0604020202020204" pitchFamily="34" charset="0"/>
                        </a:rPr>
                        <a:t>Amount budgeted </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ctr"/>
                </a:tc>
                <a:tc>
                  <a:txBody>
                    <a:bodyPr/>
                    <a:lstStyle/>
                    <a:p>
                      <a:pPr algn="ctr" rtl="0" fontAlgn="ctr"/>
                      <a:r>
                        <a:rPr lang="en-US" sz="1800" b="1" u="none" strike="noStrike" dirty="0">
                          <a:effectLst/>
                          <a:latin typeface="Arial" panose="020B0604020202020204" pitchFamily="34" charset="0"/>
                          <a:cs typeface="Arial" panose="020B0604020202020204" pitchFamily="34" charset="0"/>
                        </a:rPr>
                        <a:t>Actual Payment as at August, 2023</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ctr"/>
                </a:tc>
                <a:tc>
                  <a:txBody>
                    <a:bodyPr/>
                    <a:lstStyle/>
                    <a:p>
                      <a:pPr algn="ctr" rtl="0" fontAlgn="ctr"/>
                      <a:r>
                        <a:rPr lang="en-US" sz="1800" b="1" u="none" strike="noStrike" dirty="0" smtClean="0">
                          <a:effectLst/>
                          <a:latin typeface="Arial" panose="020B0604020202020204" pitchFamily="34" charset="0"/>
                          <a:cs typeface="Arial" panose="020B0604020202020204" pitchFamily="34" charset="0"/>
                        </a:rPr>
                        <a:t>Outstanding Payment </a:t>
                      </a:r>
                      <a:endParaRPr lang="en-US" sz="18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ctr"/>
                </a:tc>
              </a:tr>
              <a:tr h="549047">
                <a:tc>
                  <a:txBody>
                    <a:bodyPr/>
                    <a:lstStyle/>
                    <a:p>
                      <a:pPr algn="ctr" fontAlgn="t"/>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fontAlgn="t"/>
                      <a:r>
                        <a:rPr lang="en-US" sz="1200" u="none" strike="noStrike" dirty="0">
                          <a:effectLst/>
                          <a:latin typeface="Arial" panose="020B0604020202020204" pitchFamily="34" charset="0"/>
                          <a:cs typeface="Arial" panose="020B0604020202020204" pitchFamily="34" charset="0"/>
                        </a:rPr>
                        <a:t>Construct 1No Health Centre at Akoase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b"/>
                      <a:r>
                        <a:rPr lang="en-US" sz="1200" u="none" strike="noStrike" dirty="0">
                          <a:effectLst/>
                          <a:latin typeface="Arial" panose="020B0604020202020204" pitchFamily="34" charset="0"/>
                          <a:cs typeface="Arial" panose="020B0604020202020204" pitchFamily="34" charset="0"/>
                        </a:rPr>
                        <a:t>   375,311.97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356,546.37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18,765.60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r>
              <a:tr h="443461">
                <a:tc>
                  <a:txBody>
                    <a:bodyPr/>
                    <a:lstStyle/>
                    <a:p>
                      <a:pPr algn="ctr" fontAlgn="t"/>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fontAlgn="t"/>
                      <a:r>
                        <a:rPr lang="en-US" sz="1200" u="none" strike="noStrike" dirty="0">
                          <a:effectLst/>
                          <a:latin typeface="Arial" panose="020B0604020202020204" pitchFamily="34" charset="0"/>
                          <a:cs typeface="Arial" panose="020B0604020202020204" pitchFamily="34" charset="0"/>
                        </a:rPr>
                        <a:t>Complete 1No. Health Centre at Pankese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b"/>
                      <a:r>
                        <a:rPr lang="en-US" sz="1200" u="none" strike="noStrike" dirty="0">
                          <a:effectLst/>
                          <a:latin typeface="Arial" panose="020B0604020202020204" pitchFamily="34" charset="0"/>
                          <a:cs typeface="Arial" panose="020B0604020202020204" pitchFamily="34" charset="0"/>
                        </a:rPr>
                        <a:t>   478,804.72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451,905.00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26,899.72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r>
              <a:tr h="443461">
                <a:tc>
                  <a:txBody>
                    <a:bodyPr/>
                    <a:lstStyle/>
                    <a:p>
                      <a:pPr algn="ctr" fontAlgn="t"/>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fontAlgn="t"/>
                      <a:r>
                        <a:rPr lang="en-US" sz="1200" u="none" strike="noStrike" dirty="0">
                          <a:effectLst/>
                          <a:latin typeface="Arial" panose="020B0604020202020204" pitchFamily="34" charset="0"/>
                          <a:cs typeface="Arial" panose="020B0604020202020204" pitchFamily="34" charset="0"/>
                        </a:rPr>
                        <a:t>Construct 1No CHPS Compound at Mpintimpi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b"/>
                      <a:r>
                        <a:rPr lang="en-US" sz="1200" u="none" strike="noStrike">
                          <a:effectLst/>
                          <a:latin typeface="Arial" panose="020B0604020202020204" pitchFamily="34" charset="0"/>
                          <a:cs typeface="Arial" panose="020B0604020202020204" pitchFamily="34" charset="0"/>
                        </a:rPr>
                        <a:t>   493,312.68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433,821.26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59,491.42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r>
              <a:tr h="443461">
                <a:tc>
                  <a:txBody>
                    <a:bodyPr/>
                    <a:lstStyle/>
                    <a:p>
                      <a:pPr algn="ctr" fontAlgn="t"/>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fontAlgn="t"/>
                      <a:r>
                        <a:rPr lang="en-US" sz="1200" u="none" strike="noStrike" dirty="0">
                          <a:effectLst/>
                          <a:latin typeface="Arial" panose="020B0604020202020204" pitchFamily="34" charset="0"/>
                          <a:cs typeface="Arial" panose="020B0604020202020204" pitchFamily="34" charset="0"/>
                        </a:rPr>
                        <a:t>Complete fence wall at New Abirem Afosu SHS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b"/>
                      <a:r>
                        <a:rPr lang="en-US" sz="1200" u="none" strike="noStrike">
                          <a:effectLst/>
                          <a:latin typeface="Arial" panose="020B0604020202020204" pitchFamily="34" charset="0"/>
                          <a:cs typeface="Arial" panose="020B0604020202020204" pitchFamily="34" charset="0"/>
                        </a:rPr>
                        <a:t>   355,215.00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234,301.00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120,914.00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r>
              <a:tr h="661673">
                <a:tc>
                  <a:txBody>
                    <a:bodyPr/>
                    <a:lstStyle/>
                    <a:p>
                      <a:pPr algn="ctr" fontAlgn="t"/>
                      <a:r>
                        <a:rPr lang="en-US" sz="1200" u="none" strike="noStrike" dirty="0">
                          <a:effectLst/>
                          <a:latin typeface="Arial" panose="020B0604020202020204" pitchFamily="34" charset="0"/>
                          <a:cs typeface="Arial" panose="020B0604020202020204" pitchFamily="34" charset="0"/>
                        </a:rPr>
                        <a:t>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fontAlgn="t"/>
                      <a:r>
                        <a:rPr lang="en-US" sz="1200" u="none" strike="noStrike" dirty="0">
                          <a:effectLst/>
                          <a:latin typeface="Arial" panose="020B0604020202020204" pitchFamily="34" charset="0"/>
                          <a:cs typeface="Arial" panose="020B0604020202020204" pitchFamily="34" charset="0"/>
                        </a:rPr>
                        <a:t>Rehabilitate 1No 6 unit Classroom Block at Amuana Praso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b"/>
                      <a:r>
                        <a:rPr lang="en-US" sz="1200" u="none" strike="noStrike">
                          <a:effectLst/>
                          <a:latin typeface="Arial" panose="020B0604020202020204" pitchFamily="34" charset="0"/>
                          <a:cs typeface="Arial" panose="020B0604020202020204" pitchFamily="34" charset="0"/>
                        </a:rPr>
                        <a:t>   323,735.00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202,608.90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121,126.10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r>
              <a:tr h="658961">
                <a:tc>
                  <a:txBody>
                    <a:bodyPr/>
                    <a:lstStyle/>
                    <a:p>
                      <a:pPr algn="ctr" fontAlgn="t"/>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fontAlgn="t"/>
                      <a:r>
                        <a:rPr lang="en-US" sz="1200" u="none" strike="noStrike" dirty="0">
                          <a:effectLst/>
                          <a:latin typeface="Arial" panose="020B0604020202020204" pitchFamily="34" charset="0"/>
                          <a:cs typeface="Arial" panose="020B0604020202020204" pitchFamily="34" charset="0"/>
                        </a:rPr>
                        <a:t>Drill, repairs and </a:t>
                      </a:r>
                      <a:r>
                        <a:rPr lang="en-US" sz="1200" u="none" strike="noStrike" dirty="0" smtClean="0">
                          <a:effectLst/>
                          <a:latin typeface="Arial" panose="020B0604020202020204" pitchFamily="34" charset="0"/>
                          <a:cs typeface="Arial" panose="020B0604020202020204" pitchFamily="34" charset="0"/>
                        </a:rPr>
                        <a:t>mechanize </a:t>
                      </a:r>
                      <a:r>
                        <a:rPr lang="en-US" sz="1200" u="none" strike="noStrike" dirty="0">
                          <a:effectLst/>
                          <a:latin typeface="Arial" panose="020B0604020202020204" pitchFamily="34" charset="0"/>
                          <a:cs typeface="Arial" panose="020B0604020202020204" pitchFamily="34" charset="0"/>
                        </a:rPr>
                        <a:t>and develop 15 No boreholes at Adadekrom and 14 other communities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b"/>
                      <a:r>
                        <a:rPr lang="en-US" sz="1200" u="none" strike="noStrike">
                          <a:effectLst/>
                          <a:latin typeface="Arial" panose="020B0604020202020204" pitchFamily="34" charset="0"/>
                          <a:cs typeface="Arial" panose="020B0604020202020204" pitchFamily="34" charset="0"/>
                        </a:rPr>
                        <a:t>   377,029.07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297,029.07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80,000.00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r>
              <a:tr h="443461">
                <a:tc>
                  <a:txBody>
                    <a:bodyPr/>
                    <a:lstStyle/>
                    <a:p>
                      <a:pPr algn="ctr" fontAlgn="t"/>
                      <a:r>
                        <a:rPr lang="en-US" sz="1200" u="none" strike="noStrike" dirty="0">
                          <a:effectLst/>
                          <a:latin typeface="Arial" panose="020B0604020202020204" pitchFamily="34" charset="0"/>
                          <a:cs typeface="Arial" panose="020B0604020202020204" pitchFamily="34" charset="0"/>
                        </a:rPr>
                        <a:t> </a:t>
                      </a:r>
                      <a:r>
                        <a:rPr lang="en-US" sz="1200" u="none" strike="noStrike" dirty="0" smtClean="0">
                          <a:effectLst/>
                          <a:latin typeface="Arial" panose="020B0604020202020204" pitchFamily="34" charset="0"/>
                          <a:cs typeface="Arial" panose="020B0604020202020204" pitchFamily="34" charset="0"/>
                        </a:rPr>
                        <a:t>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fontAlgn="t"/>
                      <a:r>
                        <a:rPr lang="en-US" sz="1200" u="none" strike="noStrike">
                          <a:effectLst/>
                          <a:latin typeface="Arial" panose="020B0604020202020204" pitchFamily="34" charset="0"/>
                          <a:cs typeface="Arial" panose="020B0604020202020204" pitchFamily="34" charset="0"/>
                        </a:rPr>
                        <a:t>Support disaster victims at Galamsey site at Dormeabra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b"/>
                      <a:r>
                        <a:rPr lang="en-US" sz="1200" u="none" strike="noStrike">
                          <a:effectLst/>
                          <a:latin typeface="Arial" panose="020B0604020202020204" pitchFamily="34" charset="0"/>
                          <a:cs typeface="Arial" panose="020B0604020202020204" pitchFamily="34" charset="0"/>
                        </a:rPr>
                        <a:t>     45,500.00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35,500.00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10,000.00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b"/>
                </a:tc>
              </a:tr>
              <a:tr h="369853">
                <a:tc>
                  <a:txBody>
                    <a:bodyPr/>
                    <a:lstStyle/>
                    <a:p>
                      <a:pPr algn="ctr" fontAlgn="t"/>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l" rtl="0" fontAlgn="ctr"/>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nchor="ctr"/>
                </a:tc>
                <a:tc>
                  <a:txBody>
                    <a:bodyPr/>
                    <a:lstStyle/>
                    <a:p>
                      <a:pPr algn="ctr" fontAlgn="t"/>
                      <a:r>
                        <a:rPr lang="en-US" sz="1200" b="1" u="none" strike="noStrike" dirty="0">
                          <a:effectLst/>
                          <a:latin typeface="Arial" panose="020B0604020202020204" pitchFamily="34" charset="0"/>
                          <a:cs typeface="Arial" panose="020B0604020202020204" pitchFamily="34" charset="0"/>
                        </a:rPr>
                        <a:t>  </a:t>
                      </a:r>
                      <a:endParaRPr lang="en-US" sz="1200" b="1" u="none" strike="noStrike" dirty="0" smtClean="0">
                        <a:effectLst/>
                        <a:latin typeface="Arial" panose="020B0604020202020204" pitchFamily="34" charset="0"/>
                        <a:cs typeface="Arial" panose="020B0604020202020204" pitchFamily="34" charset="0"/>
                      </a:endParaRPr>
                    </a:p>
                    <a:p>
                      <a:pPr algn="ctr" fontAlgn="t"/>
                      <a:r>
                        <a:rPr lang="en-US" sz="1200" b="1" u="none" strike="noStrike" dirty="0" smtClean="0">
                          <a:effectLst/>
                          <a:latin typeface="Arial" panose="020B0604020202020204" pitchFamily="34" charset="0"/>
                          <a:cs typeface="Arial" panose="020B0604020202020204" pitchFamily="34" charset="0"/>
                        </a:rPr>
                        <a:t> </a:t>
                      </a:r>
                      <a:r>
                        <a:rPr lang="en-US" sz="1200" b="1" u="none" strike="noStrike" dirty="0">
                          <a:effectLst/>
                          <a:latin typeface="Arial" panose="020B0604020202020204" pitchFamily="34" charset="0"/>
                          <a:cs typeface="Arial" panose="020B0604020202020204" pitchFamily="34" charset="0"/>
                        </a:rPr>
                        <a:t>2,026,379.37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t"/>
                      <a:r>
                        <a:rPr lang="en-US" sz="1200" b="1" u="none" strike="noStrike" dirty="0">
                          <a:effectLst/>
                          <a:latin typeface="Arial" panose="020B0604020202020204" pitchFamily="34" charset="0"/>
                          <a:cs typeface="Arial" panose="020B0604020202020204" pitchFamily="34" charset="0"/>
                        </a:rPr>
                        <a:t>   </a:t>
                      </a:r>
                      <a:endParaRPr lang="en-US" sz="1200" b="1" u="none" strike="noStrike" dirty="0" smtClean="0">
                        <a:effectLst/>
                        <a:latin typeface="Arial" panose="020B0604020202020204" pitchFamily="34" charset="0"/>
                        <a:cs typeface="Arial" panose="020B0604020202020204" pitchFamily="34" charset="0"/>
                      </a:endParaRPr>
                    </a:p>
                    <a:p>
                      <a:pPr algn="ctr" fontAlgn="t"/>
                      <a:r>
                        <a:rPr lang="en-US" sz="1200" b="1" u="none" strike="noStrike" dirty="0" smtClean="0">
                          <a:effectLst/>
                          <a:latin typeface="Arial" panose="020B0604020202020204" pitchFamily="34" charset="0"/>
                          <a:cs typeface="Arial" panose="020B0604020202020204" pitchFamily="34" charset="0"/>
                        </a:rPr>
                        <a:t>1,679,182.53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c>
                  <a:txBody>
                    <a:bodyPr/>
                    <a:lstStyle/>
                    <a:p>
                      <a:pPr algn="ctr" fontAlgn="t"/>
                      <a:r>
                        <a:rPr lang="en-US" sz="1200" b="1" u="none" strike="noStrike" dirty="0">
                          <a:effectLst/>
                          <a:latin typeface="Arial" panose="020B0604020202020204" pitchFamily="34" charset="0"/>
                          <a:cs typeface="Arial" panose="020B0604020202020204" pitchFamily="34" charset="0"/>
                        </a:rPr>
                        <a:t>  </a:t>
                      </a:r>
                      <a:endParaRPr lang="en-US" sz="1200" b="1" u="none" strike="noStrike" dirty="0" smtClean="0">
                        <a:effectLst/>
                        <a:latin typeface="Arial" panose="020B0604020202020204" pitchFamily="34" charset="0"/>
                        <a:cs typeface="Arial" panose="020B0604020202020204" pitchFamily="34" charset="0"/>
                      </a:endParaRPr>
                    </a:p>
                    <a:p>
                      <a:pPr algn="ctr" fontAlgn="t"/>
                      <a:r>
                        <a:rPr lang="en-US" sz="1200" b="1" u="none" strike="noStrike" dirty="0" smtClean="0">
                          <a:effectLst/>
                          <a:latin typeface="Arial" panose="020B0604020202020204" pitchFamily="34" charset="0"/>
                          <a:cs typeface="Arial" panose="020B0604020202020204" pitchFamily="34" charset="0"/>
                        </a:rPr>
                        <a:t>437,196.84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4798" marR="4798" marT="4798" marB="0"/>
                </a:tc>
              </a:tr>
            </a:tbl>
          </a:graphicData>
        </a:graphic>
      </p:graphicFrame>
      <p:sp>
        <p:nvSpPr>
          <p:cNvPr id="5" name="Slide Number Placeholder 4"/>
          <p:cNvSpPr>
            <a:spLocks noGrp="1"/>
          </p:cNvSpPr>
          <p:nvPr>
            <p:ph type="sldNum" sz="quarter" idx="12"/>
          </p:nvPr>
        </p:nvSpPr>
        <p:spPr/>
        <p:txBody>
          <a:bodyPr/>
          <a:lstStyle/>
          <a:p>
            <a:fld id="{D98713CC-C6AB-4C8A-8AC2-1B60486DCDA6}" type="slidenum">
              <a:rPr lang="en-US" smtClean="0"/>
              <a:t>16</a:t>
            </a:fld>
            <a:endParaRPr lang="en-US"/>
          </a:p>
        </p:txBody>
      </p:sp>
    </p:spTree>
    <p:extLst>
      <p:ext uri="{BB962C8B-B14F-4D97-AF65-F5344CB8AC3E}">
        <p14:creationId xmlns:p14="http://schemas.microsoft.com/office/powerpoint/2010/main" val="6386377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96340" y="3223260"/>
            <a:ext cx="9370060" cy="461665"/>
          </a:xfrm>
          <a:prstGeom prst="rect">
            <a:avLst/>
          </a:prstGeom>
        </p:spPr>
        <p:txBody>
          <a:bodyPr wrap="square">
            <a:spAutoFit/>
          </a:bodyPr>
          <a:lstStyle/>
          <a:p>
            <a:pPr algn="ctr"/>
            <a:r>
              <a:rPr lang="en-US" sz="2400" b="1" dirty="0">
                <a:latin typeface="Arial" panose="020B0604020202020204" pitchFamily="34" charset="0"/>
                <a:cs typeface="Arial" panose="020B0604020202020204" pitchFamily="34" charset="0"/>
              </a:rPr>
              <a:t>NON FINANCIAL PERFORMANCE BY PROGRAMMES</a:t>
            </a:r>
          </a:p>
        </p:txBody>
      </p:sp>
      <p:sp>
        <p:nvSpPr>
          <p:cNvPr id="4" name="Slide Number Placeholder 3"/>
          <p:cNvSpPr>
            <a:spLocks noGrp="1"/>
          </p:cNvSpPr>
          <p:nvPr>
            <p:ph type="sldNum" sz="quarter" idx="12"/>
          </p:nvPr>
        </p:nvSpPr>
        <p:spPr/>
        <p:txBody>
          <a:bodyPr/>
          <a:lstStyle/>
          <a:p>
            <a:fld id="{D98713CC-C6AB-4C8A-8AC2-1B60486DCDA6}" type="slidenum">
              <a:rPr lang="en-US" smtClean="0"/>
              <a:t>17</a:t>
            </a:fld>
            <a:endParaRPr lang="en-US"/>
          </a:p>
        </p:txBody>
      </p:sp>
    </p:spTree>
    <p:extLst>
      <p:ext uri="{BB962C8B-B14F-4D97-AF65-F5344CB8AC3E}">
        <p14:creationId xmlns:p14="http://schemas.microsoft.com/office/powerpoint/2010/main" val="32536794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latin typeface="Arial" panose="020B0604020202020204" pitchFamily="34" charset="0"/>
                <a:cs typeface="Arial" panose="020B0604020202020204" pitchFamily="34" charset="0"/>
              </a:rPr>
              <a:t>Key </a:t>
            </a:r>
            <a:r>
              <a:rPr lang="en-US" sz="2800" b="1" dirty="0" smtClean="0">
                <a:latin typeface="Arial" panose="020B0604020202020204" pitchFamily="34" charset="0"/>
                <a:cs typeface="Arial" panose="020B0604020202020204" pitchFamily="34" charset="0"/>
              </a:rPr>
              <a:t>Achievements</a:t>
            </a:r>
            <a:r>
              <a:rPr lang="en-US" sz="2400" b="1" dirty="0" smtClean="0">
                <a:latin typeface="Arial" panose="020B0604020202020204" pitchFamily="34" charset="0"/>
                <a:cs typeface="Arial" panose="020B0604020202020204" pitchFamily="34" charset="0"/>
              </a:rPr>
              <a:t> (2023)</a:t>
            </a:r>
            <a:endParaRPr lang="en-US" sz="2400" b="1" dirty="0">
              <a:latin typeface="Arial" panose="020B0604020202020204" pitchFamily="34" charset="0"/>
              <a:cs typeface="Arial" panose="020B0604020202020204" pitchFamily="34" charset="0"/>
            </a:endParaRPr>
          </a:p>
        </p:txBody>
      </p:sp>
      <p:sp>
        <p:nvSpPr>
          <p:cNvPr id="3" name="Rectangle 2"/>
          <p:cNvSpPr/>
          <p:nvPr/>
        </p:nvSpPr>
        <p:spPr>
          <a:xfrm>
            <a:off x="965200" y="1537026"/>
            <a:ext cx="10172700" cy="4330416"/>
          </a:xfrm>
          <a:prstGeom prst="rect">
            <a:avLst/>
          </a:prstGeom>
        </p:spPr>
        <p:txBody>
          <a:bodyPr wrap="square">
            <a:spAutoFit/>
          </a:bodyPr>
          <a:lstStyle/>
          <a:p>
            <a:pPr marL="342900" marR="0" lvl="0" indent="-342900">
              <a:lnSpc>
                <a:spcPct val="107000"/>
              </a:lnSpc>
              <a:spcBef>
                <a:spcPts val="0"/>
              </a:spcBef>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Renovated District Magistrate Residence at New Abirem</a:t>
            </a:r>
          </a:p>
          <a:p>
            <a:pPr marL="342900" marR="0" lvl="0" indent="-342900">
              <a:lnSpc>
                <a:spcPct val="107000"/>
              </a:lnSpc>
              <a:spcBef>
                <a:spcPts val="0"/>
              </a:spcBef>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Constructed Circuit Court at New Abirem</a:t>
            </a:r>
          </a:p>
          <a:p>
            <a:pPr marL="342900" marR="0" lvl="0" indent="-342900">
              <a:lnSpc>
                <a:spcPct val="107000"/>
              </a:lnSpc>
              <a:spcBef>
                <a:spcPts val="0"/>
              </a:spcBef>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Supplied </a:t>
            </a:r>
            <a:r>
              <a:rPr lang="en-US" sz="2000" dirty="0" smtClean="0">
                <a:latin typeface="Arial" panose="020B0604020202020204" pitchFamily="34" charset="0"/>
                <a:ea typeface="Calibri" panose="020F0502020204030204" pitchFamily="34" charset="0"/>
                <a:cs typeface="Arial" panose="020B0604020202020204" pitchFamily="34" charset="0"/>
              </a:rPr>
              <a:t>72,710 </a:t>
            </a:r>
            <a:r>
              <a:rPr lang="en-US" sz="2000" dirty="0">
                <a:latin typeface="Arial" panose="020B0604020202020204" pitchFamily="34" charset="0"/>
                <a:ea typeface="Calibri" panose="020F0502020204030204" pitchFamily="34" charset="0"/>
                <a:cs typeface="Arial" panose="020B0604020202020204" pitchFamily="34" charset="0"/>
              </a:rPr>
              <a:t>palm nut seedlings to </a:t>
            </a:r>
            <a:r>
              <a:rPr lang="en-US" sz="2000" dirty="0" smtClean="0">
                <a:latin typeface="Arial" panose="020B0604020202020204" pitchFamily="34" charset="0"/>
                <a:ea typeface="Calibri" panose="020F0502020204030204" pitchFamily="34" charset="0"/>
                <a:cs typeface="Arial" panose="020B0604020202020204" pitchFamily="34" charset="0"/>
              </a:rPr>
              <a:t>379 </a:t>
            </a:r>
            <a:r>
              <a:rPr lang="en-US" sz="2000" dirty="0">
                <a:latin typeface="Arial" panose="020B0604020202020204" pitchFamily="34" charset="0"/>
                <a:ea typeface="Calibri" panose="020F0502020204030204" pitchFamily="34" charset="0"/>
                <a:cs typeface="Arial" panose="020B0604020202020204" pitchFamily="34" charset="0"/>
              </a:rPr>
              <a:t>farmers district </a:t>
            </a:r>
            <a:r>
              <a:rPr lang="en-US" sz="2000" dirty="0" smtClean="0">
                <a:latin typeface="Arial" panose="020B0604020202020204" pitchFamily="34" charset="0"/>
                <a:ea typeface="Calibri" panose="020F0502020204030204" pitchFamily="34" charset="0"/>
                <a:cs typeface="Arial" panose="020B0604020202020204" pitchFamily="34" charset="0"/>
              </a:rPr>
              <a:t>wide</a:t>
            </a:r>
          </a:p>
          <a:p>
            <a:pPr marL="342900" marR="0" lvl="0" indent="-342900">
              <a:lnSpc>
                <a:spcPct val="107000"/>
              </a:lnSpc>
              <a:spcBef>
                <a:spcPts val="0"/>
              </a:spcBef>
              <a:spcAft>
                <a:spcPts val="0"/>
              </a:spcAft>
              <a:buFont typeface="Symbol" panose="05050102010706020507" pitchFamily="18" charset="2"/>
              <a:buChar char=""/>
            </a:pPr>
            <a:r>
              <a:rPr lang="en-US" sz="2000" dirty="0" smtClean="0">
                <a:latin typeface="Arial" panose="020B0604020202020204" pitchFamily="34" charset="0"/>
                <a:ea typeface="Calibri" panose="020F0502020204030204" pitchFamily="34" charset="0"/>
                <a:cs typeface="Arial" panose="020B0604020202020204" pitchFamily="34" charset="0"/>
              </a:rPr>
              <a:t>Supplied 4,000 coconut nut seedlings to 25 farmers district wide</a:t>
            </a:r>
            <a:endParaRPr lang="en-US" sz="2000" dirty="0">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Supplied </a:t>
            </a:r>
            <a:r>
              <a:rPr lang="en-US" sz="2000" dirty="0" smtClean="0">
                <a:latin typeface="Arial" panose="020B0604020202020204" pitchFamily="34" charset="0"/>
                <a:ea typeface="Calibri" panose="020F0502020204030204" pitchFamily="34" charset="0"/>
                <a:cs typeface="Arial" panose="020B0604020202020204" pitchFamily="34" charset="0"/>
              </a:rPr>
              <a:t>5</a:t>
            </a:r>
            <a:r>
              <a:rPr lang="en-US" sz="2000" dirty="0">
                <a:latin typeface="Arial" panose="020B0604020202020204" pitchFamily="34" charset="0"/>
                <a:ea typeface="Calibri" panose="020F0502020204030204" pitchFamily="34" charset="0"/>
                <a:cs typeface="Arial" panose="020B0604020202020204" pitchFamily="34" charset="0"/>
              </a:rPr>
              <a:t>5</a:t>
            </a:r>
            <a:r>
              <a:rPr lang="en-US" sz="2000" dirty="0" smtClean="0">
                <a:latin typeface="Arial" panose="020B0604020202020204" pitchFamily="34" charset="0"/>
                <a:ea typeface="Calibri" panose="020F0502020204030204" pitchFamily="34" charset="0"/>
                <a:cs typeface="Arial" panose="020B0604020202020204" pitchFamily="34" charset="0"/>
              </a:rPr>
              <a:t>0 </a:t>
            </a:r>
            <a:r>
              <a:rPr lang="en-US" sz="2000" dirty="0">
                <a:latin typeface="Arial" panose="020B0604020202020204" pitchFamily="34" charset="0"/>
                <a:ea typeface="Calibri" panose="020F0502020204030204" pitchFamily="34" charset="0"/>
                <a:cs typeface="Arial" panose="020B0604020202020204" pitchFamily="34" charset="0"/>
              </a:rPr>
              <a:t>dual desks to 20  Basic Schools district </a:t>
            </a:r>
            <a:r>
              <a:rPr lang="en-US" sz="2000" dirty="0" smtClean="0">
                <a:latin typeface="Arial" panose="020B0604020202020204" pitchFamily="34" charset="0"/>
                <a:ea typeface="Calibri" panose="020F0502020204030204" pitchFamily="34" charset="0"/>
                <a:cs typeface="Arial" panose="020B0604020202020204" pitchFamily="34" charset="0"/>
              </a:rPr>
              <a:t>wide</a:t>
            </a:r>
          </a:p>
          <a:p>
            <a:pPr marL="342900" marR="0" lvl="0" indent="-342900">
              <a:lnSpc>
                <a:spcPct val="107000"/>
              </a:lnSpc>
              <a:spcBef>
                <a:spcPts val="0"/>
              </a:spcBef>
              <a:spcAft>
                <a:spcPts val="800"/>
              </a:spcAft>
              <a:buFont typeface="Symbol" panose="05050102010706020507" pitchFamily="18" charset="2"/>
              <a:buChar char=""/>
            </a:pPr>
            <a:r>
              <a:rPr lang="en-US" sz="2000" dirty="0" smtClean="0">
                <a:latin typeface="Arial" panose="020B0604020202020204" pitchFamily="34" charset="0"/>
                <a:ea typeface="Calibri" panose="020F0502020204030204" pitchFamily="34" charset="0"/>
                <a:cs typeface="Arial" panose="020B0604020202020204" pitchFamily="34" charset="0"/>
              </a:rPr>
              <a:t>Distributed 50 boxes of sanitary pads to school children district wide</a:t>
            </a:r>
          </a:p>
          <a:p>
            <a:pPr marL="342900" marR="0" lvl="0" indent="-342900">
              <a:lnSpc>
                <a:spcPct val="107000"/>
              </a:lnSpc>
              <a:spcBef>
                <a:spcPts val="0"/>
              </a:spcBef>
              <a:spcAft>
                <a:spcPts val="800"/>
              </a:spcAft>
              <a:buFont typeface="Symbol" panose="05050102010706020507" pitchFamily="18" charset="2"/>
              <a:buChar char=""/>
            </a:pPr>
            <a:r>
              <a:rPr lang="en-US" sz="2000" dirty="0" smtClean="0">
                <a:latin typeface="Arial" panose="020B0604020202020204" pitchFamily="34" charset="0"/>
                <a:ea typeface="Calibri" panose="020F0502020204030204" pitchFamily="34" charset="0"/>
                <a:cs typeface="Arial" panose="020B0604020202020204" pitchFamily="34" charset="0"/>
              </a:rPr>
              <a:t>Completed CHPS Compound at Mpintimpi</a:t>
            </a:r>
          </a:p>
          <a:p>
            <a:pPr marL="342900" marR="0" lvl="0" indent="-342900">
              <a:lnSpc>
                <a:spcPct val="107000"/>
              </a:lnSpc>
              <a:spcBef>
                <a:spcPts val="0"/>
              </a:spcBef>
              <a:spcAft>
                <a:spcPts val="800"/>
              </a:spcAft>
              <a:buFont typeface="Symbol" panose="05050102010706020507" pitchFamily="18" charset="2"/>
              <a:buChar char=""/>
            </a:pPr>
            <a:r>
              <a:rPr lang="en-US" sz="2000" dirty="0" smtClean="0">
                <a:latin typeface="Arial" panose="020B0604020202020204" pitchFamily="34" charset="0"/>
                <a:ea typeface="Calibri" panose="020F0502020204030204" pitchFamily="34" charset="0"/>
                <a:cs typeface="Arial" panose="020B0604020202020204" pitchFamily="34" charset="0"/>
              </a:rPr>
              <a:t>Completed CHPS Compound at Akoase</a:t>
            </a:r>
          </a:p>
          <a:p>
            <a:pPr marR="0" lvl="0">
              <a:lnSpc>
                <a:spcPct val="107000"/>
              </a:lnSpc>
              <a:spcBef>
                <a:spcPts val="0"/>
              </a:spcBef>
              <a:spcAft>
                <a:spcPts val="800"/>
              </a:spcAft>
            </a:pPr>
            <a:endParaRPr lang="en-US" sz="2000" dirty="0" smtClean="0">
              <a:latin typeface="Arial" panose="020B0604020202020204" pitchFamily="34" charset="0"/>
              <a:ea typeface="Calibri" panose="020F0502020204030204" pitchFamily="34" charset="0"/>
              <a:cs typeface="Arial" panose="020B0604020202020204" pitchFamily="34" charset="0"/>
            </a:endParaRPr>
          </a:p>
          <a:p>
            <a:pPr marR="0" lvl="0">
              <a:lnSpc>
                <a:spcPct val="107000"/>
              </a:lnSpc>
              <a:spcBef>
                <a:spcPts val="0"/>
              </a:spcBef>
              <a:spcAft>
                <a:spcPts val="800"/>
              </a:spcAft>
            </a:pPr>
            <a:endParaRPr lang="en-US" sz="2000" dirty="0" smtClean="0">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endParaRPr lang="en-US" sz="2000" dirty="0">
              <a:effectLst/>
              <a:latin typeface="Arial" panose="020B0604020202020204" pitchFamily="34" charset="0"/>
              <a:ea typeface="Calibri" panose="020F050202020403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98713CC-C6AB-4C8A-8AC2-1B60486DCDA6}" type="slidenum">
              <a:rPr lang="en-US" smtClean="0"/>
              <a:t>18</a:t>
            </a:fld>
            <a:endParaRPr lang="en-US"/>
          </a:p>
        </p:txBody>
      </p:sp>
    </p:spTree>
    <p:extLst>
      <p:ext uri="{BB962C8B-B14F-4D97-AF65-F5344CB8AC3E}">
        <p14:creationId xmlns:p14="http://schemas.microsoft.com/office/powerpoint/2010/main" val="9814666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68400" y="258763"/>
            <a:ext cx="9144000" cy="731837"/>
          </a:xfrm>
        </p:spPr>
        <p:txBody>
          <a:bodyPr>
            <a:noAutofit/>
          </a:bodyPr>
          <a:lstStyle/>
          <a:p>
            <a:r>
              <a:rPr lang="en-US" sz="2400" b="1" dirty="0" smtClean="0">
                <a:latin typeface="Arial" panose="020B0604020202020204" pitchFamily="34" charset="0"/>
                <a:cs typeface="Arial" panose="020B0604020202020204" pitchFamily="34" charset="0"/>
              </a:rPr>
              <a:t>COMPLETED DISTRICT MAGISTRATE’S RESIDENCE AT NEW ABIREM</a:t>
            </a:r>
            <a:endParaRPr lang="en-US" sz="2400" b="1"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 y="990600"/>
            <a:ext cx="11950700" cy="5778500"/>
          </a:xfrm>
          <a:prstGeom prst="rect">
            <a:avLst/>
          </a:prstGeom>
        </p:spPr>
      </p:pic>
      <p:sp>
        <p:nvSpPr>
          <p:cNvPr id="6" name="Slide Number Placeholder 5"/>
          <p:cNvSpPr>
            <a:spLocks noGrp="1"/>
          </p:cNvSpPr>
          <p:nvPr>
            <p:ph type="sldNum" sz="quarter" idx="12"/>
          </p:nvPr>
        </p:nvSpPr>
        <p:spPr/>
        <p:txBody>
          <a:bodyPr/>
          <a:lstStyle/>
          <a:p>
            <a:fld id="{D98713CC-C6AB-4C8A-8AC2-1B60486DCDA6}" type="slidenum">
              <a:rPr lang="en-US" smtClean="0"/>
              <a:t>19</a:t>
            </a:fld>
            <a:endParaRPr lang="en-US"/>
          </a:p>
        </p:txBody>
      </p:sp>
    </p:spTree>
    <p:extLst>
      <p:ext uri="{BB962C8B-B14F-4D97-AF65-F5344CB8AC3E}">
        <p14:creationId xmlns:p14="http://schemas.microsoft.com/office/powerpoint/2010/main" val="1950381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9700" y="355600"/>
            <a:ext cx="9144000" cy="673100"/>
          </a:xfrm>
        </p:spPr>
        <p:txBody>
          <a:bodyPr>
            <a:normAutofit/>
          </a:bodyPr>
          <a:lstStyle/>
          <a:p>
            <a:r>
              <a:rPr lang="en-US" sz="2800" b="1" dirty="0" smtClean="0">
                <a:latin typeface="Arial" panose="020B0604020202020204" pitchFamily="34" charset="0"/>
                <a:cs typeface="Arial" panose="020B0604020202020204" pitchFamily="34" charset="0"/>
              </a:rPr>
              <a:t>COMPLETED CIRCUIT COURT IN  NEW ABIREM</a:t>
            </a:r>
            <a:endParaRPr lang="en-US" sz="2800" b="1"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 y="1028700"/>
            <a:ext cx="11849100" cy="5664200"/>
          </a:xfrm>
          <a:prstGeom prst="rect">
            <a:avLst/>
          </a:prstGeom>
        </p:spPr>
      </p:pic>
      <p:sp>
        <p:nvSpPr>
          <p:cNvPr id="6" name="Slide Number Placeholder 5"/>
          <p:cNvSpPr>
            <a:spLocks noGrp="1"/>
          </p:cNvSpPr>
          <p:nvPr>
            <p:ph type="sldNum" sz="quarter" idx="12"/>
          </p:nvPr>
        </p:nvSpPr>
        <p:spPr/>
        <p:txBody>
          <a:bodyPr/>
          <a:lstStyle/>
          <a:p>
            <a:fld id="{D98713CC-C6AB-4C8A-8AC2-1B60486DCDA6}" type="slidenum">
              <a:rPr lang="en-US" smtClean="0"/>
              <a:t>20</a:t>
            </a:fld>
            <a:endParaRPr lang="en-US"/>
          </a:p>
        </p:txBody>
      </p:sp>
    </p:spTree>
    <p:extLst>
      <p:ext uri="{BB962C8B-B14F-4D97-AF65-F5344CB8AC3E}">
        <p14:creationId xmlns:p14="http://schemas.microsoft.com/office/powerpoint/2010/main" val="263342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7325"/>
            <a:ext cx="10515600" cy="981075"/>
          </a:xfrm>
        </p:spPr>
        <p:txBody>
          <a:bodyPr>
            <a:noAutofit/>
          </a:bodyPr>
          <a:lstStyle/>
          <a:p>
            <a:pPr algn="ctr"/>
            <a:r>
              <a:rPr lang="en-US" sz="3200" dirty="0" smtClean="0">
                <a:latin typeface="Arial" panose="020B0604020202020204" pitchFamily="34" charset="0"/>
                <a:cs typeface="Arial" panose="020B0604020202020204" pitchFamily="34" charset="0"/>
              </a:rPr>
              <a:t>DISTRIBUTED PALM NUT AND COCONUT SEEDLINGS</a:t>
            </a:r>
            <a:endParaRPr lang="en-US" sz="32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00" y="1284288"/>
            <a:ext cx="12065000" cy="5459412"/>
          </a:xfrm>
          <a:prstGeom prst="rect">
            <a:avLst/>
          </a:prstGeom>
        </p:spPr>
      </p:pic>
      <p:sp>
        <p:nvSpPr>
          <p:cNvPr id="5" name="Slide Number Placeholder 4"/>
          <p:cNvSpPr>
            <a:spLocks noGrp="1"/>
          </p:cNvSpPr>
          <p:nvPr>
            <p:ph type="sldNum" sz="quarter" idx="12"/>
          </p:nvPr>
        </p:nvSpPr>
        <p:spPr/>
        <p:txBody>
          <a:bodyPr/>
          <a:lstStyle/>
          <a:p>
            <a:fld id="{D98713CC-C6AB-4C8A-8AC2-1B60486DCDA6}" type="slidenum">
              <a:rPr lang="en-US" smtClean="0"/>
              <a:t>21</a:t>
            </a:fld>
            <a:endParaRPr lang="en-US"/>
          </a:p>
        </p:txBody>
      </p:sp>
    </p:spTree>
    <p:extLst>
      <p:ext uri="{BB962C8B-B14F-4D97-AF65-F5344CB8AC3E}">
        <p14:creationId xmlns:p14="http://schemas.microsoft.com/office/powerpoint/2010/main" val="25452527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DISTRIBUTED SANITARY PADS TO SCHOOL CHILDREN</a:t>
            </a:r>
            <a:endParaRPr lang="en-US" sz="3600" dirty="0">
              <a:latin typeface="Arial" panose="020B0604020202020204" pitchFamily="34" charset="0"/>
              <a:cs typeface="Arial" panose="020B0604020202020204" pitchFamily="34" charset="0"/>
            </a:endParaRPr>
          </a:p>
        </p:txBody>
      </p:sp>
      <p:pic>
        <p:nvPicPr>
          <p:cNvPr id="3" name="Picture 2" descr="C:\Users\FREDER~1\AppData\Local\Temp\ksohtml12956\wps3.png"/>
          <p:cNvPicPr/>
          <p:nvPr/>
        </p:nvPicPr>
        <p:blipFill>
          <a:blip r:embed="rId2">
            <a:extLst>
              <a:ext uri="{28A0092B-C50C-407E-A947-70E740481C1C}">
                <a14:useLocalDpi xmlns:a14="http://schemas.microsoft.com/office/drawing/2010/main" val="0"/>
              </a:ext>
            </a:extLst>
          </a:blip>
          <a:srcRect/>
          <a:stretch>
            <a:fillRect/>
          </a:stretch>
        </p:blipFill>
        <p:spPr bwMode="auto">
          <a:xfrm>
            <a:off x="736600" y="1854200"/>
            <a:ext cx="10782300" cy="4889500"/>
          </a:xfrm>
          <a:prstGeom prst="rect">
            <a:avLst/>
          </a:prstGeom>
          <a:noFill/>
          <a:ln>
            <a:noFill/>
          </a:ln>
        </p:spPr>
      </p:pic>
      <p:sp>
        <p:nvSpPr>
          <p:cNvPr id="5" name="Slide Number Placeholder 4"/>
          <p:cNvSpPr>
            <a:spLocks noGrp="1"/>
          </p:cNvSpPr>
          <p:nvPr>
            <p:ph type="sldNum" sz="quarter" idx="12"/>
          </p:nvPr>
        </p:nvSpPr>
        <p:spPr/>
        <p:txBody>
          <a:bodyPr/>
          <a:lstStyle/>
          <a:p>
            <a:fld id="{D98713CC-C6AB-4C8A-8AC2-1B60486DCDA6}" type="slidenum">
              <a:rPr lang="en-US" smtClean="0"/>
              <a:t>22</a:t>
            </a:fld>
            <a:endParaRPr lang="en-US"/>
          </a:p>
        </p:txBody>
      </p:sp>
    </p:spTree>
    <p:extLst>
      <p:ext uri="{BB962C8B-B14F-4D97-AF65-F5344CB8AC3E}">
        <p14:creationId xmlns:p14="http://schemas.microsoft.com/office/powerpoint/2010/main" val="37766933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3440" y="374469"/>
            <a:ext cx="10500360" cy="1316219"/>
          </a:xfrm>
        </p:spPr>
        <p:txBody>
          <a:bodyPr>
            <a:normAutofit/>
          </a:bodyPr>
          <a:lstStyle/>
          <a:p>
            <a:r>
              <a:rPr lang="en-US" sz="2400" b="1" dirty="0" smtClean="0">
                <a:latin typeface="Arial" panose="020B0604020202020204" pitchFamily="34" charset="0"/>
                <a:cs typeface="Arial" panose="020B0604020202020204" pitchFamily="34" charset="0"/>
              </a:rPr>
              <a:t>COMPLETED MPINTIMPI </a:t>
            </a:r>
            <a:r>
              <a:rPr lang="en-US" sz="2400" b="1" dirty="0">
                <a:latin typeface="Arial" panose="020B0604020202020204" pitchFamily="34" charset="0"/>
                <a:cs typeface="Arial" panose="020B0604020202020204" pitchFamily="34" charset="0"/>
              </a:rPr>
              <a:t>CHPs </a:t>
            </a:r>
            <a:r>
              <a:rPr lang="en-US" sz="2400" b="1" dirty="0" smtClean="0">
                <a:latin typeface="Arial" panose="020B0604020202020204" pitchFamily="34" charset="0"/>
                <a:cs typeface="Arial" panose="020B0604020202020204" pitchFamily="34" charset="0"/>
              </a:rPr>
              <a:t>COMPOUND</a:t>
            </a:r>
            <a:r>
              <a:rPr lang="en-US" sz="2400" dirty="0">
                <a:latin typeface="Arial" panose="020B0604020202020204" pitchFamily="34" charset="0"/>
                <a:cs typeface="Arial" panose="020B0604020202020204" pitchFamily="34" charset="0"/>
              </a:rPr>
              <a:t/>
            </a:r>
            <a:br>
              <a:rPr lang="en-US" sz="2400" dirty="0">
                <a:latin typeface="Arial" panose="020B060402020202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pic>
        <p:nvPicPr>
          <p:cNvPr id="3" name="Picture 2" descr="C:\Users\FREDER~1\AppData\Local\Temp\ksohtml13692\wps9.png"/>
          <p:cNvPicPr/>
          <p:nvPr/>
        </p:nvPicPr>
        <p:blipFill>
          <a:blip r:embed="rId2">
            <a:extLst>
              <a:ext uri="{28A0092B-C50C-407E-A947-70E740481C1C}">
                <a14:useLocalDpi xmlns:a14="http://schemas.microsoft.com/office/drawing/2010/main" val="0"/>
              </a:ext>
            </a:extLst>
          </a:blip>
          <a:srcRect/>
          <a:stretch>
            <a:fillRect/>
          </a:stretch>
        </p:blipFill>
        <p:spPr bwMode="auto">
          <a:xfrm>
            <a:off x="190500" y="1117600"/>
            <a:ext cx="11722100" cy="5524500"/>
          </a:xfrm>
          <a:prstGeom prst="rect">
            <a:avLst/>
          </a:prstGeom>
          <a:noFill/>
          <a:ln>
            <a:noFill/>
          </a:ln>
        </p:spPr>
      </p:pic>
      <p:sp>
        <p:nvSpPr>
          <p:cNvPr id="5" name="Slide Number Placeholder 4"/>
          <p:cNvSpPr>
            <a:spLocks noGrp="1"/>
          </p:cNvSpPr>
          <p:nvPr>
            <p:ph type="sldNum" sz="quarter" idx="12"/>
          </p:nvPr>
        </p:nvSpPr>
        <p:spPr/>
        <p:txBody>
          <a:bodyPr/>
          <a:lstStyle/>
          <a:p>
            <a:fld id="{D98713CC-C6AB-4C8A-8AC2-1B60486DCDA6}" type="slidenum">
              <a:rPr lang="en-US" smtClean="0"/>
              <a:t>23</a:t>
            </a:fld>
            <a:endParaRPr lang="en-US"/>
          </a:p>
        </p:txBody>
      </p:sp>
    </p:spTree>
    <p:extLst>
      <p:ext uri="{BB962C8B-B14F-4D97-AF65-F5344CB8AC3E}">
        <p14:creationId xmlns:p14="http://schemas.microsoft.com/office/powerpoint/2010/main" val="41953835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COMPLETED  HEALTH CENTRE AT AKOASE</a:t>
            </a:r>
            <a:r>
              <a:rPr lang="en-US" dirty="0"/>
              <a:t/>
            </a:r>
            <a:br>
              <a:rPr lang="en-US" dirty="0"/>
            </a:br>
            <a:endParaRPr lang="en-US" dirty="0"/>
          </a:p>
        </p:txBody>
      </p:sp>
      <p:pic>
        <p:nvPicPr>
          <p:cNvPr id="3" name="Picture 2" descr="C:\Users\FREDER~1\AppData\Local\Temp\ksohtml13692\wps7.png"/>
          <p:cNvPicPr/>
          <p:nvPr/>
        </p:nvPicPr>
        <p:blipFill>
          <a:blip r:embed="rId2">
            <a:extLst>
              <a:ext uri="{28A0092B-C50C-407E-A947-70E740481C1C}">
                <a14:useLocalDpi xmlns:a14="http://schemas.microsoft.com/office/drawing/2010/main" val="0"/>
              </a:ext>
            </a:extLst>
          </a:blip>
          <a:srcRect/>
          <a:stretch>
            <a:fillRect/>
          </a:stretch>
        </p:blipFill>
        <p:spPr bwMode="auto">
          <a:xfrm>
            <a:off x="222250" y="1027906"/>
            <a:ext cx="11747500" cy="5614194"/>
          </a:xfrm>
          <a:prstGeom prst="rect">
            <a:avLst/>
          </a:prstGeom>
          <a:noFill/>
          <a:ln>
            <a:noFill/>
          </a:ln>
        </p:spPr>
      </p:pic>
      <p:sp>
        <p:nvSpPr>
          <p:cNvPr id="5" name="Slide Number Placeholder 4"/>
          <p:cNvSpPr>
            <a:spLocks noGrp="1"/>
          </p:cNvSpPr>
          <p:nvPr>
            <p:ph type="sldNum" sz="quarter" idx="12"/>
          </p:nvPr>
        </p:nvSpPr>
        <p:spPr/>
        <p:txBody>
          <a:bodyPr/>
          <a:lstStyle/>
          <a:p>
            <a:fld id="{D98713CC-C6AB-4C8A-8AC2-1B60486DCDA6}" type="slidenum">
              <a:rPr lang="en-US" smtClean="0"/>
              <a:t>24</a:t>
            </a:fld>
            <a:endParaRPr lang="en-US"/>
          </a:p>
        </p:txBody>
      </p:sp>
    </p:spTree>
    <p:extLst>
      <p:ext uri="{BB962C8B-B14F-4D97-AF65-F5344CB8AC3E}">
        <p14:creationId xmlns:p14="http://schemas.microsoft.com/office/powerpoint/2010/main" val="6837678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0575"/>
          </a:xfrm>
        </p:spPr>
        <p:txBody>
          <a:bodyPr/>
          <a:lstStyle/>
          <a:p>
            <a:r>
              <a:rPr lang="en-US" dirty="0" smtClean="0">
                <a:latin typeface="Arial" panose="020B0604020202020204" pitchFamily="34" charset="0"/>
                <a:cs typeface="Arial" panose="020B0604020202020204" pitchFamily="34" charset="0"/>
              </a:rPr>
              <a:t>DISTRIBUTED DUAL DESK </a:t>
            </a:r>
            <a:endParaRPr lang="en-US"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500" y="1054100"/>
            <a:ext cx="11620500" cy="5626100"/>
          </a:xfrm>
          <a:prstGeom prst="rect">
            <a:avLst/>
          </a:prstGeom>
        </p:spPr>
      </p:pic>
      <p:sp>
        <p:nvSpPr>
          <p:cNvPr id="5" name="Slide Number Placeholder 4"/>
          <p:cNvSpPr>
            <a:spLocks noGrp="1"/>
          </p:cNvSpPr>
          <p:nvPr>
            <p:ph type="sldNum" sz="quarter" idx="12"/>
          </p:nvPr>
        </p:nvSpPr>
        <p:spPr/>
        <p:txBody>
          <a:bodyPr/>
          <a:lstStyle/>
          <a:p>
            <a:fld id="{D98713CC-C6AB-4C8A-8AC2-1B60486DCDA6}" type="slidenum">
              <a:rPr lang="en-US" smtClean="0"/>
              <a:t>25</a:t>
            </a:fld>
            <a:endParaRPr lang="en-US"/>
          </a:p>
        </p:txBody>
      </p:sp>
    </p:spTree>
    <p:extLst>
      <p:ext uri="{BB962C8B-B14F-4D97-AF65-F5344CB8AC3E}">
        <p14:creationId xmlns:p14="http://schemas.microsoft.com/office/powerpoint/2010/main" val="35787219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11199"/>
          </a:xfrm>
        </p:spPr>
        <p:txBody>
          <a:bodyPr>
            <a:normAutofit/>
          </a:bodyPr>
          <a:lstStyle/>
          <a:p>
            <a:r>
              <a:rPr lang="en-US" sz="2400" b="1" dirty="0" smtClean="0">
                <a:latin typeface="Arial" panose="020B0604020202020204" pitchFamily="34" charset="0"/>
                <a:cs typeface="Arial" panose="020B0604020202020204" pitchFamily="34" charset="0"/>
              </a:rPr>
              <a:t>Policy Outcome Indicators and Targets</a:t>
            </a:r>
            <a:endParaRPr lang="en-US" sz="2400" b="1" dirty="0">
              <a:latin typeface="Arial" panose="020B0604020202020204" pitchFamily="34" charset="0"/>
              <a:cs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63522119"/>
              </p:ext>
            </p:extLst>
          </p:nvPr>
        </p:nvGraphicFramePr>
        <p:xfrm>
          <a:off x="355599" y="711200"/>
          <a:ext cx="11518900" cy="5551834"/>
        </p:xfrm>
        <a:graphic>
          <a:graphicData uri="http://schemas.openxmlformats.org/drawingml/2006/table">
            <a:tbl>
              <a:tblPr firstRow="1" firstCol="1" bandRow="1">
                <a:tableStyleId>{5940675A-B579-460E-94D1-54222C63F5DA}</a:tableStyleId>
              </a:tblPr>
              <a:tblGrid>
                <a:gridCol w="3419037"/>
                <a:gridCol w="2197951"/>
                <a:gridCol w="1546708"/>
                <a:gridCol w="1493744"/>
                <a:gridCol w="1473347"/>
                <a:gridCol w="1388113"/>
              </a:tblGrid>
              <a:tr h="1362832">
                <a:tc rowSpan="2">
                  <a:txBody>
                    <a:bodyPr/>
                    <a:lstStyle/>
                    <a:p>
                      <a:pPr algn="l" rtl="0" fontAlgn="ctr"/>
                      <a:r>
                        <a:rPr lang="en-US" sz="1600" b="1" u="none" strike="noStrike" dirty="0">
                          <a:effectLst/>
                          <a:latin typeface="Arial" panose="020B0604020202020204" pitchFamily="34" charset="0"/>
                          <a:cs typeface="Arial" panose="020B0604020202020204" pitchFamily="34" charset="0"/>
                        </a:rPr>
                        <a:t>Outcome Indicator Description</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rowSpan="2">
                  <a:txBody>
                    <a:bodyPr/>
                    <a:lstStyle/>
                    <a:p>
                      <a:pPr algn="l" rtl="0" fontAlgn="ctr"/>
                      <a:r>
                        <a:rPr lang="en-US" sz="1600" b="1" u="none" strike="noStrike" dirty="0">
                          <a:effectLst/>
                          <a:latin typeface="Arial" panose="020B0604020202020204" pitchFamily="34" charset="0"/>
                          <a:cs typeface="Arial" panose="020B0604020202020204" pitchFamily="34" charset="0"/>
                        </a:rPr>
                        <a:t>Unit of Measurement</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gridSpan="2">
                  <a:txBody>
                    <a:bodyPr/>
                    <a:lstStyle/>
                    <a:p>
                      <a:pPr algn="ctr" rtl="0" fontAlgn="ctr"/>
                      <a:r>
                        <a:rPr lang="en-US" sz="1600" b="1" u="none" strike="noStrike" dirty="0">
                          <a:effectLst/>
                          <a:latin typeface="Arial" panose="020B0604020202020204" pitchFamily="34" charset="0"/>
                          <a:cs typeface="Arial" panose="020B0604020202020204" pitchFamily="34" charset="0"/>
                        </a:rPr>
                        <a:t>Previous year’s performance (2022)</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hMerge="1">
                  <a:txBody>
                    <a:bodyPr/>
                    <a:lstStyle/>
                    <a:p>
                      <a:endParaRPr lang="en-US"/>
                    </a:p>
                  </a:txBody>
                  <a:tcPr/>
                </a:tc>
                <a:tc gridSpan="2">
                  <a:txBody>
                    <a:bodyPr/>
                    <a:lstStyle/>
                    <a:p>
                      <a:pPr algn="ctr" rtl="0" fontAlgn="ctr"/>
                      <a:r>
                        <a:rPr lang="en-US" sz="1600" b="1" u="none" strike="noStrike" dirty="0">
                          <a:effectLst/>
                          <a:latin typeface="Arial" panose="020B0604020202020204" pitchFamily="34" charset="0"/>
                          <a:cs typeface="Arial" panose="020B0604020202020204" pitchFamily="34" charset="0"/>
                        </a:rPr>
                        <a:t>Current year’s Actual Performance (2023)</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hMerge="1">
                  <a:txBody>
                    <a:bodyPr/>
                    <a:lstStyle/>
                    <a:p>
                      <a:endParaRPr lang="en-US"/>
                    </a:p>
                  </a:txBody>
                  <a:tcPr/>
                </a:tc>
              </a:tr>
              <a:tr h="1429696">
                <a:tc vMerge="1">
                  <a:txBody>
                    <a:bodyPr/>
                    <a:lstStyle/>
                    <a:p>
                      <a:endParaRPr lang="en-US"/>
                    </a:p>
                  </a:txBody>
                  <a:tcPr/>
                </a:tc>
                <a:tc vMerge="1">
                  <a:txBody>
                    <a:bodyPr/>
                    <a:lstStyle/>
                    <a:p>
                      <a:endParaRPr lang="en-US"/>
                    </a:p>
                  </a:txBody>
                  <a:tcPr/>
                </a:tc>
                <a:tc>
                  <a:txBody>
                    <a:bodyPr/>
                    <a:lstStyle/>
                    <a:p>
                      <a:pPr algn="ctr" rtl="0" fontAlgn="ctr"/>
                      <a:r>
                        <a:rPr lang="en-US" sz="1600" b="1" u="none" strike="noStrike" dirty="0">
                          <a:effectLst/>
                          <a:latin typeface="Arial" panose="020B0604020202020204" pitchFamily="34" charset="0"/>
                          <a:cs typeface="Arial" panose="020B0604020202020204" pitchFamily="34" charset="0"/>
                        </a:rPr>
                        <a:t>Target</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US" sz="1600" b="1" u="none" strike="noStrike" dirty="0">
                          <a:effectLst/>
                          <a:latin typeface="Arial" panose="020B0604020202020204" pitchFamily="34" charset="0"/>
                          <a:cs typeface="Arial" panose="020B0604020202020204" pitchFamily="34" charset="0"/>
                        </a:rPr>
                        <a:t>Actual</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US" sz="1600" b="1" u="none" strike="noStrike" dirty="0">
                          <a:effectLst/>
                          <a:latin typeface="Arial" panose="020B0604020202020204" pitchFamily="34" charset="0"/>
                          <a:cs typeface="Arial" panose="020B0604020202020204" pitchFamily="34" charset="0"/>
                        </a:rPr>
                        <a:t>Target</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l" rtl="0" fontAlgn="ctr"/>
                      <a:r>
                        <a:rPr lang="en-US" sz="1600" b="1" u="none" strike="noStrike" dirty="0">
                          <a:effectLst/>
                          <a:latin typeface="Arial" panose="020B0604020202020204" pitchFamily="34" charset="0"/>
                          <a:cs typeface="Arial" panose="020B0604020202020204" pitchFamily="34" charset="0"/>
                        </a:rPr>
                        <a:t>Actuals as at August</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r>
              <a:tr h="1182572">
                <a:tc>
                  <a:txBody>
                    <a:bodyPr/>
                    <a:lstStyle/>
                    <a:p>
                      <a:pPr algn="l" rtl="0" fontAlgn="ctr"/>
                      <a:r>
                        <a:rPr lang="en-US" sz="1200" u="none" strike="noStrike" dirty="0" smtClean="0">
                          <a:effectLst/>
                          <a:latin typeface="Arial" panose="020B0604020202020204" pitchFamily="34" charset="0"/>
                          <a:cs typeface="Arial" panose="020B0604020202020204" pitchFamily="34" charset="0"/>
                        </a:rPr>
                        <a:t>Improved Income </a:t>
                      </a:r>
                      <a:r>
                        <a:rPr lang="en-US" sz="1200" u="none" strike="noStrike" dirty="0">
                          <a:effectLst/>
                          <a:latin typeface="Arial" panose="020B0604020202020204" pitchFamily="34" charset="0"/>
                          <a:cs typeface="Arial" panose="020B0604020202020204" pitchFamily="34" charset="0"/>
                        </a:rPr>
                        <a:t>levels of </a:t>
                      </a:r>
                      <a:r>
                        <a:rPr lang="en-US" sz="1200" u="none" strike="noStrike" dirty="0" smtClean="0">
                          <a:effectLst/>
                          <a:latin typeface="Arial" panose="020B0604020202020204" pitchFamily="34" charset="0"/>
                          <a:cs typeface="Arial" panose="020B0604020202020204" pitchFamily="34" charset="0"/>
                        </a:rPr>
                        <a:t>farmers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l" rtl="0" fontAlgn="ctr"/>
                      <a:r>
                        <a:rPr lang="en-US" sz="1200" u="none" strike="noStrike" dirty="0" smtClean="0">
                          <a:effectLst/>
                          <a:latin typeface="Arial" panose="020B0604020202020204" pitchFamily="34" charset="0"/>
                          <a:cs typeface="Arial" panose="020B0604020202020204" pitchFamily="34" charset="0"/>
                        </a:rPr>
                        <a:t>Number of acreages of palm seedlings planted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5,000 Acres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4,275.85 Acres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4,000 Acres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0" marR="0" marT="0" marB="0" anchor="ctr"/>
                </a:tc>
                <a:tc>
                  <a:txBody>
                    <a:bodyPr/>
                    <a:lstStyle/>
                    <a:p>
                      <a:pPr algn="ctr" rtl="0" fontAlgn="ctr"/>
                      <a:r>
                        <a:rPr lang="en-US" sz="1200" u="none" strike="noStrike" dirty="0">
                          <a:effectLst/>
                          <a:latin typeface="Arial" panose="020B0604020202020204" pitchFamily="34" charset="0"/>
                          <a:cs typeface="Arial" panose="020B0604020202020204" pitchFamily="34" charset="0"/>
                        </a:rPr>
                        <a:t>550.7 Acres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0" marR="0" marT="0" marB="0" anchor="ctr"/>
                </a:tc>
              </a:tr>
              <a:tr h="514047">
                <a:tc>
                  <a:txBody>
                    <a:bodyPr/>
                    <a:lstStyle/>
                    <a:p>
                      <a:pPr algn="l" rtl="0" fontAlgn="ctr"/>
                      <a:r>
                        <a:rPr lang="en-US" sz="1200" u="none" strike="noStrike" dirty="0" smtClean="0">
                          <a:effectLst/>
                        </a:rPr>
                        <a:t>Improved</a:t>
                      </a:r>
                      <a:r>
                        <a:rPr lang="en-US" sz="1200" u="none" strike="noStrike" dirty="0">
                          <a:effectLst/>
                        </a:rPr>
                        <a:t> </a:t>
                      </a:r>
                      <a:r>
                        <a:rPr lang="en-US" sz="1200" u="none" strike="noStrike" dirty="0" smtClean="0">
                          <a:effectLst/>
                        </a:rPr>
                        <a:t>L</a:t>
                      </a:r>
                      <a:r>
                        <a:rPr lang="en-US" sz="1200" u="none" strike="noStrike" baseline="0" dirty="0" smtClean="0">
                          <a:effectLst/>
                        </a:rPr>
                        <a:t>iving conditions of PWDs </a:t>
                      </a:r>
                      <a:endParaRPr lang="en-US" sz="1200" b="1" i="0" u="none" strike="noStrike" dirty="0">
                        <a:solidFill>
                          <a:srgbClr val="000000"/>
                        </a:solidFill>
                        <a:effectLst/>
                        <a:latin typeface="Arial" panose="020B0604020202020204" pitchFamily="34" charset="0"/>
                      </a:endParaRPr>
                    </a:p>
                  </a:txBody>
                  <a:tcPr marL="0" marR="0" marT="0" marB="0" anchor="ctr"/>
                </a:tc>
                <a:tc>
                  <a:txBody>
                    <a:bodyPr/>
                    <a:lstStyle/>
                    <a:p>
                      <a:pPr algn="l" rtl="0" fontAlgn="ctr"/>
                      <a:r>
                        <a:rPr lang="en-US" sz="1200" u="none" strike="noStrike" dirty="0" smtClean="0">
                          <a:effectLst/>
                        </a:rPr>
                        <a:t>Number of PWD’s supported with startup kits, assistive</a:t>
                      </a:r>
                      <a:r>
                        <a:rPr lang="en-US" sz="1200" u="none" strike="noStrike" baseline="0" dirty="0" smtClean="0">
                          <a:effectLst/>
                        </a:rPr>
                        <a:t> devices, education and health</a:t>
                      </a:r>
                      <a:endParaRPr lang="en-US" sz="1200" b="1" i="0" u="none" strike="noStrike" dirty="0">
                        <a:solidFill>
                          <a:srgbClr val="000000"/>
                        </a:solidFill>
                        <a:effectLst/>
                        <a:latin typeface="Arial" panose="020B0604020202020204" pitchFamily="34" charset="0"/>
                      </a:endParaRPr>
                    </a:p>
                  </a:txBody>
                  <a:tcPr marL="0" marR="0" marT="0" marB="0" anchor="ctr"/>
                </a:tc>
                <a:tc>
                  <a:txBody>
                    <a:bodyPr/>
                    <a:lstStyle/>
                    <a:p>
                      <a:pPr algn="ctr" fontAlgn="ctr"/>
                      <a:r>
                        <a:rPr lang="en-US" sz="1200" b="0" i="0" u="none" strike="noStrike" dirty="0" smtClean="0">
                          <a:solidFill>
                            <a:schemeClr val="tx1"/>
                          </a:solidFill>
                          <a:effectLst/>
                          <a:latin typeface="+mn-lt"/>
                        </a:rPr>
                        <a:t>200</a:t>
                      </a:r>
                      <a:endParaRPr lang="en-US" sz="1200" b="0" i="0" u="none" strike="noStrike" dirty="0">
                        <a:solidFill>
                          <a:srgbClr val="000000"/>
                        </a:solidFill>
                        <a:effectLst/>
                        <a:latin typeface="Arial" panose="020B0604020202020204" pitchFamily="34" charset="0"/>
                      </a:endParaRPr>
                    </a:p>
                  </a:txBody>
                  <a:tcPr marL="0" marR="0" marT="0" marB="0" anchor="ctr"/>
                </a:tc>
                <a:tc>
                  <a:txBody>
                    <a:bodyPr/>
                    <a:lstStyle/>
                    <a:p>
                      <a:pPr algn="ctr" fontAlgn="ctr"/>
                      <a:r>
                        <a:rPr lang="en-US" sz="1200" b="0" u="none" strike="noStrike" dirty="0" smtClean="0">
                          <a:effectLst/>
                        </a:rPr>
                        <a:t>184</a:t>
                      </a:r>
                      <a:endParaRPr lang="en-US" sz="1200" b="0" i="0" u="none" strike="noStrike" dirty="0">
                        <a:solidFill>
                          <a:srgbClr val="000000"/>
                        </a:solidFill>
                        <a:effectLst/>
                        <a:latin typeface="Arial" panose="020B0604020202020204" pitchFamily="34" charset="0"/>
                      </a:endParaRPr>
                    </a:p>
                  </a:txBody>
                  <a:tcPr marL="0" marR="0" marT="0" marB="0" anchor="ctr"/>
                </a:tc>
                <a:tc>
                  <a:txBody>
                    <a:bodyPr/>
                    <a:lstStyle/>
                    <a:p>
                      <a:pPr algn="ctr" rtl="0" fontAlgn="ctr"/>
                      <a:r>
                        <a:rPr lang="en-US" sz="1200" b="0" i="0" u="none" strike="noStrike" dirty="0" smtClean="0">
                          <a:solidFill>
                            <a:srgbClr val="000000"/>
                          </a:solidFill>
                          <a:effectLst/>
                          <a:latin typeface="Arial" panose="020B0604020202020204" pitchFamily="34" charset="0"/>
                        </a:rPr>
                        <a:t>200</a:t>
                      </a:r>
                      <a:endParaRPr lang="en-US" sz="1200" b="0" i="0" u="none" strike="noStrike" dirty="0">
                        <a:solidFill>
                          <a:srgbClr val="000000"/>
                        </a:solidFill>
                        <a:effectLst/>
                        <a:latin typeface="Arial" panose="020B0604020202020204" pitchFamily="34" charset="0"/>
                      </a:endParaRPr>
                    </a:p>
                  </a:txBody>
                  <a:tcPr marL="0" marR="0" marT="0" marB="0" anchor="ctr"/>
                </a:tc>
                <a:tc>
                  <a:txBody>
                    <a:bodyPr/>
                    <a:lstStyle/>
                    <a:p>
                      <a:pPr algn="ctr" rtl="0" fontAlgn="ctr"/>
                      <a:r>
                        <a:rPr lang="en-US" sz="1200" b="0" i="0" u="none" strike="noStrike" dirty="0" smtClean="0">
                          <a:solidFill>
                            <a:schemeClr val="tx1"/>
                          </a:solidFill>
                          <a:effectLst/>
                          <a:latin typeface="+mn-lt"/>
                        </a:rPr>
                        <a:t>56</a:t>
                      </a:r>
                      <a:endParaRPr lang="en-US" sz="1200" b="0" i="0" u="none" strike="noStrike" dirty="0">
                        <a:solidFill>
                          <a:srgbClr val="000000"/>
                        </a:solidFill>
                        <a:effectLst/>
                        <a:latin typeface="Arial" panose="020B0604020202020204" pitchFamily="34" charset="0"/>
                      </a:endParaRPr>
                    </a:p>
                  </a:txBody>
                  <a:tcPr marL="0" marR="0" marT="0" marB="0" anchor="ctr"/>
                </a:tc>
              </a:tr>
              <a:tr h="514047">
                <a:tc>
                  <a:txBody>
                    <a:bodyPr/>
                    <a:lstStyle/>
                    <a:p>
                      <a:pPr algn="l" rtl="0" fontAlgn="ctr"/>
                      <a:r>
                        <a:rPr lang="en-US" sz="1200" u="none" strike="noStrike" dirty="0" smtClean="0">
                          <a:solidFill>
                            <a:schemeClr val="tx1"/>
                          </a:solidFill>
                          <a:effectLst/>
                        </a:rPr>
                        <a:t>Improved Alternative sources of livelihood for women </a:t>
                      </a:r>
                      <a:endParaRPr lang="en-US" sz="1200" b="1" i="0" u="none" strike="noStrike" dirty="0">
                        <a:solidFill>
                          <a:schemeClr val="tx1"/>
                        </a:solidFill>
                        <a:effectLst/>
                        <a:latin typeface="Arial" panose="020B0604020202020204" pitchFamily="34" charset="0"/>
                      </a:endParaRPr>
                    </a:p>
                  </a:txBody>
                  <a:tcPr marL="0" marR="0" marT="0" marB="0" anchor="ctr"/>
                </a:tc>
                <a:tc>
                  <a:txBody>
                    <a:bodyPr/>
                    <a:lstStyle/>
                    <a:p>
                      <a:pPr algn="l" rtl="0" fontAlgn="ctr"/>
                      <a:r>
                        <a:rPr lang="en-US" sz="1200" u="none" strike="noStrike" dirty="0" smtClean="0">
                          <a:solidFill>
                            <a:schemeClr val="tx1"/>
                          </a:solidFill>
                          <a:effectLst/>
                        </a:rPr>
                        <a:t>Number of women with</a:t>
                      </a:r>
                      <a:r>
                        <a:rPr lang="en-US" sz="1200" u="none" strike="noStrike" baseline="0" dirty="0" smtClean="0">
                          <a:solidFill>
                            <a:schemeClr val="tx1"/>
                          </a:solidFill>
                          <a:effectLst/>
                        </a:rPr>
                        <a:t> alternative livelihood</a:t>
                      </a:r>
                      <a:endParaRPr lang="en-US" sz="1200" b="1" i="0" u="none" strike="noStrike" dirty="0">
                        <a:solidFill>
                          <a:schemeClr val="tx1"/>
                        </a:solidFill>
                        <a:effectLst/>
                        <a:latin typeface="Arial" panose="020B0604020202020204" pitchFamily="34" charset="0"/>
                      </a:endParaRPr>
                    </a:p>
                  </a:txBody>
                  <a:tcPr marL="0" marR="0" marT="0" marB="0" anchor="ctr"/>
                </a:tc>
                <a:tc>
                  <a:txBody>
                    <a:bodyPr/>
                    <a:lstStyle/>
                    <a:p>
                      <a:pPr algn="ctr" fontAlgn="ctr"/>
                      <a:r>
                        <a:rPr lang="en-US" sz="1200" b="0" u="none" strike="noStrike" dirty="0" smtClean="0">
                          <a:solidFill>
                            <a:schemeClr val="tx1"/>
                          </a:solidFill>
                          <a:effectLst/>
                        </a:rPr>
                        <a:t>100</a:t>
                      </a:r>
                      <a:endParaRPr lang="en-US" sz="1200" b="0" i="0" u="none" strike="noStrike" dirty="0">
                        <a:solidFill>
                          <a:schemeClr val="tx1"/>
                        </a:solidFill>
                        <a:effectLst/>
                        <a:latin typeface="Arial" panose="020B0604020202020204" pitchFamily="34" charset="0"/>
                      </a:endParaRPr>
                    </a:p>
                  </a:txBody>
                  <a:tcPr marL="0" marR="0" marT="0" marB="0" anchor="ctr"/>
                </a:tc>
                <a:tc>
                  <a:txBody>
                    <a:bodyPr/>
                    <a:lstStyle/>
                    <a:p>
                      <a:pPr algn="ctr" fontAlgn="ctr"/>
                      <a:r>
                        <a:rPr lang="en-US" sz="1200" b="0" u="none" strike="noStrike" dirty="0" smtClean="0">
                          <a:solidFill>
                            <a:schemeClr val="tx1"/>
                          </a:solidFill>
                          <a:effectLst/>
                        </a:rPr>
                        <a:t>250</a:t>
                      </a:r>
                      <a:endParaRPr lang="en-US" sz="1200" b="0" i="0" u="none" strike="noStrike" dirty="0">
                        <a:solidFill>
                          <a:schemeClr val="tx1"/>
                        </a:solidFill>
                        <a:effectLst/>
                        <a:latin typeface="Arial" panose="020B0604020202020204" pitchFamily="34" charset="0"/>
                      </a:endParaRPr>
                    </a:p>
                  </a:txBody>
                  <a:tcPr marL="0" marR="0" marT="0" marB="0" anchor="ctr"/>
                </a:tc>
                <a:tc>
                  <a:txBody>
                    <a:bodyPr/>
                    <a:lstStyle/>
                    <a:p>
                      <a:pPr algn="ctr" rtl="0" fontAlgn="ctr"/>
                      <a:r>
                        <a:rPr lang="en-US" sz="1200" b="0" u="none" strike="noStrike" dirty="0" smtClean="0">
                          <a:solidFill>
                            <a:schemeClr val="tx1"/>
                          </a:solidFill>
                          <a:effectLst/>
                        </a:rPr>
                        <a:t>250</a:t>
                      </a:r>
                      <a:endParaRPr lang="en-US" sz="1200" b="0" i="0" u="none" strike="noStrike" dirty="0">
                        <a:solidFill>
                          <a:schemeClr val="tx1"/>
                        </a:solidFill>
                        <a:effectLst/>
                        <a:latin typeface="Arial" panose="020B0604020202020204" pitchFamily="34" charset="0"/>
                      </a:endParaRPr>
                    </a:p>
                  </a:txBody>
                  <a:tcPr marL="0" marR="0" marT="0" marB="0" anchor="ctr"/>
                </a:tc>
                <a:tc>
                  <a:txBody>
                    <a:bodyPr/>
                    <a:lstStyle/>
                    <a:p>
                      <a:pPr algn="ctr" rtl="0" fontAlgn="ctr"/>
                      <a:r>
                        <a:rPr lang="en-US" sz="1200" b="0" u="none" strike="noStrike" dirty="0" smtClean="0">
                          <a:solidFill>
                            <a:schemeClr val="tx1"/>
                          </a:solidFill>
                          <a:effectLst/>
                        </a:rPr>
                        <a:t>250</a:t>
                      </a:r>
                      <a:endParaRPr lang="en-US" sz="1200" b="0" i="0" u="none" strike="noStrike" dirty="0">
                        <a:solidFill>
                          <a:schemeClr val="tx1"/>
                        </a:solidFill>
                        <a:effectLst/>
                        <a:latin typeface="Arial" panose="020B0604020202020204" pitchFamily="34" charset="0"/>
                      </a:endParaRPr>
                    </a:p>
                  </a:txBody>
                  <a:tcPr marL="0" marR="0" marT="0" marB="0" anchor="ctr"/>
                </a:tc>
              </a:tr>
              <a:tr h="514047">
                <a:tc>
                  <a:txBody>
                    <a:bodyPr/>
                    <a:lstStyle/>
                    <a:p>
                      <a:pPr algn="l" rtl="0" fontAlgn="ctr"/>
                      <a:r>
                        <a:rPr lang="en-US" sz="1200" u="none" strike="noStrike" dirty="0" smtClean="0">
                          <a:solidFill>
                            <a:schemeClr val="tx1"/>
                          </a:solidFill>
                          <a:effectLst/>
                        </a:rPr>
                        <a:t>Promote</a:t>
                      </a:r>
                      <a:r>
                        <a:rPr lang="en-US" sz="1200" u="none" strike="noStrike" baseline="0" dirty="0" smtClean="0">
                          <a:solidFill>
                            <a:schemeClr val="tx1"/>
                          </a:solidFill>
                          <a:effectLst/>
                        </a:rPr>
                        <a:t> </a:t>
                      </a:r>
                      <a:r>
                        <a:rPr lang="en-US" sz="1200" u="none" strike="noStrike" dirty="0" smtClean="0">
                          <a:solidFill>
                            <a:schemeClr val="tx1"/>
                          </a:solidFill>
                          <a:effectLst/>
                        </a:rPr>
                        <a:t>Health of women in their reproductive age(WIRA) </a:t>
                      </a:r>
                      <a:endParaRPr lang="en-US" sz="1200" b="1" i="0" u="none" strike="noStrike" dirty="0">
                        <a:solidFill>
                          <a:schemeClr val="tx1"/>
                        </a:solidFill>
                        <a:effectLst/>
                        <a:latin typeface="Arial" panose="020B0604020202020204" pitchFamily="34" charset="0"/>
                      </a:endParaRPr>
                    </a:p>
                  </a:txBody>
                  <a:tcPr marL="0" marR="0" marT="0" marB="0" anchor="ctr"/>
                </a:tc>
                <a:tc>
                  <a:txBody>
                    <a:bodyPr/>
                    <a:lstStyle/>
                    <a:p>
                      <a:pPr algn="l" rtl="0" fontAlgn="ctr"/>
                      <a:r>
                        <a:rPr lang="en-US" sz="1200" u="none" strike="noStrike" dirty="0" smtClean="0">
                          <a:effectLst/>
                        </a:rPr>
                        <a:t>Percentage</a:t>
                      </a:r>
                      <a:r>
                        <a:rPr lang="en-US" sz="1200" u="none" strike="noStrike" baseline="0" dirty="0" smtClean="0">
                          <a:effectLst/>
                        </a:rPr>
                        <a:t> change in the health of women in their reproductive age.</a:t>
                      </a:r>
                      <a:endParaRPr lang="en-US" sz="1200" b="1" i="0" u="none" strike="noStrike" dirty="0">
                        <a:solidFill>
                          <a:srgbClr val="000000"/>
                        </a:solidFill>
                        <a:effectLst/>
                        <a:latin typeface="Arial" panose="020B0604020202020204" pitchFamily="34" charset="0"/>
                      </a:endParaRPr>
                    </a:p>
                  </a:txBody>
                  <a:tcPr marL="0" marR="0" marT="0" marB="0" anchor="ctr"/>
                </a:tc>
                <a:tc>
                  <a:txBody>
                    <a:bodyPr/>
                    <a:lstStyle/>
                    <a:p>
                      <a:pPr algn="ctr" fontAlgn="ctr"/>
                      <a:r>
                        <a:rPr lang="en-US" sz="1200" u="none" strike="noStrike" dirty="0" smtClean="0">
                          <a:effectLst/>
                        </a:rPr>
                        <a:t>40%</a:t>
                      </a:r>
                      <a:endParaRPr lang="en-US" sz="1200" b="0" i="0" u="none" strike="noStrike" dirty="0">
                        <a:solidFill>
                          <a:srgbClr val="000000"/>
                        </a:solidFill>
                        <a:effectLst/>
                        <a:latin typeface="Arial" panose="020B0604020202020204" pitchFamily="34" charset="0"/>
                      </a:endParaRPr>
                    </a:p>
                  </a:txBody>
                  <a:tcPr marL="0" marR="0" marT="0" marB="0" anchor="ctr"/>
                </a:tc>
                <a:tc>
                  <a:txBody>
                    <a:bodyPr/>
                    <a:lstStyle/>
                    <a:p>
                      <a:pPr algn="ctr" fontAlgn="ctr"/>
                      <a:r>
                        <a:rPr lang="en-US" sz="1200" u="none" strike="noStrike" dirty="0" smtClean="0">
                          <a:effectLst/>
                        </a:rPr>
                        <a:t>44.77%</a:t>
                      </a:r>
                      <a:endParaRPr lang="en-US" sz="1200" b="0" i="0" u="none" strike="noStrike" dirty="0">
                        <a:solidFill>
                          <a:srgbClr val="000000"/>
                        </a:solidFill>
                        <a:effectLst/>
                        <a:latin typeface="Arial" panose="020B0604020202020204" pitchFamily="34" charset="0"/>
                      </a:endParaRPr>
                    </a:p>
                  </a:txBody>
                  <a:tcPr marL="0" marR="0" marT="0" marB="0" anchor="ctr"/>
                </a:tc>
                <a:tc>
                  <a:txBody>
                    <a:bodyPr/>
                    <a:lstStyle/>
                    <a:p>
                      <a:pPr algn="ctr" rtl="0" fontAlgn="ctr"/>
                      <a:r>
                        <a:rPr lang="en-US" sz="1200" u="none" strike="noStrike" dirty="0" smtClean="0">
                          <a:effectLst/>
                        </a:rPr>
                        <a:t>40%</a:t>
                      </a:r>
                      <a:endParaRPr lang="en-US" sz="1200" b="1" i="0" u="none" strike="noStrike" dirty="0">
                        <a:solidFill>
                          <a:srgbClr val="000000"/>
                        </a:solidFill>
                        <a:effectLst/>
                        <a:latin typeface="Arial" panose="020B0604020202020204" pitchFamily="34" charset="0"/>
                      </a:endParaRPr>
                    </a:p>
                  </a:txBody>
                  <a:tcPr marL="0" marR="0" marT="0" marB="0" anchor="ctr"/>
                </a:tc>
                <a:tc>
                  <a:txBody>
                    <a:bodyPr/>
                    <a:lstStyle/>
                    <a:p>
                      <a:pPr algn="ctr" rtl="0" fontAlgn="ctr"/>
                      <a:r>
                        <a:rPr lang="en-US" sz="1200" u="none" strike="noStrike" dirty="0" smtClean="0">
                          <a:effectLst/>
                        </a:rPr>
                        <a:t>32%</a:t>
                      </a:r>
                      <a:endParaRPr lang="en-US" sz="1200" b="1" i="0" u="none" strike="noStrike" dirty="0">
                        <a:solidFill>
                          <a:srgbClr val="000000"/>
                        </a:solidFill>
                        <a:effectLst/>
                        <a:latin typeface="Arial" panose="020B0604020202020204" pitchFamily="34" charset="0"/>
                      </a:endParaRPr>
                    </a:p>
                  </a:txBody>
                  <a:tcPr marL="0" marR="0" marT="0" marB="0" anchor="ctr"/>
                </a:tc>
              </a:tr>
            </a:tbl>
          </a:graphicData>
        </a:graphic>
      </p:graphicFrame>
      <p:sp>
        <p:nvSpPr>
          <p:cNvPr id="5" name="Slide Number Placeholder 4"/>
          <p:cNvSpPr>
            <a:spLocks noGrp="1"/>
          </p:cNvSpPr>
          <p:nvPr>
            <p:ph type="sldNum" sz="quarter" idx="12"/>
          </p:nvPr>
        </p:nvSpPr>
        <p:spPr/>
        <p:txBody>
          <a:bodyPr/>
          <a:lstStyle/>
          <a:p>
            <a:fld id="{D98713CC-C6AB-4C8A-8AC2-1B60486DCDA6}" type="slidenum">
              <a:rPr lang="en-US" smtClean="0"/>
              <a:t>26</a:t>
            </a:fld>
            <a:endParaRPr lang="en-US"/>
          </a:p>
        </p:txBody>
      </p:sp>
    </p:spTree>
    <p:extLst>
      <p:ext uri="{BB962C8B-B14F-4D97-AF65-F5344CB8AC3E}">
        <p14:creationId xmlns:p14="http://schemas.microsoft.com/office/powerpoint/2010/main" val="32624816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3663"/>
            <a:ext cx="9144000" cy="312737"/>
          </a:xfrm>
        </p:spPr>
        <p:txBody>
          <a:bodyPr>
            <a:noAutofit/>
          </a:bodyPr>
          <a:lstStyle/>
          <a:p>
            <a:r>
              <a:rPr lang="en-US" sz="2400" b="1" dirty="0" smtClean="0">
                <a:latin typeface="Arial" panose="020B0604020202020204" pitchFamily="34" charset="0"/>
                <a:cs typeface="Arial" panose="020B0604020202020204" pitchFamily="34" charset="0"/>
              </a:rPr>
              <a:t>SANITATION BUDGET PERFORMANCE</a:t>
            </a:r>
            <a:endParaRPr lang="en-US" sz="2400" b="1"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861761694"/>
              </p:ext>
            </p:extLst>
          </p:nvPr>
        </p:nvGraphicFramePr>
        <p:xfrm>
          <a:off x="808892" y="444500"/>
          <a:ext cx="10798908" cy="3264392"/>
        </p:xfrm>
        <a:graphic>
          <a:graphicData uri="http://schemas.openxmlformats.org/drawingml/2006/table">
            <a:tbl>
              <a:tblPr firstRow="1" firstCol="1" bandRow="1"/>
              <a:tblGrid>
                <a:gridCol w="721852">
                  <a:extLst>
                    <a:ext uri="{9D8B030D-6E8A-4147-A177-3AD203B41FA5}">
                      <a16:colId xmlns:a16="http://schemas.microsoft.com/office/drawing/2014/main" xmlns="" val="1420096463"/>
                    </a:ext>
                  </a:extLst>
                </a:gridCol>
                <a:gridCol w="3326295">
                  <a:extLst>
                    <a:ext uri="{9D8B030D-6E8A-4147-A177-3AD203B41FA5}">
                      <a16:colId xmlns:a16="http://schemas.microsoft.com/office/drawing/2014/main" xmlns="" val="1280070964"/>
                    </a:ext>
                  </a:extLst>
                </a:gridCol>
                <a:gridCol w="2806561">
                  <a:extLst>
                    <a:ext uri="{9D8B030D-6E8A-4147-A177-3AD203B41FA5}">
                      <a16:colId xmlns:a16="http://schemas.microsoft.com/office/drawing/2014/main" xmlns="" val="1704481930"/>
                    </a:ext>
                  </a:extLst>
                </a:gridCol>
                <a:gridCol w="3944200">
                  <a:extLst>
                    <a:ext uri="{9D8B030D-6E8A-4147-A177-3AD203B41FA5}">
                      <a16:colId xmlns:a16="http://schemas.microsoft.com/office/drawing/2014/main" xmlns="" val="3350270000"/>
                    </a:ext>
                  </a:extLst>
                </a:gridCol>
              </a:tblGrid>
              <a:tr h="370626">
                <a:tc gridSpan="4">
                  <a:txBody>
                    <a:bodyPr/>
                    <a:lstStyle/>
                    <a:p>
                      <a:pPr marL="0" marR="0" algn="ctr">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Liquid Waste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2355286084"/>
                  </a:ext>
                </a:extLst>
              </a:tr>
              <a:tr h="380118">
                <a:tc>
                  <a:txBody>
                    <a:bodyPr/>
                    <a:lstStyle/>
                    <a:p>
                      <a:pPr marL="0" marR="0">
                        <a:lnSpc>
                          <a:spcPct val="107000"/>
                        </a:lnSpc>
                        <a:spcBef>
                          <a:spcPts val="0"/>
                        </a:spcBef>
                        <a:spcAft>
                          <a:spcPts val="0"/>
                        </a:spcAft>
                      </a:pPr>
                      <a:r>
                        <a:rPr lang="en-US" sz="1400" b="1">
                          <a:effectLst/>
                          <a:latin typeface="Arial" panose="020B0604020202020204" pitchFamily="34" charset="0"/>
                          <a:ea typeface="Calibri" panose="020F0502020204030204" pitchFamily="34" charset="0"/>
                          <a:cs typeface="Times New Roman" panose="02020603050405020304" pitchFamily="18" charset="0"/>
                        </a:rPr>
                        <a:t>No.</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Name of Activity/Project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Budget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Actuals as at August, 2023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445015506"/>
                  </a:ext>
                </a:extLst>
              </a:tr>
              <a:tr h="419440">
                <a:tc>
                  <a:txBody>
                    <a:bodyPr/>
                    <a:lstStyle/>
                    <a:p>
                      <a:pPr algn="ctr"/>
                      <a:r>
                        <a:rPr lang="en-US" sz="1200" dirty="0" smtClean="0">
                          <a:latin typeface="Arial" panose="020B0604020202020204" pitchFamily="34" charset="0"/>
                          <a:cs typeface="Arial" panose="020B0604020202020204" pitchFamily="34" charset="0"/>
                        </a:rPr>
                        <a:t>1.</a:t>
                      </a:r>
                      <a:endParaRPr lang="en-US" sz="12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000000"/>
                          </a:solidFill>
                          <a:effectLst/>
                          <a:latin typeface="Arial" panose="020B0604020202020204" pitchFamily="34" charset="0"/>
                          <a:cs typeface="Arial" panose="020B0604020202020204" pitchFamily="34" charset="0"/>
                        </a:rPr>
                        <a:t>Level engineered landfill </a:t>
                      </a:r>
                      <a:r>
                        <a:rPr lang="en-US" sz="1200" b="0" i="0" u="none" strike="noStrike" dirty="0" smtClean="0">
                          <a:solidFill>
                            <a:srgbClr val="000000"/>
                          </a:solidFill>
                          <a:effectLst/>
                          <a:latin typeface="Arial" panose="020B0604020202020204" pitchFamily="34" charset="0"/>
                          <a:cs typeface="Arial" panose="020B0604020202020204" pitchFamily="34" charset="0"/>
                        </a:rPr>
                        <a:t>site, Fumigate</a:t>
                      </a:r>
                      <a:r>
                        <a:rPr lang="en-US" sz="1200" b="0" i="0" u="none" strike="noStrike" baseline="0" dirty="0" smtClean="0">
                          <a:solidFill>
                            <a:srgbClr val="000000"/>
                          </a:solidFill>
                          <a:effectLst/>
                          <a:latin typeface="Arial" panose="020B0604020202020204" pitchFamily="34" charset="0"/>
                          <a:cs typeface="Arial" panose="020B0604020202020204" pitchFamily="34" charset="0"/>
                        </a:rPr>
                        <a:t> </a:t>
                      </a:r>
                      <a:r>
                        <a:rPr lang="en-US" sz="1200" b="0" i="0" u="none" strike="noStrike" dirty="0" smtClean="0">
                          <a:solidFill>
                            <a:srgbClr val="000000"/>
                          </a:solidFill>
                          <a:effectLst/>
                          <a:latin typeface="Arial" panose="020B0604020202020204" pitchFamily="34" charset="0"/>
                          <a:cs typeface="Arial" panose="020B0604020202020204" pitchFamily="34" charset="0"/>
                        </a:rPr>
                        <a:t>refuse dumps and  </a:t>
                      </a:r>
                      <a:r>
                        <a:rPr lang="en-US" sz="1200" b="0" i="0" u="none" strike="noStrike" dirty="0" err="1" smtClean="0">
                          <a:solidFill>
                            <a:srgbClr val="000000"/>
                          </a:solidFill>
                          <a:effectLst/>
                          <a:latin typeface="Arial" panose="020B0604020202020204" pitchFamily="34" charset="0"/>
                          <a:cs typeface="Arial" panose="020B0604020202020204" pitchFamily="34" charset="0"/>
                        </a:rPr>
                        <a:t>Desilt</a:t>
                      </a:r>
                      <a:r>
                        <a:rPr lang="en-US" sz="1200" b="0" i="0" u="none" strike="noStrike" dirty="0" smtClean="0">
                          <a:solidFill>
                            <a:srgbClr val="000000"/>
                          </a:solidFill>
                          <a:effectLst/>
                          <a:latin typeface="Arial" panose="020B0604020202020204" pitchFamily="34" charset="0"/>
                          <a:cs typeface="Arial" panose="020B0604020202020204" pitchFamily="34" charset="0"/>
                        </a:rPr>
                        <a:t>  choked </a:t>
                      </a:r>
                      <a:r>
                        <a:rPr lang="en-US" sz="1200" b="0" i="0" u="none" strike="noStrike" dirty="0">
                          <a:solidFill>
                            <a:srgbClr val="000000"/>
                          </a:solidFill>
                          <a:effectLst/>
                          <a:latin typeface="Arial" panose="020B0604020202020204" pitchFamily="34" charset="0"/>
                          <a:cs typeface="Arial" panose="020B0604020202020204" pitchFamily="34" charset="0"/>
                        </a:rPr>
                        <a:t>drains district wide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endParaRPr lang="en-US" sz="1200" dirty="0" smtClean="0">
                        <a:latin typeface="Arial" panose="020B0604020202020204" pitchFamily="34" charset="0"/>
                        <a:cs typeface="Arial" panose="020B0604020202020204" pitchFamily="34" charset="0"/>
                      </a:endParaRPr>
                    </a:p>
                    <a:p>
                      <a:pPr algn="ctr"/>
                      <a:r>
                        <a:rPr lang="en-US" sz="1200" dirty="0" smtClean="0">
                          <a:latin typeface="Arial" panose="020B0604020202020204" pitchFamily="34" charset="0"/>
                          <a:cs typeface="Arial" panose="020B0604020202020204" pitchFamily="34" charset="0"/>
                        </a:rPr>
                        <a:t>200,000.00</a:t>
                      </a:r>
                      <a:endParaRPr lang="en-US" sz="12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200" b="0" dirty="0" smtClean="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en-US" sz="1200" b="0" dirty="0">
                          <a:effectLst/>
                          <a:latin typeface="Arial" panose="020B0604020202020204" pitchFamily="34" charset="0"/>
                          <a:ea typeface="Calibri" panose="020F0502020204030204" pitchFamily="34" charset="0"/>
                          <a:cs typeface="Arial" panose="020B0604020202020204" pitchFamily="34" charset="0"/>
                        </a:rPr>
                        <a:t> </a:t>
                      </a:r>
                      <a:r>
                        <a:rPr lang="en-US" sz="1200" b="0" dirty="0" smtClean="0">
                          <a:effectLst/>
                          <a:latin typeface="Arial" panose="020B0604020202020204" pitchFamily="34" charset="0"/>
                          <a:ea typeface="Calibri" panose="020F0502020204030204" pitchFamily="34" charset="0"/>
                          <a:cs typeface="Arial" panose="020B0604020202020204" pitchFamily="34" charset="0"/>
                        </a:rPr>
                        <a:t>12,600.00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664752396"/>
                  </a:ext>
                </a:extLst>
              </a:tr>
              <a:tr h="419440">
                <a:tc>
                  <a:txBody>
                    <a:bodyPr/>
                    <a:lstStyle/>
                    <a:p>
                      <a:pPr algn="ctr"/>
                      <a:r>
                        <a:rPr lang="en-US" sz="1200" dirty="0" smtClean="0">
                          <a:latin typeface="Arial" panose="020B0604020202020204" pitchFamily="34" charset="0"/>
                          <a:cs typeface="Arial" panose="020B0604020202020204" pitchFamily="34" charset="0"/>
                        </a:rPr>
                        <a:t>2.</a:t>
                      </a:r>
                      <a:endParaRPr lang="en-US" sz="12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Provide sanitation improvement package</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endParaRPr lang="en-US" sz="1200" dirty="0" smtClean="0">
                        <a:latin typeface="Arial" panose="020B0604020202020204" pitchFamily="34" charset="0"/>
                        <a:cs typeface="Arial" panose="020B0604020202020204" pitchFamily="34" charset="0"/>
                      </a:endParaRPr>
                    </a:p>
                    <a:p>
                      <a:pPr algn="ctr"/>
                      <a:r>
                        <a:rPr lang="en-US" sz="1200" dirty="0" smtClean="0">
                          <a:latin typeface="Arial" panose="020B0604020202020204" pitchFamily="34" charset="0"/>
                          <a:cs typeface="Arial" panose="020B0604020202020204" pitchFamily="34" charset="0"/>
                        </a:rPr>
                        <a:t>100,000.00</a:t>
                      </a:r>
                      <a:endParaRPr lang="en-US" sz="12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                                     24,000.00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9440">
                <a:tc>
                  <a:txBody>
                    <a:bodyPr/>
                    <a:lstStyle/>
                    <a:p>
                      <a:pPr algn="ctr"/>
                      <a:r>
                        <a:rPr lang="en-US" sz="1200" dirty="0" smtClean="0">
                          <a:latin typeface="Arial" panose="020B0604020202020204" pitchFamily="34" charset="0"/>
                          <a:cs typeface="Arial" panose="020B0604020202020204" pitchFamily="34" charset="0"/>
                        </a:rPr>
                        <a:t>3.</a:t>
                      </a:r>
                      <a:endParaRPr lang="en-US" sz="12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Clear and maintain refuse dump site</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endParaRPr lang="en-US" sz="1200" dirty="0" smtClean="0">
                        <a:latin typeface="Arial" panose="020B0604020202020204" pitchFamily="34" charset="0"/>
                        <a:cs typeface="Arial" panose="020B0604020202020204" pitchFamily="34" charset="0"/>
                      </a:endParaRPr>
                    </a:p>
                    <a:p>
                      <a:pPr algn="ctr"/>
                      <a:r>
                        <a:rPr lang="en-US" sz="1200" dirty="0" smtClean="0">
                          <a:latin typeface="Arial" panose="020B0604020202020204" pitchFamily="34" charset="0"/>
                          <a:cs typeface="Arial" panose="020B0604020202020204" pitchFamily="34" charset="0"/>
                        </a:rPr>
                        <a:t>10,000.00</a:t>
                      </a:r>
                      <a:endParaRPr lang="en-US" sz="12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                                      8,400.00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1478">
                <a:tc>
                  <a:txBody>
                    <a:bodyPr/>
                    <a:lstStyle/>
                    <a:p>
                      <a:pPr algn="ctr"/>
                      <a:r>
                        <a:rPr lang="en-US" sz="1200" dirty="0" smtClean="0">
                          <a:latin typeface="Arial" panose="020B0604020202020204" pitchFamily="34" charset="0"/>
                          <a:cs typeface="Arial" panose="020B0604020202020204" pitchFamily="34" charset="0"/>
                        </a:rPr>
                        <a:t>4.</a:t>
                      </a:r>
                      <a:endParaRPr lang="en-US" sz="12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US" sz="1100" dirty="0" smtClean="0">
                          <a:latin typeface="Arial" panose="020B0604020202020204" pitchFamily="34" charset="0"/>
                          <a:cs typeface="Arial" panose="020B0604020202020204" pitchFamily="34" charset="0"/>
                        </a:rPr>
                        <a:t>Promote Community Led Total Sanitation(CLTS) WASH </a:t>
                      </a:r>
                      <a:endParaRPr lang="en-US" sz="110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endParaRPr lang="en-US" sz="1200" b="0" dirty="0" smtClean="0">
                        <a:latin typeface="Arial" panose="020B0604020202020204" pitchFamily="34" charset="0"/>
                        <a:cs typeface="Arial" panose="020B0604020202020204" pitchFamily="34" charset="0"/>
                      </a:endParaRPr>
                    </a:p>
                    <a:p>
                      <a:pPr algn="ctr"/>
                      <a:r>
                        <a:rPr lang="en-US" sz="1200" b="0" dirty="0" smtClean="0">
                          <a:latin typeface="Arial" panose="020B0604020202020204" pitchFamily="34" charset="0"/>
                          <a:cs typeface="Arial" panose="020B0604020202020204" pitchFamily="34" charset="0"/>
                        </a:rPr>
                        <a:t>20,000.00</a:t>
                      </a:r>
                      <a:endParaRPr lang="en-US" sz="1200" b="0" dirty="0">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                            </a:t>
                      </a:r>
                    </a:p>
                    <a:p>
                      <a:pPr marL="0" marR="0">
                        <a:lnSpc>
                          <a:spcPct val="107000"/>
                        </a:lnSpc>
                        <a:spcBef>
                          <a:spcPts val="0"/>
                        </a:spcBef>
                        <a:spcAft>
                          <a:spcPts val="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                                  </a:t>
                      </a:r>
                      <a:r>
                        <a:rPr lang="en-US" sz="1200" b="0" baseline="0" dirty="0" smtClean="0">
                          <a:effectLst/>
                          <a:latin typeface="Arial" panose="020B0604020202020204" pitchFamily="34" charset="0"/>
                          <a:ea typeface="Calibri" panose="020F0502020204030204" pitchFamily="34" charset="0"/>
                          <a:cs typeface="Arial" panose="020B0604020202020204" pitchFamily="34" charset="0"/>
                        </a:rPr>
                        <a:t> </a:t>
                      </a:r>
                      <a:r>
                        <a:rPr lang="en-US" sz="1200" b="0" dirty="0" smtClean="0">
                          <a:effectLst/>
                          <a:latin typeface="Arial" panose="020B0604020202020204" pitchFamily="34" charset="0"/>
                          <a:ea typeface="Calibri" panose="020F0502020204030204" pitchFamily="34" charset="0"/>
                          <a:cs typeface="Arial" panose="020B0604020202020204" pitchFamily="34" charset="0"/>
                        </a:rPr>
                        <a:t>  11,000.00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8858">
                <a:tc>
                  <a:txBody>
                    <a:bodyPr/>
                    <a:lstStyle/>
                    <a:p>
                      <a:pPr marL="0" marR="0">
                        <a:lnSpc>
                          <a:spcPct val="107000"/>
                        </a:lnSpc>
                        <a:spcBef>
                          <a:spcPts val="0"/>
                        </a:spcBef>
                        <a:spcAft>
                          <a:spcPts val="0"/>
                        </a:spcAft>
                      </a:pP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 </a:t>
                      </a:r>
                      <a:endParaRPr lang="en-US" sz="1400" b="1" dirty="0" smtClean="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b="1" dirty="0" smtClean="0">
                          <a:effectLst/>
                          <a:latin typeface="Arial" panose="020B0604020202020204" pitchFamily="34" charset="0"/>
                          <a:ea typeface="Calibri" panose="020F0502020204030204" pitchFamily="34" charset="0"/>
                          <a:cs typeface="Times New Roman" panose="02020603050405020304" pitchFamily="18" charset="0"/>
                        </a:rPr>
                        <a:t>Total</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1400" b="1" dirty="0">
                          <a:effectLst/>
                          <a:latin typeface="Arial" panose="020B0604020202020204" pitchFamily="34" charset="0"/>
                          <a:ea typeface="Calibri" panose="020F0502020204030204" pitchFamily="34" charset="0"/>
                          <a:cs typeface="Times New Roman" panose="02020603050405020304" pitchFamily="18" charset="0"/>
                        </a:rPr>
                        <a:t> </a:t>
                      </a:r>
                      <a:r>
                        <a:rPr lang="en-US" sz="1400" b="1" dirty="0" smtClean="0">
                          <a:effectLst/>
                          <a:latin typeface="Arial" panose="020B0604020202020204" pitchFamily="34" charset="0"/>
                          <a:ea typeface="Calibri" panose="020F0502020204030204" pitchFamily="34" charset="0"/>
                          <a:cs typeface="Times New Roman" panose="02020603050405020304" pitchFamily="18" charset="0"/>
                        </a:rPr>
                        <a:t>           </a:t>
                      </a:r>
                    </a:p>
                    <a:p>
                      <a:pPr marL="0" marR="0" indent="0" algn="ctr" defTabSz="914400" rtl="0" eaLnBrk="1" fontAlgn="auto" latinLnBrk="0" hangingPunct="1">
                        <a:lnSpc>
                          <a:spcPct val="107000"/>
                        </a:lnSpc>
                        <a:spcBef>
                          <a:spcPts val="0"/>
                        </a:spcBef>
                        <a:spcAft>
                          <a:spcPts val="0"/>
                        </a:spcAft>
                        <a:buClrTx/>
                        <a:buSzTx/>
                        <a:buFontTx/>
                        <a:buNone/>
                        <a:tabLst/>
                        <a:defRPr/>
                      </a:pPr>
                      <a:r>
                        <a:rPr lang="en-US" sz="1400" b="1" dirty="0" smtClean="0">
                          <a:effectLst/>
                          <a:latin typeface="Arial" panose="020B0604020202020204" pitchFamily="34" charset="0"/>
                          <a:ea typeface="Calibri" panose="020F0502020204030204" pitchFamily="34" charset="0"/>
                          <a:cs typeface="Times New Roman" panose="02020603050405020304" pitchFamily="18" charset="0"/>
                        </a:rPr>
                        <a:t>    </a:t>
                      </a:r>
                      <a:r>
                        <a:rPr lang="en-US" sz="1400" b="1" dirty="0" smtClean="0"/>
                        <a:t>330,000.00</a:t>
                      </a:r>
                    </a:p>
                    <a:p>
                      <a:pPr marL="0" marR="0">
                        <a:lnSpc>
                          <a:spcPct val="107000"/>
                        </a:lnSpc>
                        <a:spcBef>
                          <a:spcPts val="0"/>
                        </a:spcBef>
                        <a:spcAft>
                          <a:spcPts val="0"/>
                        </a:spcAft>
                      </a:pP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b="1" dirty="0" smtClean="0">
                        <a:effectLst/>
                        <a:latin typeface="Arial" panose="020B060402020202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 </a:t>
                      </a:r>
                      <a:r>
                        <a:rPr lang="en-US" sz="1400" b="1" dirty="0" smtClean="0">
                          <a:effectLst/>
                          <a:latin typeface="Arial" panose="020B0604020202020204" pitchFamily="34" charset="0"/>
                          <a:ea typeface="Calibri" panose="020F0502020204030204" pitchFamily="34" charset="0"/>
                          <a:cs typeface="Times New Roman" panose="02020603050405020304" pitchFamily="18" charset="0"/>
                        </a:rPr>
                        <a:t>45,000.00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56595433"/>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46038033"/>
              </p:ext>
            </p:extLst>
          </p:nvPr>
        </p:nvGraphicFramePr>
        <p:xfrm>
          <a:off x="812800" y="3870325"/>
          <a:ext cx="10769600" cy="2225676"/>
        </p:xfrm>
        <a:graphic>
          <a:graphicData uri="http://schemas.openxmlformats.org/drawingml/2006/table">
            <a:tbl>
              <a:tblPr firstRow="1" firstCol="1" bandRow="1"/>
              <a:tblGrid>
                <a:gridCol w="719893">
                  <a:extLst>
                    <a:ext uri="{9D8B030D-6E8A-4147-A177-3AD203B41FA5}">
                      <a16:colId xmlns:a16="http://schemas.microsoft.com/office/drawing/2014/main" xmlns="" val="3896527636"/>
                    </a:ext>
                  </a:extLst>
                </a:gridCol>
                <a:gridCol w="3317269">
                  <a:extLst>
                    <a:ext uri="{9D8B030D-6E8A-4147-A177-3AD203B41FA5}">
                      <a16:colId xmlns:a16="http://schemas.microsoft.com/office/drawing/2014/main" xmlns="" val="397779624"/>
                    </a:ext>
                  </a:extLst>
                </a:gridCol>
                <a:gridCol w="2798943">
                  <a:extLst>
                    <a:ext uri="{9D8B030D-6E8A-4147-A177-3AD203B41FA5}">
                      <a16:colId xmlns:a16="http://schemas.microsoft.com/office/drawing/2014/main" xmlns="" val="2492047578"/>
                    </a:ext>
                  </a:extLst>
                </a:gridCol>
                <a:gridCol w="3933495">
                  <a:extLst>
                    <a:ext uri="{9D8B030D-6E8A-4147-A177-3AD203B41FA5}">
                      <a16:colId xmlns:a16="http://schemas.microsoft.com/office/drawing/2014/main" xmlns="" val="2224976494"/>
                    </a:ext>
                  </a:extLst>
                </a:gridCol>
              </a:tblGrid>
              <a:tr h="364896">
                <a:tc gridSpan="4">
                  <a:txBody>
                    <a:bodyPr/>
                    <a:lstStyle/>
                    <a:p>
                      <a:pPr marL="0" marR="0" algn="ctr">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Solid Waste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469722160"/>
                  </a:ext>
                </a:extLst>
              </a:tr>
              <a:tr h="465195">
                <a:tc>
                  <a:txBody>
                    <a:bodyPr/>
                    <a:lstStyle/>
                    <a:p>
                      <a:pPr marL="0" marR="0">
                        <a:lnSpc>
                          <a:spcPct val="107000"/>
                        </a:lnSpc>
                        <a:spcBef>
                          <a:spcPts val="0"/>
                        </a:spcBef>
                        <a:spcAft>
                          <a:spcPts val="0"/>
                        </a:spcAft>
                      </a:pPr>
                      <a:r>
                        <a:rPr lang="en-US" sz="1400" b="1">
                          <a:effectLst/>
                          <a:latin typeface="Arial" panose="020B0604020202020204" pitchFamily="34" charset="0"/>
                          <a:ea typeface="Calibri" panose="020F0502020204030204" pitchFamily="34" charset="0"/>
                          <a:cs typeface="Times New Roman" panose="02020603050405020304" pitchFamily="18" charset="0"/>
                        </a:rPr>
                        <a:t>No.</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Name of Activity/Project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a:effectLst/>
                          <a:latin typeface="Arial" panose="020B0604020202020204" pitchFamily="34" charset="0"/>
                          <a:ea typeface="Calibri" panose="020F0502020204030204" pitchFamily="34" charset="0"/>
                          <a:cs typeface="Times New Roman" panose="02020603050405020304" pitchFamily="18" charset="0"/>
                        </a:rPr>
                        <a:t>Budget</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Actuals as at August, 2023</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96110091"/>
                  </a:ext>
                </a:extLst>
              </a:tr>
              <a:tr h="465195">
                <a:tc>
                  <a:txBody>
                    <a:bodyPr/>
                    <a:lstStyle/>
                    <a:p>
                      <a:pPr algn="ctr"/>
                      <a:r>
                        <a:rPr lang="en-US" sz="1200" dirty="0" smtClean="0"/>
                        <a:t>1.</a:t>
                      </a:r>
                      <a:endParaRPr lang="en-US" sz="1200" dirty="0"/>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fr-FR" sz="1200" b="0" i="0" u="none" strike="noStrike" dirty="0">
                          <a:solidFill>
                            <a:srgbClr val="000000"/>
                          </a:solidFill>
                          <a:effectLst/>
                          <a:latin typeface="Times New Roman" panose="02020603050405020304" pitchFamily="18" charset="0"/>
                        </a:rPr>
                        <a:t>Waste landfills sites,Fumigation &amp; sanitation package improvement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endParaRPr lang="en-US" sz="1200" dirty="0" smtClean="0"/>
                    </a:p>
                    <a:p>
                      <a:pPr algn="ctr"/>
                      <a:r>
                        <a:rPr lang="en-US" sz="1200" dirty="0" smtClean="0"/>
                        <a:t>100,000.00</a:t>
                      </a:r>
                      <a:endParaRPr lang="en-US" sz="1200" dirty="0"/>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200" b="0" dirty="0">
                          <a:effectLst/>
                          <a:latin typeface="Arial" panose="020B0604020202020204" pitchFamily="34" charset="0"/>
                          <a:ea typeface="Calibri" panose="020F0502020204030204" pitchFamily="34" charset="0"/>
                          <a:cs typeface="Times New Roman" panose="02020603050405020304" pitchFamily="18" charset="0"/>
                        </a:rPr>
                        <a:t> </a:t>
                      </a:r>
                      <a:r>
                        <a:rPr lang="en-US" sz="1200" b="0" dirty="0" smtClean="0">
                          <a:effectLst/>
                          <a:latin typeface="Arial" panose="020B0604020202020204" pitchFamily="34"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200" b="0" dirty="0" smtClean="0">
                          <a:effectLst/>
                          <a:latin typeface="Arial" panose="020B0604020202020204" pitchFamily="34" charset="0"/>
                          <a:ea typeface="Calibri" panose="020F0502020204030204" pitchFamily="34" charset="0"/>
                          <a:cs typeface="Times New Roman" panose="02020603050405020304" pitchFamily="18" charset="0"/>
                        </a:rPr>
                        <a:t>   29,400.00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796179043"/>
                  </a:ext>
                </a:extLst>
              </a:tr>
              <a:tr h="465195">
                <a:tc>
                  <a:txBody>
                    <a:bodyPr/>
                    <a:lstStyle/>
                    <a:p>
                      <a:pPr algn="ctr"/>
                      <a:r>
                        <a:rPr lang="en-US" sz="1200" dirty="0" smtClean="0"/>
                        <a:t>2.</a:t>
                      </a:r>
                      <a:endParaRPr lang="en-US" sz="1200" dirty="0"/>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Times New Roman" panose="02020603050405020304" pitchFamily="18" charset="0"/>
                        </a:rPr>
                        <a:t>Manage sanitation in the district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200" dirty="0" smtClean="0"/>
                        <a:t>210,000.00</a:t>
                      </a:r>
                      <a:endParaRPr lang="en-US" sz="1200" dirty="0"/>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200" b="0" baseline="0" dirty="0">
                          <a:effectLst/>
                          <a:latin typeface="Arial" panose="020B0604020202020204" pitchFamily="34" charset="0"/>
                          <a:ea typeface="Calibri" panose="020F0502020204030204" pitchFamily="34" charset="0"/>
                          <a:cs typeface="Times New Roman" panose="02020603050405020304" pitchFamily="18" charset="0"/>
                        </a:rPr>
                        <a:t> </a:t>
                      </a:r>
                      <a:r>
                        <a:rPr lang="en-US" sz="1200" b="0" dirty="0" smtClean="0">
                          <a:effectLst/>
                          <a:latin typeface="Arial" panose="020B0604020202020204" pitchFamily="34" charset="0"/>
                          <a:ea typeface="Calibri" panose="020F0502020204030204" pitchFamily="34" charset="0"/>
                          <a:cs typeface="Times New Roman" panose="02020603050405020304" pitchFamily="18" charset="0"/>
                        </a:rPr>
                        <a:t>  56,000.00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574767132"/>
                  </a:ext>
                </a:extLst>
              </a:tr>
              <a:tr h="465195">
                <a:tc>
                  <a:txBody>
                    <a:bodyPr/>
                    <a:lstStyle/>
                    <a:p>
                      <a:pPr marL="0" marR="0">
                        <a:lnSpc>
                          <a:spcPct val="107000"/>
                        </a:lnSpc>
                        <a:spcBef>
                          <a:spcPts val="0"/>
                        </a:spcBef>
                        <a:spcAft>
                          <a:spcPts val="0"/>
                        </a:spcAft>
                      </a:pP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 Total</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 </a:t>
                      </a:r>
                      <a:r>
                        <a:rPr lang="en-US" sz="1400" b="1" dirty="0" smtClean="0">
                          <a:effectLst/>
                          <a:latin typeface="Arial" panose="020B0604020202020204" pitchFamily="34" charset="0"/>
                          <a:ea typeface="Calibri" panose="020F0502020204030204" pitchFamily="34" charset="0"/>
                          <a:cs typeface="Times New Roman" panose="02020603050405020304" pitchFamily="18" charset="0"/>
                        </a:rPr>
                        <a:t>                 </a:t>
                      </a:r>
                      <a:r>
                        <a:rPr lang="en-US" sz="1400" b="1" dirty="0" smtClean="0"/>
                        <a:t>310,000.00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dirty="0">
                          <a:effectLst/>
                          <a:latin typeface="Arial" panose="020B0604020202020204" pitchFamily="34" charset="0"/>
                          <a:ea typeface="Calibri" panose="020F0502020204030204" pitchFamily="34" charset="0"/>
                          <a:cs typeface="Times New Roman" panose="02020603050405020304" pitchFamily="18" charset="0"/>
                        </a:rPr>
                        <a:t> </a:t>
                      </a:r>
                      <a:r>
                        <a:rPr lang="en-US" sz="1400" b="1" dirty="0" smtClean="0">
                          <a:effectLst/>
                          <a:latin typeface="Arial" panose="020B0604020202020204" pitchFamily="34" charset="0"/>
                          <a:ea typeface="Calibri" panose="020F0502020204030204" pitchFamily="34" charset="0"/>
                          <a:cs typeface="Times New Roman" panose="02020603050405020304" pitchFamily="18" charset="0"/>
                        </a:rPr>
                        <a:t>85,400.00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092406237"/>
                  </a:ext>
                </a:extLst>
              </a:tr>
            </a:tbl>
          </a:graphicData>
        </a:graphic>
      </p:graphicFrame>
      <p:sp>
        <p:nvSpPr>
          <p:cNvPr id="7" name="Slide Number Placeholder 6"/>
          <p:cNvSpPr>
            <a:spLocks noGrp="1"/>
          </p:cNvSpPr>
          <p:nvPr>
            <p:ph type="sldNum" sz="quarter" idx="12"/>
          </p:nvPr>
        </p:nvSpPr>
        <p:spPr/>
        <p:txBody>
          <a:bodyPr/>
          <a:lstStyle/>
          <a:p>
            <a:fld id="{D98713CC-C6AB-4C8A-8AC2-1B60486DCDA6}" type="slidenum">
              <a:rPr lang="en-US" smtClean="0"/>
              <a:t>27</a:t>
            </a:fld>
            <a:endParaRPr lang="en-US"/>
          </a:p>
        </p:txBody>
      </p:sp>
    </p:spTree>
    <p:extLst>
      <p:ext uri="{BB962C8B-B14F-4D97-AF65-F5344CB8AC3E}">
        <p14:creationId xmlns:p14="http://schemas.microsoft.com/office/powerpoint/2010/main" val="25446747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8900" y="119064"/>
            <a:ext cx="9144000" cy="446994"/>
          </a:xfrm>
        </p:spPr>
        <p:txBody>
          <a:bodyPr>
            <a:normAutofit/>
          </a:bodyPr>
          <a:lstStyle/>
          <a:p>
            <a:r>
              <a:rPr lang="en-US" sz="2400" dirty="0" smtClean="0">
                <a:latin typeface="Arial" panose="020B0604020202020204" pitchFamily="34" charset="0"/>
                <a:cs typeface="Arial" panose="020B0604020202020204" pitchFamily="34" charset="0"/>
              </a:rPr>
              <a:t>DP SUPPORTED PROGRAMME</a:t>
            </a:r>
            <a:endParaRPr lang="en-US" sz="2400"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2505411352"/>
              </p:ext>
            </p:extLst>
          </p:nvPr>
        </p:nvGraphicFramePr>
        <p:xfrm>
          <a:off x="342900" y="800100"/>
          <a:ext cx="11455400" cy="4801170"/>
        </p:xfrm>
        <a:graphic>
          <a:graphicData uri="http://schemas.openxmlformats.org/drawingml/2006/table">
            <a:tbl>
              <a:tblPr firstRow="1" bandRow="1"/>
              <a:tblGrid>
                <a:gridCol w="848548">
                  <a:extLst>
                    <a:ext uri="{9D8B030D-6E8A-4147-A177-3AD203B41FA5}">
                      <a16:colId xmlns:a16="http://schemas.microsoft.com/office/drawing/2014/main" xmlns="" val="20000"/>
                    </a:ext>
                  </a:extLst>
                </a:gridCol>
                <a:gridCol w="3924536">
                  <a:extLst>
                    <a:ext uri="{9D8B030D-6E8A-4147-A177-3AD203B41FA5}">
                      <a16:colId xmlns:a16="http://schemas.microsoft.com/office/drawing/2014/main" xmlns="" val="20001"/>
                    </a:ext>
                  </a:extLst>
                </a:gridCol>
                <a:gridCol w="2969917">
                  <a:extLst>
                    <a:ext uri="{9D8B030D-6E8A-4147-A177-3AD203B41FA5}">
                      <a16:colId xmlns:a16="http://schemas.microsoft.com/office/drawing/2014/main" xmlns="" val="20002"/>
                    </a:ext>
                  </a:extLst>
                </a:gridCol>
                <a:gridCol w="3712399">
                  <a:extLst>
                    <a:ext uri="{9D8B030D-6E8A-4147-A177-3AD203B41FA5}">
                      <a16:colId xmlns:a16="http://schemas.microsoft.com/office/drawing/2014/main" xmlns="" val="20003"/>
                    </a:ext>
                  </a:extLst>
                </a:gridCol>
              </a:tblGrid>
              <a:tr h="394205">
                <a:tc gridSpan="4">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MODERNIZING</a:t>
                      </a:r>
                      <a:r>
                        <a:rPr lang="en-US" sz="1600" b="1" baseline="0" dirty="0" smtClean="0">
                          <a:solidFill>
                            <a:schemeClr val="tx1"/>
                          </a:solidFill>
                        </a:rPr>
                        <a:t> AGRICULTURE IN GHANA(MAG)</a:t>
                      </a:r>
                      <a:endParaRPr lang="en-US" sz="16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xmlns="" val="10000"/>
                  </a:ext>
                </a:extLst>
              </a:tr>
              <a:tr h="609924">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No</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Name</a:t>
                      </a:r>
                      <a:r>
                        <a:rPr lang="en-US" sz="1800" b="1" baseline="0" dirty="0">
                          <a:solidFill>
                            <a:schemeClr val="tx1"/>
                          </a:solidFill>
                        </a:rPr>
                        <a:t> of Activity/Project</a:t>
                      </a:r>
                      <a:endParaRPr lang="en-US" sz="18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800" b="1" dirty="0">
                          <a:solidFill>
                            <a:schemeClr val="tx1"/>
                          </a:solidFill>
                        </a:rPr>
                        <a:t>Budget </a:t>
                      </a:r>
                    </a:p>
                  </a:txBody>
                  <a:tcP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Actual as at August, 2023</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259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800" dirty="0" smtClean="0">
                          <a:solidFill>
                            <a:schemeClr val="tx1"/>
                          </a:solidFill>
                          <a:latin typeface="Arial" panose="020B0604020202020204" pitchFamily="34" charset="0"/>
                          <a:cs typeface="Arial" panose="020B0604020202020204" pitchFamily="34" charset="0"/>
                        </a:rPr>
                        <a:t>1.</a:t>
                      </a:r>
                      <a:endParaRPr lang="en-US" sz="180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l" fontAlgn="ctr"/>
                      <a:r>
                        <a:rPr lang="en-US" sz="1400" b="0" i="0" u="none" strike="noStrike" dirty="0" smtClean="0">
                          <a:solidFill>
                            <a:schemeClr val="tx1"/>
                          </a:solidFill>
                          <a:effectLst/>
                          <a:latin typeface="Arial" panose="020B0604020202020204" pitchFamily="34" charset="0"/>
                          <a:cs typeface="Arial" panose="020B0604020202020204" pitchFamily="34" charset="0"/>
                        </a:rPr>
                        <a:t>Promote</a:t>
                      </a:r>
                      <a:r>
                        <a:rPr lang="en-US" sz="1400" b="0" i="0" u="none" strike="noStrike" baseline="0" dirty="0" smtClean="0">
                          <a:solidFill>
                            <a:schemeClr val="tx1"/>
                          </a:solidFill>
                          <a:effectLst/>
                          <a:latin typeface="Arial" panose="020B0604020202020204" pitchFamily="34" charset="0"/>
                          <a:cs typeface="Arial" panose="020B0604020202020204" pitchFamily="34" charset="0"/>
                        </a:rPr>
                        <a:t> </a:t>
                      </a:r>
                      <a:r>
                        <a:rPr lang="en-US" sz="1400" b="0" i="0" u="none" strike="noStrike" dirty="0" smtClean="0">
                          <a:solidFill>
                            <a:schemeClr val="tx1"/>
                          </a:solidFill>
                          <a:effectLst/>
                          <a:latin typeface="Arial" panose="020B0604020202020204" pitchFamily="34" charset="0"/>
                          <a:cs typeface="Arial" panose="020B0604020202020204" pitchFamily="34" charset="0"/>
                        </a:rPr>
                        <a:t>Birim North District Commodity Satellite Market(Post-harvest loss reduction, product standardization and marketing(Grading,</a:t>
                      </a:r>
                      <a:r>
                        <a:rPr lang="en-US" sz="1400" b="0" i="0" u="none" strike="noStrike" baseline="0" dirty="0" smtClean="0">
                          <a:solidFill>
                            <a:schemeClr val="tx1"/>
                          </a:solidFill>
                          <a:effectLst/>
                          <a:latin typeface="Arial" panose="020B0604020202020204" pitchFamily="34" charset="0"/>
                          <a:cs typeface="Arial" panose="020B0604020202020204" pitchFamily="34" charset="0"/>
                        </a:rPr>
                        <a:t> Packaging, Labelling, etc.)</a:t>
                      </a:r>
                      <a:endParaRPr lang="en-US" sz="14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ctr" fontAlgn="ctr"/>
                      <a:r>
                        <a:rPr lang="en-US" sz="1400" b="0" i="0" u="none" strike="noStrike" dirty="0" smtClean="0">
                          <a:solidFill>
                            <a:schemeClr val="tx1"/>
                          </a:solidFill>
                          <a:effectLst/>
                          <a:latin typeface="Arial" panose="020B0604020202020204" pitchFamily="34" charset="0"/>
                          <a:cs typeface="Arial" panose="020B0604020202020204" pitchFamily="34" charset="0"/>
                        </a:rPr>
                        <a:t>7,500.00</a:t>
                      </a:r>
                      <a:endParaRPr lang="en-US" sz="14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200" b="0" dirty="0" smtClean="0">
                          <a:solidFill>
                            <a:schemeClr val="tx1"/>
                          </a:solidFill>
                          <a:latin typeface="Arial" panose="020B0604020202020204" pitchFamily="34" charset="0"/>
                          <a:cs typeface="Arial" panose="020B0604020202020204" pitchFamily="34" charset="0"/>
                        </a:rPr>
                        <a:t>7,196.25</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609924">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200" b="0" dirty="0" smtClean="0">
                          <a:solidFill>
                            <a:schemeClr val="tx1"/>
                          </a:solidFill>
                        </a:rPr>
                        <a:t>2.</a:t>
                      </a:r>
                      <a:endParaRPr lang="en-US" sz="1200" b="0" dirty="0">
                        <a:solidFill>
                          <a:schemeClr val="tx1"/>
                        </a:solidFill>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200" b="0" dirty="0" smtClean="0">
                          <a:solidFill>
                            <a:schemeClr val="tx1"/>
                          </a:solidFill>
                        </a:rPr>
                        <a:t>Alternative livelihood for employment, income generation for women and reduction of malnutrition</a:t>
                      </a:r>
                      <a:endParaRPr lang="en-US" sz="1200" b="0" dirty="0">
                        <a:solidFill>
                          <a:schemeClr val="tx1"/>
                        </a:solidFill>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200" b="0" dirty="0" smtClean="0">
                          <a:solidFill>
                            <a:schemeClr val="tx1"/>
                          </a:solidFill>
                        </a:rPr>
                        <a:t>1,500.00</a:t>
                      </a:r>
                      <a:endParaRPr lang="en-US" sz="1200" b="0" dirty="0">
                        <a:solidFill>
                          <a:schemeClr val="tx1"/>
                        </a:solidFill>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endParaRPr lang="en-US" sz="1200" b="0" dirty="0">
                        <a:solidFill>
                          <a:schemeClr val="tx1"/>
                        </a:solidFill>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609924">
                <a:tc>
                  <a:txBody>
                    <a:bodyPr/>
                    <a:lstStyle/>
                    <a:p>
                      <a:pPr algn="ctr"/>
                      <a:r>
                        <a:rPr lang="en-US" sz="1200" b="0" dirty="0" smtClean="0">
                          <a:solidFill>
                            <a:schemeClr val="tx1"/>
                          </a:solidFill>
                          <a:latin typeface="Arial" panose="020B0604020202020204" pitchFamily="34" charset="0"/>
                          <a:cs typeface="Arial" panose="020B0604020202020204" pitchFamily="34" charset="0"/>
                        </a:rPr>
                        <a:t>3.</a:t>
                      </a:r>
                      <a:endParaRPr lang="en-US" sz="1200" b="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dirty="0" smtClean="0">
                          <a:solidFill>
                            <a:schemeClr val="tx1"/>
                          </a:solidFill>
                          <a:latin typeface="Arial" panose="020B0604020202020204" pitchFamily="34" charset="0"/>
                          <a:cs typeface="Arial" panose="020B0604020202020204" pitchFamily="34" charset="0"/>
                        </a:rPr>
                        <a:t>Improve livestock housing for higher income generation and promote farm family protein in-take through stock (rabbit, cockerels, turkey) improvement emphasis on women.</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3,000.00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89339">
                <a:tc>
                  <a:txBody>
                    <a:bodyPr/>
                    <a:lstStyle/>
                    <a:p>
                      <a:pPr algn="ctr"/>
                      <a:r>
                        <a:rPr lang="en-US" sz="1200" b="0" dirty="0" smtClean="0">
                          <a:solidFill>
                            <a:schemeClr val="tx1"/>
                          </a:solidFill>
                          <a:latin typeface="Arial" panose="020B0604020202020204" pitchFamily="34" charset="0"/>
                          <a:cs typeface="Arial" panose="020B0604020202020204" pitchFamily="34" charset="0"/>
                        </a:rPr>
                        <a:t>4.</a:t>
                      </a:r>
                      <a:endParaRPr lang="en-US" sz="1200" b="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dirty="0" smtClean="0">
                          <a:solidFill>
                            <a:schemeClr val="tx1"/>
                          </a:solidFill>
                          <a:latin typeface="Arial" panose="020B0604020202020204" pitchFamily="34" charset="0"/>
                          <a:cs typeface="Arial" panose="020B0604020202020204" pitchFamily="34" charset="0"/>
                        </a:rPr>
                        <a:t>Undertake veterinary disease surveillance in Birim North District (Effective </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1,500.00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01929">
                <a:tc>
                  <a:txBody>
                    <a:bodyPr/>
                    <a:lstStyle/>
                    <a:p>
                      <a:pPr algn="ctr"/>
                      <a:r>
                        <a:rPr lang="en-US" sz="1200" b="0" dirty="0" smtClean="0">
                          <a:solidFill>
                            <a:schemeClr val="tx1"/>
                          </a:solidFill>
                          <a:latin typeface="Arial" panose="020B0604020202020204" pitchFamily="34" charset="0"/>
                          <a:cs typeface="Arial" panose="020B0604020202020204" pitchFamily="34" charset="0"/>
                        </a:rPr>
                        <a:t>5.</a:t>
                      </a:r>
                      <a:endParaRPr lang="en-US" sz="1200" b="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dirty="0" smtClean="0">
                          <a:solidFill>
                            <a:schemeClr val="tx1"/>
                          </a:solidFill>
                          <a:latin typeface="Arial" panose="020B0604020202020204" pitchFamily="34" charset="0"/>
                          <a:cs typeface="Arial" panose="020B0604020202020204" pitchFamily="34" charset="0"/>
                        </a:rPr>
                        <a:t>Promote</a:t>
                      </a:r>
                      <a:r>
                        <a:rPr lang="en-US" sz="1200" b="0" baseline="0" dirty="0" smtClean="0">
                          <a:solidFill>
                            <a:schemeClr val="tx1"/>
                          </a:solidFill>
                          <a:latin typeface="Arial" panose="020B0604020202020204" pitchFamily="34" charset="0"/>
                          <a:cs typeface="Arial" panose="020B0604020202020204" pitchFamily="34" charset="0"/>
                        </a:rPr>
                        <a:t> agricultural data collection and analysis</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4,000.00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609924">
                <a:tc>
                  <a:txBody>
                    <a:bodyPr/>
                    <a:lstStyle/>
                    <a:p>
                      <a:pPr algn="ctr"/>
                      <a:r>
                        <a:rPr lang="en-US" sz="1200" b="0" dirty="0" smtClean="0">
                          <a:solidFill>
                            <a:schemeClr val="tx1"/>
                          </a:solidFill>
                          <a:latin typeface="Arial" panose="020B0604020202020204" pitchFamily="34" charset="0"/>
                          <a:cs typeface="Arial" panose="020B0604020202020204" pitchFamily="34" charset="0"/>
                        </a:rPr>
                        <a:t>6.</a:t>
                      </a:r>
                      <a:endParaRPr lang="en-US" sz="1200" b="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p>
                      <a:r>
                        <a:rPr lang="en-US" sz="1200" b="0" dirty="0" smtClean="0">
                          <a:solidFill>
                            <a:schemeClr val="tx1"/>
                          </a:solidFill>
                          <a:latin typeface="Arial" panose="020B0604020202020204" pitchFamily="34" charset="0"/>
                          <a:cs typeface="Arial" panose="020B0604020202020204" pitchFamily="34" charset="0"/>
                        </a:rPr>
                        <a:t>Effective, efficient extension service delivery and staff capacity development</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50,160.00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2,000.00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28</a:t>
            </a:fld>
            <a:endParaRPr lang="en-US"/>
          </a:p>
        </p:txBody>
      </p:sp>
    </p:spTree>
    <p:extLst>
      <p:ext uri="{BB962C8B-B14F-4D97-AF65-F5344CB8AC3E}">
        <p14:creationId xmlns:p14="http://schemas.microsoft.com/office/powerpoint/2010/main" val="18512734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8900" y="119064"/>
            <a:ext cx="9144000" cy="446994"/>
          </a:xfrm>
        </p:spPr>
        <p:txBody>
          <a:bodyPr>
            <a:normAutofit/>
          </a:bodyPr>
          <a:lstStyle/>
          <a:p>
            <a:r>
              <a:rPr lang="en-US" sz="2400" dirty="0" smtClean="0">
                <a:latin typeface="Arial" panose="020B0604020202020204" pitchFamily="34" charset="0"/>
                <a:cs typeface="Arial" panose="020B0604020202020204" pitchFamily="34" charset="0"/>
              </a:rPr>
              <a:t>DP SUPPORTED PROGRAMME</a:t>
            </a:r>
            <a:endParaRPr lang="en-US" sz="2400"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597517817"/>
              </p:ext>
            </p:extLst>
          </p:nvPr>
        </p:nvGraphicFramePr>
        <p:xfrm>
          <a:off x="342900" y="800100"/>
          <a:ext cx="11455400" cy="4366778"/>
        </p:xfrm>
        <a:graphic>
          <a:graphicData uri="http://schemas.openxmlformats.org/drawingml/2006/table">
            <a:tbl>
              <a:tblPr firstRow="1" bandRow="1"/>
              <a:tblGrid>
                <a:gridCol w="848548">
                  <a:extLst>
                    <a:ext uri="{9D8B030D-6E8A-4147-A177-3AD203B41FA5}">
                      <a16:colId xmlns:a16="http://schemas.microsoft.com/office/drawing/2014/main" xmlns="" val="20000"/>
                    </a:ext>
                  </a:extLst>
                </a:gridCol>
                <a:gridCol w="3924536">
                  <a:extLst>
                    <a:ext uri="{9D8B030D-6E8A-4147-A177-3AD203B41FA5}">
                      <a16:colId xmlns:a16="http://schemas.microsoft.com/office/drawing/2014/main" xmlns="" val="20001"/>
                    </a:ext>
                  </a:extLst>
                </a:gridCol>
                <a:gridCol w="2969917">
                  <a:extLst>
                    <a:ext uri="{9D8B030D-6E8A-4147-A177-3AD203B41FA5}">
                      <a16:colId xmlns:a16="http://schemas.microsoft.com/office/drawing/2014/main" xmlns="" val="20002"/>
                    </a:ext>
                  </a:extLst>
                </a:gridCol>
                <a:gridCol w="3712399">
                  <a:extLst>
                    <a:ext uri="{9D8B030D-6E8A-4147-A177-3AD203B41FA5}">
                      <a16:colId xmlns:a16="http://schemas.microsoft.com/office/drawing/2014/main" xmlns="" val="20003"/>
                    </a:ext>
                  </a:extLst>
                </a:gridCol>
              </a:tblGrid>
              <a:tr h="394205">
                <a:tc gridSpan="4">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rPr>
                        <a:t>MODERNIZING</a:t>
                      </a:r>
                      <a:r>
                        <a:rPr lang="en-US" sz="1600" b="1" baseline="0" dirty="0" smtClean="0">
                          <a:solidFill>
                            <a:schemeClr val="tx1"/>
                          </a:solidFill>
                        </a:rPr>
                        <a:t> AGRICULTURE IN GHANA(MAG)</a:t>
                      </a:r>
                      <a:endParaRPr lang="en-US" sz="16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xmlns="" val="10000"/>
                  </a:ext>
                </a:extLst>
              </a:tr>
              <a:tr h="609924">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No</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Name</a:t>
                      </a:r>
                      <a:r>
                        <a:rPr lang="en-US" sz="1800" b="1" baseline="0" dirty="0">
                          <a:solidFill>
                            <a:schemeClr val="tx1"/>
                          </a:solidFill>
                        </a:rPr>
                        <a:t> of Activity/Project</a:t>
                      </a:r>
                      <a:endParaRPr lang="en-US" sz="18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800" b="1" dirty="0">
                          <a:solidFill>
                            <a:schemeClr val="tx1"/>
                          </a:solidFill>
                        </a:rPr>
                        <a:t>Budget </a:t>
                      </a:r>
                    </a:p>
                  </a:txBody>
                  <a:tcP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Actual as at August, 2023</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259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200" dirty="0" smtClean="0">
                          <a:solidFill>
                            <a:schemeClr val="tx1"/>
                          </a:solidFill>
                          <a:latin typeface="Arial" panose="020B0604020202020204" pitchFamily="34" charset="0"/>
                          <a:cs typeface="Arial" panose="020B0604020202020204" pitchFamily="34" charset="0"/>
                        </a:rPr>
                        <a:t>7.</a:t>
                      </a:r>
                      <a:endParaRPr lang="en-US" sz="120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l" fontAlgn="ctr"/>
                      <a:r>
                        <a:rPr lang="en-US" sz="1200" b="0" i="0" u="none" strike="noStrike" dirty="0" smtClean="0">
                          <a:solidFill>
                            <a:schemeClr val="tx1"/>
                          </a:solidFill>
                          <a:effectLst/>
                          <a:latin typeface="Arial" panose="020B0604020202020204" pitchFamily="34" charset="0"/>
                          <a:cs typeface="Arial" panose="020B0604020202020204" pitchFamily="34" charset="0"/>
                        </a:rPr>
                        <a:t>Facilitate agricultural</a:t>
                      </a:r>
                      <a:r>
                        <a:rPr lang="en-US" sz="1200" b="0" i="0" u="none" strike="noStrike" baseline="0" dirty="0" smtClean="0">
                          <a:solidFill>
                            <a:schemeClr val="tx1"/>
                          </a:solidFill>
                          <a:effectLst/>
                          <a:latin typeface="Arial" panose="020B0604020202020204" pitchFamily="34" charset="0"/>
                          <a:cs typeface="Arial" panose="020B0604020202020204" pitchFamily="34" charset="0"/>
                        </a:rPr>
                        <a:t> planning and policy implementation (RELC,PBB, PERD,ETC)</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ctr" fontAlgn="ctr"/>
                      <a:r>
                        <a:rPr lang="en-US" sz="1200" b="0" i="0" u="none" strike="noStrike" dirty="0" smtClean="0">
                          <a:solidFill>
                            <a:schemeClr val="tx1"/>
                          </a:solidFill>
                          <a:effectLst/>
                          <a:latin typeface="Arial" panose="020B0604020202020204" pitchFamily="34" charset="0"/>
                          <a:cs typeface="Arial" panose="020B0604020202020204" pitchFamily="34" charset="0"/>
                        </a:rPr>
                        <a:t>8,500.00</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441766">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200" b="0" dirty="0" smtClean="0">
                          <a:solidFill>
                            <a:schemeClr val="tx1"/>
                          </a:solidFill>
                        </a:rPr>
                        <a:t>8.</a:t>
                      </a:r>
                      <a:endParaRPr lang="en-US" sz="1200" b="0" dirty="0">
                        <a:solidFill>
                          <a:schemeClr val="tx1"/>
                        </a:solidFill>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200" b="0" dirty="0" smtClean="0">
                          <a:solidFill>
                            <a:schemeClr val="tx1"/>
                          </a:solidFill>
                        </a:rPr>
                        <a:t>Stakeholder capacity building in crop disease and pest control(Improved crop varieties)</a:t>
                      </a:r>
                      <a:endParaRPr lang="en-US" sz="1200" b="0" dirty="0">
                        <a:solidFill>
                          <a:schemeClr val="tx1"/>
                        </a:solidFill>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200" b="0" dirty="0" smtClean="0">
                          <a:solidFill>
                            <a:schemeClr val="tx1"/>
                          </a:solidFill>
                        </a:rPr>
                        <a:t>3,000.00</a:t>
                      </a:r>
                      <a:endParaRPr lang="en-US" sz="1200" b="0" dirty="0">
                        <a:solidFill>
                          <a:schemeClr val="tx1"/>
                        </a:solidFill>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endParaRPr lang="en-US" sz="1200" b="0" dirty="0">
                        <a:solidFill>
                          <a:schemeClr val="tx1"/>
                        </a:solidFill>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609924">
                <a:tc>
                  <a:txBody>
                    <a:bodyPr/>
                    <a:lstStyle/>
                    <a:p>
                      <a:pPr algn="ctr"/>
                      <a:r>
                        <a:rPr lang="en-US" sz="1200" b="0" dirty="0" smtClean="0">
                          <a:solidFill>
                            <a:schemeClr val="tx1"/>
                          </a:solidFill>
                          <a:latin typeface="Arial" panose="020B0604020202020204" pitchFamily="34" charset="0"/>
                          <a:cs typeface="Arial" panose="020B0604020202020204" pitchFamily="34" charset="0"/>
                        </a:rPr>
                        <a:t>9.</a:t>
                      </a:r>
                      <a:endParaRPr lang="en-US" sz="1200" b="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dirty="0" smtClean="0">
                          <a:solidFill>
                            <a:schemeClr val="tx1"/>
                          </a:solidFill>
                          <a:latin typeface="Arial" panose="020B0604020202020204" pitchFamily="34" charset="0"/>
                          <a:cs typeface="Arial" panose="020B0604020202020204" pitchFamily="34" charset="0"/>
                        </a:rPr>
                        <a:t>Develop FBO’s (Promote agricultural innovation/technology</a:t>
                      </a:r>
                      <a:r>
                        <a:rPr lang="en-US" sz="1200" b="0" baseline="0" dirty="0" smtClean="0">
                          <a:solidFill>
                            <a:schemeClr val="tx1"/>
                          </a:solidFill>
                          <a:latin typeface="Arial" panose="020B0604020202020204" pitchFamily="34" charset="0"/>
                          <a:cs typeface="Arial" panose="020B0604020202020204" pitchFamily="34" charset="0"/>
                        </a:rPr>
                        <a:t> through demonstrations, collaboration with partner institution)</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4,000.00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609924">
                <a:tc>
                  <a:txBody>
                    <a:bodyPr/>
                    <a:lstStyle/>
                    <a:p>
                      <a:pPr algn="ctr"/>
                      <a:r>
                        <a:rPr lang="en-US" sz="1200" b="0" dirty="0" smtClean="0">
                          <a:solidFill>
                            <a:schemeClr val="tx1"/>
                          </a:solidFill>
                          <a:latin typeface="Arial" panose="020B0604020202020204" pitchFamily="34" charset="0"/>
                          <a:cs typeface="Arial" panose="020B0604020202020204" pitchFamily="34" charset="0"/>
                        </a:rPr>
                        <a:t>10.</a:t>
                      </a:r>
                      <a:endParaRPr lang="en-US" sz="1200" b="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dirty="0" smtClean="0">
                          <a:solidFill>
                            <a:schemeClr val="tx1"/>
                          </a:solidFill>
                          <a:latin typeface="Arial" panose="020B0604020202020204" pitchFamily="34" charset="0"/>
                          <a:cs typeface="Arial" panose="020B0604020202020204" pitchFamily="34" charset="0"/>
                        </a:rPr>
                        <a:t>Promote safe use of Agro chemicals and Fall Army worm control</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1,500.00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609924">
                <a:tc>
                  <a:txBody>
                    <a:bodyPr/>
                    <a:lstStyle/>
                    <a:p>
                      <a:pPr algn="ctr"/>
                      <a:r>
                        <a:rPr lang="en-US" sz="1200" b="0" dirty="0" smtClean="0">
                          <a:solidFill>
                            <a:schemeClr val="tx1"/>
                          </a:solidFill>
                          <a:latin typeface="Arial" panose="020B0604020202020204" pitchFamily="34" charset="0"/>
                          <a:cs typeface="Arial" panose="020B0604020202020204" pitchFamily="34" charset="0"/>
                        </a:rPr>
                        <a:t>11.</a:t>
                      </a:r>
                      <a:endParaRPr lang="en-US" sz="1200" b="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200" b="0" dirty="0" smtClean="0">
                          <a:solidFill>
                            <a:schemeClr val="tx1"/>
                          </a:solidFill>
                          <a:latin typeface="Arial" panose="020B0604020202020204" pitchFamily="34" charset="0"/>
                          <a:cs typeface="Arial" panose="020B0604020202020204" pitchFamily="34" charset="0"/>
                        </a:rPr>
                        <a:t>Promote sustainable climate resilient agricultural production systems(Home gardening with emphasis on women.</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dirty="0" smtClean="0">
                          <a:solidFill>
                            <a:schemeClr val="tx1"/>
                          </a:solidFill>
                          <a:latin typeface="Arial" panose="020B0604020202020204" pitchFamily="34" charset="0"/>
                          <a:cs typeface="Arial" panose="020B0604020202020204" pitchFamily="34" charset="0"/>
                        </a:rPr>
                        <a:t>3,000.00</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609924">
                <a:tc>
                  <a:txBody>
                    <a:bodyPr/>
                    <a:lstStyle/>
                    <a:p>
                      <a:pPr algn="ctr"/>
                      <a:endParaRPr lang="en-US" sz="1200" b="1"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r>
                        <a:rPr lang="en-US" sz="1200" b="1" dirty="0" smtClean="0">
                          <a:solidFill>
                            <a:schemeClr val="tx1"/>
                          </a:solidFill>
                          <a:latin typeface="Arial" panose="020B0604020202020204" pitchFamily="34" charset="0"/>
                          <a:cs typeface="Arial" panose="020B0604020202020204" pitchFamily="34" charset="0"/>
                        </a:rPr>
                        <a:t>TOTAL</a:t>
                      </a:r>
                      <a:endParaRPr lang="en-US" sz="1200" b="1"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p>
                      <a:pPr algn="ctr"/>
                      <a:endParaRPr lang="en-US" sz="1200" b="1" dirty="0" smtClean="0">
                        <a:solidFill>
                          <a:schemeClr val="tx1"/>
                        </a:solidFill>
                        <a:latin typeface="Arial" panose="020B0604020202020204" pitchFamily="34" charset="0"/>
                        <a:cs typeface="Arial" panose="020B0604020202020204" pitchFamily="34" charset="0"/>
                      </a:endParaRPr>
                    </a:p>
                    <a:p>
                      <a:pPr algn="ctr"/>
                      <a:endParaRPr lang="en-US" sz="1200" b="1" dirty="0" smtClean="0">
                        <a:solidFill>
                          <a:schemeClr val="tx1"/>
                        </a:solidFill>
                        <a:latin typeface="Arial" panose="020B0604020202020204" pitchFamily="34" charset="0"/>
                        <a:cs typeface="Arial" panose="020B0604020202020204" pitchFamily="34" charset="0"/>
                      </a:endParaRPr>
                    </a:p>
                    <a:p>
                      <a:pPr algn="ctr"/>
                      <a:r>
                        <a:rPr lang="en-US" sz="1200" b="1" dirty="0" smtClean="0">
                          <a:solidFill>
                            <a:schemeClr val="tx1"/>
                          </a:solidFill>
                          <a:latin typeface="Arial" panose="020B0604020202020204" pitchFamily="34" charset="0"/>
                          <a:cs typeface="Arial" panose="020B0604020202020204" pitchFamily="34" charset="0"/>
                        </a:rPr>
                        <a:t>118,197.24</a:t>
                      </a:r>
                      <a:endParaRPr lang="en-US" sz="1200" b="1"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p>
                      <a:pPr algn="ctr"/>
                      <a:endParaRPr lang="en-US" sz="1200" b="1" dirty="0" smtClean="0">
                        <a:solidFill>
                          <a:schemeClr val="tx1"/>
                        </a:solidFill>
                        <a:latin typeface="Arial" panose="020B0604020202020204" pitchFamily="34" charset="0"/>
                        <a:cs typeface="Arial" panose="020B0604020202020204" pitchFamily="34" charset="0"/>
                      </a:endParaRPr>
                    </a:p>
                    <a:p>
                      <a:pPr algn="ctr"/>
                      <a:endParaRPr lang="en-US" sz="1200" b="1" dirty="0" smtClean="0">
                        <a:solidFill>
                          <a:schemeClr val="tx1"/>
                        </a:solidFill>
                        <a:latin typeface="Arial" panose="020B0604020202020204" pitchFamily="34" charset="0"/>
                        <a:cs typeface="Arial" panose="020B0604020202020204" pitchFamily="34" charset="0"/>
                      </a:endParaRPr>
                    </a:p>
                    <a:p>
                      <a:pPr algn="ctr"/>
                      <a:r>
                        <a:rPr lang="en-US" sz="1200" b="1" dirty="0" smtClean="0">
                          <a:solidFill>
                            <a:schemeClr val="tx1"/>
                          </a:solidFill>
                          <a:latin typeface="Arial" panose="020B0604020202020204" pitchFamily="34" charset="0"/>
                          <a:cs typeface="Arial" panose="020B0604020202020204" pitchFamily="34" charset="0"/>
                        </a:rPr>
                        <a:t>9,196.25</a:t>
                      </a:r>
                      <a:endParaRPr lang="en-US" sz="1200" b="1"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29</a:t>
            </a:fld>
            <a:endParaRPr lang="en-US"/>
          </a:p>
        </p:txBody>
      </p:sp>
    </p:spTree>
    <p:extLst>
      <p:ext uri="{BB962C8B-B14F-4D97-AF65-F5344CB8AC3E}">
        <p14:creationId xmlns:p14="http://schemas.microsoft.com/office/powerpoint/2010/main" val="30850646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8900" y="119063"/>
            <a:ext cx="9144000" cy="681037"/>
          </a:xfrm>
        </p:spPr>
        <p:txBody>
          <a:bodyPr>
            <a:normAutofit/>
          </a:bodyPr>
          <a:lstStyle/>
          <a:p>
            <a:r>
              <a:rPr lang="en-US" sz="2400" dirty="0" smtClean="0">
                <a:latin typeface="Arial" panose="020B0604020202020204" pitchFamily="34" charset="0"/>
                <a:cs typeface="Arial" panose="020B0604020202020204" pitchFamily="34" charset="0"/>
              </a:rPr>
              <a:t>DP SUPPORTED PROGRAMME</a:t>
            </a:r>
            <a:endParaRPr lang="en-US" sz="2400"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1830902891"/>
              </p:ext>
            </p:extLst>
          </p:nvPr>
        </p:nvGraphicFramePr>
        <p:xfrm>
          <a:off x="342900" y="994507"/>
          <a:ext cx="11455400" cy="3666392"/>
        </p:xfrm>
        <a:graphic>
          <a:graphicData uri="http://schemas.openxmlformats.org/drawingml/2006/table">
            <a:tbl>
              <a:tblPr firstRow="1" bandRow="1"/>
              <a:tblGrid>
                <a:gridCol w="848548">
                  <a:extLst>
                    <a:ext uri="{9D8B030D-6E8A-4147-A177-3AD203B41FA5}">
                      <a16:colId xmlns:a16="http://schemas.microsoft.com/office/drawing/2014/main" xmlns="" val="20000"/>
                    </a:ext>
                  </a:extLst>
                </a:gridCol>
                <a:gridCol w="3924536">
                  <a:extLst>
                    <a:ext uri="{9D8B030D-6E8A-4147-A177-3AD203B41FA5}">
                      <a16:colId xmlns:a16="http://schemas.microsoft.com/office/drawing/2014/main" xmlns="" val="20001"/>
                    </a:ext>
                  </a:extLst>
                </a:gridCol>
                <a:gridCol w="2969917">
                  <a:extLst>
                    <a:ext uri="{9D8B030D-6E8A-4147-A177-3AD203B41FA5}">
                      <a16:colId xmlns:a16="http://schemas.microsoft.com/office/drawing/2014/main" xmlns="" val="20002"/>
                    </a:ext>
                  </a:extLst>
                </a:gridCol>
                <a:gridCol w="3712399">
                  <a:extLst>
                    <a:ext uri="{9D8B030D-6E8A-4147-A177-3AD203B41FA5}">
                      <a16:colId xmlns:a16="http://schemas.microsoft.com/office/drawing/2014/main" xmlns="" val="20003"/>
                    </a:ext>
                  </a:extLst>
                </a:gridCol>
              </a:tblGrid>
              <a:tr h="916598">
                <a:tc gridSpan="4">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tx1"/>
                          </a:solidFill>
                        </a:rPr>
                        <a:t>MP’s SPECIAL</a:t>
                      </a:r>
                      <a:r>
                        <a:rPr lang="en-US" sz="1800" b="1" baseline="0" dirty="0" smtClean="0">
                          <a:solidFill>
                            <a:schemeClr val="tx1"/>
                          </a:solidFill>
                        </a:rPr>
                        <a:t> INTENVENTION PROGRAMMES</a:t>
                      </a:r>
                      <a:endParaRPr lang="en-US" sz="1800" b="1" dirty="0" smtClean="0">
                        <a:solidFill>
                          <a:schemeClr val="tx1"/>
                        </a:solidFill>
                      </a:endParaRPr>
                    </a:p>
                    <a:p>
                      <a:pPr algn="ctr"/>
                      <a:endParaRPr lang="en-US" sz="18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xmlns="" val="10000"/>
                  </a:ext>
                </a:extLst>
              </a:tr>
              <a:tr h="916598">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No</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Name</a:t>
                      </a:r>
                      <a:r>
                        <a:rPr lang="en-US" sz="1800" b="1" baseline="0" dirty="0">
                          <a:solidFill>
                            <a:schemeClr val="tx1"/>
                          </a:solidFill>
                        </a:rPr>
                        <a:t> of Activity/Project</a:t>
                      </a:r>
                      <a:endParaRPr lang="en-US" sz="18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800" b="1" dirty="0">
                          <a:solidFill>
                            <a:schemeClr val="tx1"/>
                          </a:solidFill>
                        </a:rPr>
                        <a:t>Budget </a:t>
                      </a:r>
                    </a:p>
                  </a:txBody>
                  <a:tcP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800" b="1" dirty="0">
                          <a:solidFill>
                            <a:schemeClr val="tx1"/>
                          </a:solidFill>
                        </a:rPr>
                        <a:t>Actual as at August, 2023</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916598">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200" dirty="0" smtClean="0">
                          <a:solidFill>
                            <a:schemeClr val="tx1"/>
                          </a:solidFill>
                          <a:latin typeface="Arial" panose="020B0604020202020204" pitchFamily="34" charset="0"/>
                          <a:cs typeface="Arial" panose="020B0604020202020204" pitchFamily="34" charset="0"/>
                        </a:rPr>
                        <a:t>1.</a:t>
                      </a:r>
                      <a:endParaRPr lang="en-US" sz="1200" dirty="0">
                        <a:solidFill>
                          <a:schemeClr val="tx1"/>
                        </a:solidFill>
                        <a:latin typeface="Arial" panose="020B0604020202020204" pitchFamily="34" charset="0"/>
                        <a:cs typeface="Arial" panose="020B0604020202020204" pitchFamily="34"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l" fontAlgn="ctr"/>
                      <a:r>
                        <a:rPr lang="en-US" sz="1200" b="0" i="0" u="none" strike="noStrike" dirty="0" smtClean="0">
                          <a:solidFill>
                            <a:schemeClr val="tx1"/>
                          </a:solidFill>
                          <a:effectLst/>
                          <a:latin typeface="Arial" panose="020B0604020202020204" pitchFamily="34" charset="0"/>
                          <a:cs typeface="Arial" panose="020B0604020202020204" pitchFamily="34" charset="0"/>
                        </a:rPr>
                        <a:t>Distribute</a:t>
                      </a:r>
                      <a:r>
                        <a:rPr lang="en-US" sz="1200" b="0" i="0" u="none" strike="noStrike" baseline="0" dirty="0" smtClean="0">
                          <a:solidFill>
                            <a:schemeClr val="tx1"/>
                          </a:solidFill>
                          <a:effectLst/>
                          <a:latin typeface="Arial" panose="020B0604020202020204" pitchFamily="34" charset="0"/>
                          <a:cs typeface="Arial" panose="020B0604020202020204" pitchFamily="34" charset="0"/>
                        </a:rPr>
                        <a:t> construction materials district wide</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ctr" fontAlgn="ctr"/>
                      <a:endParaRPr lang="en-US" sz="1200" b="0" i="0" u="none" strike="noStrike" dirty="0" smtClean="0">
                        <a:solidFill>
                          <a:schemeClr val="tx1"/>
                        </a:solidFill>
                        <a:effectLst/>
                        <a:latin typeface="Arial" panose="020B0604020202020204" pitchFamily="34" charset="0"/>
                        <a:cs typeface="Arial" panose="020B0604020202020204" pitchFamily="34" charset="0"/>
                      </a:endParaRPr>
                    </a:p>
                    <a:p>
                      <a:pPr algn="ctr" fontAlgn="ctr"/>
                      <a:r>
                        <a:rPr lang="en-US" sz="1200" b="0" i="0" u="none" strike="noStrike" dirty="0" smtClean="0">
                          <a:solidFill>
                            <a:schemeClr val="tx1"/>
                          </a:solidFill>
                          <a:effectLst/>
                          <a:latin typeface="Arial" panose="020B0604020202020204" pitchFamily="34" charset="0"/>
                          <a:cs typeface="Arial" panose="020B0604020202020204" pitchFamily="34" charset="0"/>
                        </a:rPr>
                        <a:t>200,000.00</a:t>
                      </a:r>
                      <a:endParaRPr lang="en-US" sz="1200" b="0" i="0" u="none" strike="noStrike" dirty="0">
                        <a:solidFill>
                          <a:schemeClr val="tx1"/>
                        </a:solidFill>
                        <a:effectLst/>
                        <a:latin typeface="Arial" panose="020B0604020202020204" pitchFamily="34" charset="0"/>
                        <a:cs typeface="Arial" panose="020B0604020202020204" pitchFamily="34" charset="0"/>
                      </a:endParaRPr>
                    </a:p>
                  </a:txBody>
                  <a:tcPr marL="9525" marR="9525" marT="9525" marB="0" anchor="ct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endParaRPr lang="en-US" sz="1200" b="1" dirty="0" smtClean="0">
                        <a:solidFill>
                          <a:schemeClr val="tx1"/>
                        </a:solidFill>
                        <a:latin typeface="Arial" panose="020B0604020202020204" pitchFamily="34" charset="0"/>
                        <a:cs typeface="Arial" panose="020B0604020202020204" pitchFamily="34" charset="0"/>
                      </a:endParaRPr>
                    </a:p>
                    <a:p>
                      <a:pPr algn="ctr"/>
                      <a:r>
                        <a:rPr lang="en-US" sz="1200" b="0" dirty="0" smtClean="0">
                          <a:solidFill>
                            <a:schemeClr val="tx1"/>
                          </a:solidFill>
                          <a:latin typeface="Arial" panose="020B0604020202020204" pitchFamily="34" charset="0"/>
                          <a:cs typeface="Arial" panose="020B0604020202020204" pitchFamily="34" charset="0"/>
                        </a:rPr>
                        <a:t>317,978.54</a:t>
                      </a:r>
                      <a:endParaRPr lang="en-US" sz="1200" b="0" dirty="0">
                        <a:solidFill>
                          <a:schemeClr val="tx1"/>
                        </a:solidFill>
                        <a:latin typeface="Arial" panose="020B0604020202020204" pitchFamily="34" charset="0"/>
                        <a:cs typeface="Arial" panose="020B0604020202020204" pitchFamily="34"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916598">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endParaRPr lang="en-US" sz="1200" dirty="0">
                        <a:solidFill>
                          <a:schemeClr val="tx1"/>
                        </a:solidFill>
                      </a:endParaRPr>
                    </a:p>
                  </a:txBody>
                  <a:tcPr>
                    <a:lnL w="12700" cmpd="sng">
                      <a:solidFill>
                        <a:srgbClr val="000000"/>
                      </a:solid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endParaRPr lang="en-US" sz="1200" b="1" dirty="0" smtClean="0">
                        <a:solidFill>
                          <a:schemeClr val="tx1"/>
                        </a:solidFill>
                      </a:endParaRPr>
                    </a:p>
                    <a:p>
                      <a:endParaRPr lang="en-US" sz="1200" b="1" dirty="0" smtClean="0">
                        <a:solidFill>
                          <a:schemeClr val="tx1"/>
                        </a:solidFill>
                      </a:endParaRPr>
                    </a:p>
                    <a:p>
                      <a:r>
                        <a:rPr lang="en-US" sz="1200" b="1" dirty="0" smtClean="0">
                          <a:solidFill>
                            <a:schemeClr val="tx1"/>
                          </a:solidFill>
                        </a:rPr>
                        <a:t>Total</a:t>
                      </a:r>
                      <a:endParaRPr lang="en-US" sz="1200" b="1" dirty="0">
                        <a:solidFill>
                          <a:schemeClr val="tx1"/>
                        </a:solidFill>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endParaRPr lang="en-US" sz="1200" b="1" dirty="0" smtClean="0">
                        <a:solidFill>
                          <a:schemeClr val="tx1"/>
                        </a:solidFill>
                      </a:endParaRPr>
                    </a:p>
                    <a:p>
                      <a:pPr algn="ctr"/>
                      <a:endParaRPr lang="en-US" sz="1200" b="1" dirty="0" smtClean="0">
                        <a:solidFill>
                          <a:schemeClr val="tx1"/>
                        </a:solidFill>
                      </a:endParaRPr>
                    </a:p>
                    <a:p>
                      <a:pPr algn="ctr"/>
                      <a:r>
                        <a:rPr lang="en-US" sz="1200" b="1" dirty="0" smtClean="0">
                          <a:solidFill>
                            <a:schemeClr val="tx1"/>
                          </a:solidFill>
                        </a:rPr>
                        <a:t>200,000.00</a:t>
                      </a:r>
                      <a:endParaRPr lang="en-US" sz="1200" b="1" dirty="0">
                        <a:solidFill>
                          <a:schemeClr val="tx1"/>
                        </a:solidFill>
                      </a:endParaRP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endParaRPr lang="en-US" sz="1200" b="1" dirty="0" smtClean="0">
                        <a:solidFill>
                          <a:schemeClr val="tx1"/>
                        </a:solidFill>
                      </a:endParaRPr>
                    </a:p>
                    <a:p>
                      <a:pPr algn="ctr"/>
                      <a:endParaRPr lang="en-US" sz="1200" b="1" dirty="0" smtClean="0">
                        <a:solidFill>
                          <a:schemeClr val="tx1"/>
                        </a:solidFill>
                      </a:endParaRPr>
                    </a:p>
                    <a:p>
                      <a:pPr algn="ctr"/>
                      <a:r>
                        <a:rPr lang="en-US" sz="1200" b="1" dirty="0" smtClean="0">
                          <a:solidFill>
                            <a:schemeClr val="tx1"/>
                          </a:solidFill>
                        </a:rPr>
                        <a:t>317,978.54</a:t>
                      </a:r>
                      <a:endParaRPr lang="en-US" sz="1200" b="1" dirty="0">
                        <a:solidFill>
                          <a:schemeClr val="tx1"/>
                        </a:solidFill>
                      </a:endParaRPr>
                    </a:p>
                  </a:txBody>
                  <a:tcPr>
                    <a:lnL w="12700" cap="flat" cmpd="sng" algn="ctr">
                      <a:solidFill>
                        <a:srgbClr val="000000"/>
                      </a:solidFill>
                      <a:prstDash val="solid"/>
                      <a:round/>
                      <a:headEnd type="none" w="med" len="med"/>
                      <a:tailEnd type="none" w="med" len="med"/>
                    </a:lnL>
                    <a:lnR w="12700" cmpd="sng">
                      <a:solidFill>
                        <a:srgbClr val="000000"/>
                      </a:solidFill>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30</a:t>
            </a:fld>
            <a:endParaRPr lang="en-US"/>
          </a:p>
        </p:txBody>
      </p:sp>
    </p:spTree>
    <p:extLst>
      <p:ext uri="{BB962C8B-B14F-4D97-AF65-F5344CB8AC3E}">
        <p14:creationId xmlns:p14="http://schemas.microsoft.com/office/powerpoint/2010/main" val="24572257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7100" y="106363"/>
            <a:ext cx="9144000" cy="731837"/>
          </a:xfrm>
        </p:spPr>
        <p:txBody>
          <a:bodyPr>
            <a:normAutofit/>
          </a:bodyPr>
          <a:lstStyle/>
          <a:p>
            <a:r>
              <a:rPr lang="en-US" sz="2400" dirty="0" smtClean="0">
                <a:latin typeface="Arial" panose="020B0604020202020204" pitchFamily="34" charset="0"/>
                <a:cs typeface="Arial" panose="020B0604020202020204" pitchFamily="34" charset="0"/>
              </a:rPr>
              <a:t>Government Flagship Projects or Programmes</a:t>
            </a:r>
            <a:endParaRPr lang="en-US" sz="2400" dirty="0">
              <a:latin typeface="Arial" panose="020B0604020202020204" pitchFamily="34" charset="0"/>
              <a:cs typeface="Arial" panose="020B0604020202020204" pitchFamily="34" charset="0"/>
            </a:endParaRPr>
          </a:p>
        </p:txBody>
      </p:sp>
      <p:graphicFrame>
        <p:nvGraphicFramePr>
          <p:cNvPr id="5" name="Content Placeholder 3"/>
          <p:cNvGraphicFramePr>
            <a:graphicFrameLocks/>
          </p:cNvGraphicFramePr>
          <p:nvPr>
            <p:extLst>
              <p:ext uri="{D42A27DB-BD31-4B8C-83A1-F6EECF244321}">
                <p14:modId xmlns:p14="http://schemas.microsoft.com/office/powerpoint/2010/main" val="2368847938"/>
              </p:ext>
            </p:extLst>
          </p:nvPr>
        </p:nvGraphicFramePr>
        <p:xfrm>
          <a:off x="278674" y="746028"/>
          <a:ext cx="11519627" cy="2763527"/>
        </p:xfrm>
        <a:graphic>
          <a:graphicData uri="http://schemas.openxmlformats.org/drawingml/2006/table">
            <a:tbl>
              <a:tblPr firstRow="1" bandRow="1">
                <a:tableStyleId>{5940675A-B579-460E-94D1-54222C63F5DA}</a:tableStyleId>
              </a:tblPr>
              <a:tblGrid>
                <a:gridCol w="853306">
                  <a:extLst>
                    <a:ext uri="{9D8B030D-6E8A-4147-A177-3AD203B41FA5}">
                      <a16:colId xmlns="" xmlns:a16="http://schemas.microsoft.com/office/drawing/2014/main" val="20000"/>
                    </a:ext>
                  </a:extLst>
                </a:gridCol>
                <a:gridCol w="3946537">
                  <a:extLst>
                    <a:ext uri="{9D8B030D-6E8A-4147-A177-3AD203B41FA5}">
                      <a16:colId xmlns="" xmlns:a16="http://schemas.microsoft.com/office/drawing/2014/main" val="20001"/>
                    </a:ext>
                  </a:extLst>
                </a:gridCol>
                <a:gridCol w="2986570">
                  <a:extLst>
                    <a:ext uri="{9D8B030D-6E8A-4147-A177-3AD203B41FA5}">
                      <a16:colId xmlns="" xmlns:a16="http://schemas.microsoft.com/office/drawing/2014/main" val="20002"/>
                    </a:ext>
                  </a:extLst>
                </a:gridCol>
                <a:gridCol w="3733214">
                  <a:extLst>
                    <a:ext uri="{9D8B030D-6E8A-4147-A177-3AD203B41FA5}">
                      <a16:colId xmlns="" xmlns:a16="http://schemas.microsoft.com/office/drawing/2014/main" val="20003"/>
                    </a:ext>
                  </a:extLst>
                </a:gridCol>
              </a:tblGrid>
              <a:tr h="721653">
                <a:tc>
                  <a:txBody>
                    <a:bodyPr/>
                    <a:lstStyle/>
                    <a:p>
                      <a:r>
                        <a:rPr lang="en-US" sz="1400" b="1" dirty="0">
                          <a:solidFill>
                            <a:schemeClr val="tx1"/>
                          </a:solidFill>
                          <a:latin typeface="Arial" panose="020B0604020202020204" pitchFamily="34" charset="0"/>
                          <a:cs typeface="Arial" panose="020B0604020202020204" pitchFamily="34" charset="0"/>
                        </a:rPr>
                        <a:t>No</a:t>
                      </a:r>
                    </a:p>
                  </a:txBody>
                  <a:tcPr/>
                </a:tc>
                <a:tc>
                  <a:txBody>
                    <a:bodyPr/>
                    <a:lstStyle/>
                    <a:p>
                      <a:r>
                        <a:rPr lang="en-US" sz="1400" b="1" dirty="0">
                          <a:solidFill>
                            <a:schemeClr val="tx1"/>
                          </a:solidFill>
                          <a:latin typeface="Arial" panose="020B0604020202020204" pitchFamily="34" charset="0"/>
                          <a:cs typeface="Arial" panose="020B0604020202020204" pitchFamily="34" charset="0"/>
                        </a:rPr>
                        <a:t>Name</a:t>
                      </a:r>
                      <a:r>
                        <a:rPr lang="en-US" sz="1400" b="1" baseline="0" dirty="0">
                          <a:solidFill>
                            <a:schemeClr val="tx1"/>
                          </a:solidFill>
                          <a:latin typeface="Arial" panose="020B0604020202020204" pitchFamily="34" charset="0"/>
                          <a:cs typeface="Arial" panose="020B0604020202020204" pitchFamily="34" charset="0"/>
                        </a:rPr>
                        <a:t> of Activity/Project</a:t>
                      </a:r>
                      <a:endParaRPr lang="en-US" sz="1400" b="1" dirty="0">
                        <a:solidFill>
                          <a:schemeClr val="tx1"/>
                        </a:solidFill>
                        <a:latin typeface="Arial" panose="020B0604020202020204" pitchFamily="34" charset="0"/>
                        <a:cs typeface="Arial" panose="020B0604020202020204" pitchFamily="34" charset="0"/>
                      </a:endParaRPr>
                    </a:p>
                  </a:txBody>
                  <a:tcPr/>
                </a:tc>
                <a:tc>
                  <a:txBody>
                    <a:bodyPr/>
                    <a:lstStyle/>
                    <a:p>
                      <a:r>
                        <a:rPr lang="en-US" sz="1400" b="1" dirty="0">
                          <a:solidFill>
                            <a:schemeClr val="tx1"/>
                          </a:solidFill>
                          <a:latin typeface="Arial" panose="020B0604020202020204" pitchFamily="34" charset="0"/>
                          <a:cs typeface="Arial" panose="020B0604020202020204" pitchFamily="34" charset="0"/>
                        </a:rPr>
                        <a:t>Budget </a:t>
                      </a:r>
                    </a:p>
                  </a:txBody>
                  <a:tcPr/>
                </a:tc>
                <a:tc>
                  <a:txBody>
                    <a:bodyPr/>
                    <a:lstStyle/>
                    <a:p>
                      <a:r>
                        <a:rPr lang="en-US" sz="1400" b="1" dirty="0">
                          <a:solidFill>
                            <a:schemeClr val="tx1"/>
                          </a:solidFill>
                          <a:latin typeface="Arial" panose="020B0604020202020204" pitchFamily="34" charset="0"/>
                          <a:cs typeface="Arial" panose="020B0604020202020204" pitchFamily="34" charset="0"/>
                        </a:rPr>
                        <a:t>Actual as at August, </a:t>
                      </a:r>
                      <a:r>
                        <a:rPr lang="en-US" sz="1400" b="1" dirty="0" smtClean="0">
                          <a:solidFill>
                            <a:schemeClr val="tx1"/>
                          </a:solidFill>
                          <a:latin typeface="Arial" panose="020B0604020202020204" pitchFamily="34" charset="0"/>
                          <a:cs typeface="Arial" panose="020B0604020202020204" pitchFamily="34" charset="0"/>
                        </a:rPr>
                        <a:t>2023</a:t>
                      </a:r>
                      <a:endParaRPr lang="en-US" sz="1400" b="1"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0"/>
                  </a:ext>
                </a:extLst>
              </a:tr>
              <a:tr h="1036034">
                <a:tc>
                  <a:txBody>
                    <a:bodyPr/>
                    <a:lstStyle/>
                    <a:p>
                      <a:r>
                        <a:rPr lang="en-US" sz="1200" dirty="0" smtClean="0">
                          <a:solidFill>
                            <a:schemeClr val="tx1"/>
                          </a:solidFill>
                          <a:latin typeface="Arial" panose="020B0604020202020204" pitchFamily="34" charset="0"/>
                          <a:cs typeface="Arial" panose="020B0604020202020204" pitchFamily="34" charset="0"/>
                        </a:rPr>
                        <a:t>1.</a:t>
                      </a:r>
                      <a:endParaRPr lang="en-US" sz="1200" dirty="0">
                        <a:solidFill>
                          <a:schemeClr val="tx1"/>
                        </a:solidFill>
                        <a:latin typeface="Arial" panose="020B0604020202020204" pitchFamily="34" charset="0"/>
                        <a:cs typeface="Arial" panose="020B0604020202020204" pitchFamily="34" charset="0"/>
                      </a:endParaRPr>
                    </a:p>
                  </a:txBody>
                  <a:tcPr/>
                </a:tc>
                <a:tc>
                  <a:txBody>
                    <a:bodyPr/>
                    <a:lstStyle/>
                    <a:p>
                      <a:r>
                        <a:rPr lang="en-US" sz="1200" dirty="0" smtClean="0">
                          <a:solidFill>
                            <a:schemeClr val="tx1"/>
                          </a:solidFill>
                          <a:latin typeface="Arial" panose="020B0604020202020204" pitchFamily="34" charset="0"/>
                          <a:cs typeface="Arial" panose="020B0604020202020204" pitchFamily="34" charset="0"/>
                        </a:rPr>
                        <a:t>Facilitate the implementation of Government Initiative</a:t>
                      </a:r>
                    </a:p>
                    <a:p>
                      <a:r>
                        <a:rPr lang="en-US" sz="1200" dirty="0" smtClean="0">
                          <a:solidFill>
                            <a:schemeClr val="tx1"/>
                          </a:solidFill>
                          <a:latin typeface="Arial" panose="020B0604020202020204" pitchFamily="34" charset="0"/>
                          <a:cs typeface="Arial" panose="020B0604020202020204" pitchFamily="34" charset="0"/>
                        </a:rPr>
                        <a:t>(1District 1 Factory) -Palm Seedlings</a:t>
                      </a:r>
                      <a:endParaRPr lang="en-US" sz="1200" dirty="0">
                        <a:solidFill>
                          <a:schemeClr val="tx1"/>
                        </a:solidFill>
                        <a:latin typeface="Arial" panose="020B0604020202020204" pitchFamily="34" charset="0"/>
                        <a:cs typeface="Arial" panose="020B0604020202020204" pitchFamily="34" charset="0"/>
                      </a:endParaRPr>
                    </a:p>
                  </a:txBody>
                  <a:tcPr/>
                </a:tc>
                <a:tc>
                  <a:txBody>
                    <a:bodyPr/>
                    <a:lstStyle/>
                    <a:p>
                      <a:r>
                        <a:rPr lang="en-US" sz="1200" dirty="0" smtClean="0">
                          <a:solidFill>
                            <a:schemeClr val="tx1"/>
                          </a:solidFill>
                          <a:latin typeface="Arial" panose="020B0604020202020204" pitchFamily="34" charset="0"/>
                          <a:cs typeface="Arial" panose="020B0604020202020204" pitchFamily="34" charset="0"/>
                        </a:rPr>
                        <a:t>60,000.00</a:t>
                      </a:r>
                      <a:endParaRPr lang="en-US" sz="12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1200" dirty="0" smtClean="0">
                          <a:solidFill>
                            <a:schemeClr val="tx1"/>
                          </a:solidFill>
                          <a:latin typeface="Arial" panose="020B0604020202020204" pitchFamily="34" charset="0"/>
                          <a:cs typeface="Arial" panose="020B0604020202020204" pitchFamily="34" charset="0"/>
                        </a:rPr>
                        <a:t>79,786.50</a:t>
                      </a:r>
                      <a:endParaRPr lang="en-US" sz="12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1"/>
                  </a:ext>
                </a:extLst>
              </a:tr>
              <a:tr h="1002931">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r>
                        <a:rPr lang="en-US" sz="1200" b="1" dirty="0" smtClean="0">
                          <a:solidFill>
                            <a:schemeClr val="tx1"/>
                          </a:solidFill>
                          <a:latin typeface="Arial" panose="020B0604020202020204" pitchFamily="34" charset="0"/>
                          <a:cs typeface="Arial" panose="020B0604020202020204" pitchFamily="34" charset="0"/>
                        </a:rPr>
                        <a:t>TOTAL</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r>
                        <a:rPr lang="en-US" sz="1200" b="1" dirty="0" smtClean="0">
                          <a:solidFill>
                            <a:schemeClr val="tx1"/>
                          </a:solidFill>
                          <a:latin typeface="Arial" panose="020B0604020202020204" pitchFamily="34" charset="0"/>
                          <a:cs typeface="Arial" panose="020B0604020202020204" pitchFamily="34" charset="0"/>
                        </a:rPr>
                        <a:t>60,000.00</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pPr algn="ctr"/>
                      <a:endParaRPr lang="en-US" sz="1200" b="1" dirty="0" smtClean="0">
                        <a:solidFill>
                          <a:schemeClr val="tx1"/>
                        </a:solidFill>
                        <a:latin typeface="Arial" panose="020B0604020202020204" pitchFamily="34" charset="0"/>
                        <a:cs typeface="Arial" panose="020B0604020202020204" pitchFamily="34" charset="0"/>
                      </a:endParaRPr>
                    </a:p>
                    <a:p>
                      <a:pPr algn="ctr"/>
                      <a:endParaRPr lang="en-US" sz="1200" b="1" dirty="0" smtClean="0">
                        <a:solidFill>
                          <a:schemeClr val="tx1"/>
                        </a:solidFill>
                        <a:latin typeface="Arial" panose="020B0604020202020204" pitchFamily="34" charset="0"/>
                        <a:cs typeface="Arial" panose="020B0604020202020204" pitchFamily="34" charset="0"/>
                      </a:endParaRPr>
                    </a:p>
                    <a:p>
                      <a:pPr algn="ctr"/>
                      <a:endParaRPr lang="en-US" sz="1200" b="1" dirty="0" smtClean="0">
                        <a:solidFill>
                          <a:schemeClr val="tx1"/>
                        </a:solidFill>
                        <a:latin typeface="Arial" panose="020B0604020202020204" pitchFamily="34" charset="0"/>
                        <a:cs typeface="Arial" panose="020B0604020202020204" pitchFamily="34" charset="0"/>
                      </a:endParaRPr>
                    </a:p>
                    <a:p>
                      <a:pPr algn="ctr"/>
                      <a:r>
                        <a:rPr lang="en-US" sz="1200" b="1" dirty="0" smtClean="0">
                          <a:solidFill>
                            <a:schemeClr val="tx1"/>
                          </a:solidFill>
                          <a:latin typeface="Arial" panose="020B0604020202020204" pitchFamily="34" charset="0"/>
                          <a:cs typeface="Arial" panose="020B0604020202020204" pitchFamily="34" charset="0"/>
                        </a:rPr>
                        <a:t>79,786.50</a:t>
                      </a:r>
                    </a:p>
                  </a:txBody>
                  <a:tcPr/>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31</a:t>
            </a:fld>
            <a:endParaRPr lang="en-US"/>
          </a:p>
        </p:txBody>
      </p:sp>
    </p:spTree>
    <p:extLst>
      <p:ext uri="{BB962C8B-B14F-4D97-AF65-F5344CB8AC3E}">
        <p14:creationId xmlns:p14="http://schemas.microsoft.com/office/powerpoint/2010/main" val="38754608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7100" y="106363"/>
            <a:ext cx="9144000" cy="731837"/>
          </a:xfrm>
        </p:spPr>
        <p:txBody>
          <a:bodyPr>
            <a:normAutofit/>
          </a:bodyPr>
          <a:lstStyle/>
          <a:p>
            <a:r>
              <a:rPr lang="en-US" sz="2400" dirty="0" smtClean="0">
                <a:latin typeface="Arial" panose="020B0604020202020204" pitchFamily="34" charset="0"/>
                <a:cs typeface="Arial" panose="020B0604020202020204" pitchFamily="34" charset="0"/>
              </a:rPr>
              <a:t>Government Flagship Projects or Programmes</a:t>
            </a:r>
            <a:endParaRPr lang="en-US" sz="2400" dirty="0">
              <a:latin typeface="Arial" panose="020B0604020202020204" pitchFamily="34" charset="0"/>
              <a:cs typeface="Arial" panose="020B0604020202020204" pitchFamily="34" charset="0"/>
            </a:endParaRPr>
          </a:p>
        </p:txBody>
      </p:sp>
      <p:graphicFrame>
        <p:nvGraphicFramePr>
          <p:cNvPr id="5" name="Content Placeholder 3"/>
          <p:cNvGraphicFramePr>
            <a:graphicFrameLocks/>
          </p:cNvGraphicFramePr>
          <p:nvPr>
            <p:extLst>
              <p:ext uri="{D42A27DB-BD31-4B8C-83A1-F6EECF244321}">
                <p14:modId xmlns:p14="http://schemas.microsoft.com/office/powerpoint/2010/main" val="2996223485"/>
              </p:ext>
            </p:extLst>
          </p:nvPr>
        </p:nvGraphicFramePr>
        <p:xfrm>
          <a:off x="287383" y="940526"/>
          <a:ext cx="11510918" cy="2020795"/>
        </p:xfrm>
        <a:graphic>
          <a:graphicData uri="http://schemas.openxmlformats.org/drawingml/2006/table">
            <a:tbl>
              <a:tblPr firstRow="1" bandRow="1">
                <a:tableStyleId>{5940675A-B579-460E-94D1-54222C63F5DA}</a:tableStyleId>
              </a:tblPr>
              <a:tblGrid>
                <a:gridCol w="852661">
                  <a:extLst>
                    <a:ext uri="{9D8B030D-6E8A-4147-A177-3AD203B41FA5}">
                      <a16:colId xmlns="" xmlns:a16="http://schemas.microsoft.com/office/drawing/2014/main" val="20000"/>
                    </a:ext>
                  </a:extLst>
                </a:gridCol>
                <a:gridCol w="3943554">
                  <a:extLst>
                    <a:ext uri="{9D8B030D-6E8A-4147-A177-3AD203B41FA5}">
                      <a16:colId xmlns="" xmlns:a16="http://schemas.microsoft.com/office/drawing/2014/main" val="20001"/>
                    </a:ext>
                  </a:extLst>
                </a:gridCol>
                <a:gridCol w="2984312">
                  <a:extLst>
                    <a:ext uri="{9D8B030D-6E8A-4147-A177-3AD203B41FA5}">
                      <a16:colId xmlns="" xmlns:a16="http://schemas.microsoft.com/office/drawing/2014/main" val="20002"/>
                    </a:ext>
                  </a:extLst>
                </a:gridCol>
                <a:gridCol w="3730391">
                  <a:extLst>
                    <a:ext uri="{9D8B030D-6E8A-4147-A177-3AD203B41FA5}">
                      <a16:colId xmlns="" xmlns:a16="http://schemas.microsoft.com/office/drawing/2014/main" val="20003"/>
                    </a:ext>
                  </a:extLst>
                </a:gridCol>
              </a:tblGrid>
              <a:tr h="557755">
                <a:tc>
                  <a:txBody>
                    <a:bodyPr/>
                    <a:lstStyle/>
                    <a:p>
                      <a:r>
                        <a:rPr lang="en-US" sz="1400" b="1" dirty="0">
                          <a:solidFill>
                            <a:schemeClr val="tx1"/>
                          </a:solidFill>
                          <a:latin typeface="Arial" panose="020B0604020202020204" pitchFamily="34" charset="0"/>
                          <a:cs typeface="Arial" panose="020B0604020202020204" pitchFamily="34" charset="0"/>
                        </a:rPr>
                        <a:t>No</a:t>
                      </a:r>
                    </a:p>
                  </a:txBody>
                  <a:tcPr/>
                </a:tc>
                <a:tc>
                  <a:txBody>
                    <a:bodyPr/>
                    <a:lstStyle/>
                    <a:p>
                      <a:r>
                        <a:rPr lang="en-US" sz="1400" b="1" dirty="0">
                          <a:solidFill>
                            <a:schemeClr val="tx1"/>
                          </a:solidFill>
                          <a:latin typeface="Arial" panose="020B0604020202020204" pitchFamily="34" charset="0"/>
                          <a:cs typeface="Arial" panose="020B0604020202020204" pitchFamily="34" charset="0"/>
                        </a:rPr>
                        <a:t>Name</a:t>
                      </a:r>
                      <a:r>
                        <a:rPr lang="en-US" sz="1400" b="1" baseline="0" dirty="0">
                          <a:solidFill>
                            <a:schemeClr val="tx1"/>
                          </a:solidFill>
                          <a:latin typeface="Arial" panose="020B0604020202020204" pitchFamily="34" charset="0"/>
                          <a:cs typeface="Arial" panose="020B0604020202020204" pitchFamily="34" charset="0"/>
                        </a:rPr>
                        <a:t> of Activity/Project</a:t>
                      </a:r>
                      <a:endParaRPr lang="en-US" sz="1400" b="1" dirty="0">
                        <a:solidFill>
                          <a:schemeClr val="tx1"/>
                        </a:solidFill>
                        <a:latin typeface="Arial" panose="020B0604020202020204" pitchFamily="34" charset="0"/>
                        <a:cs typeface="Arial" panose="020B0604020202020204" pitchFamily="34" charset="0"/>
                      </a:endParaRPr>
                    </a:p>
                  </a:txBody>
                  <a:tcPr/>
                </a:tc>
                <a:tc>
                  <a:txBody>
                    <a:bodyPr/>
                    <a:lstStyle/>
                    <a:p>
                      <a:r>
                        <a:rPr lang="en-US" sz="1400" b="1" dirty="0">
                          <a:solidFill>
                            <a:schemeClr val="tx1"/>
                          </a:solidFill>
                          <a:latin typeface="Arial" panose="020B0604020202020204" pitchFamily="34" charset="0"/>
                          <a:cs typeface="Arial" panose="020B0604020202020204" pitchFamily="34" charset="0"/>
                        </a:rPr>
                        <a:t>Budget </a:t>
                      </a:r>
                    </a:p>
                  </a:txBody>
                  <a:tcPr/>
                </a:tc>
                <a:tc>
                  <a:txBody>
                    <a:bodyPr/>
                    <a:lstStyle/>
                    <a:p>
                      <a:r>
                        <a:rPr lang="en-US" sz="1400" b="1" dirty="0">
                          <a:solidFill>
                            <a:schemeClr val="tx1"/>
                          </a:solidFill>
                          <a:latin typeface="Arial" panose="020B0604020202020204" pitchFamily="34" charset="0"/>
                          <a:cs typeface="Arial" panose="020B0604020202020204" pitchFamily="34" charset="0"/>
                        </a:rPr>
                        <a:t>Actual as at August, </a:t>
                      </a:r>
                      <a:r>
                        <a:rPr lang="en-US" sz="1400" b="1" dirty="0" smtClean="0">
                          <a:solidFill>
                            <a:schemeClr val="tx1"/>
                          </a:solidFill>
                          <a:latin typeface="Arial" panose="020B0604020202020204" pitchFamily="34" charset="0"/>
                          <a:cs typeface="Arial" panose="020B0604020202020204" pitchFamily="34" charset="0"/>
                        </a:rPr>
                        <a:t>2023</a:t>
                      </a:r>
                      <a:endParaRPr lang="en-US" sz="1400" b="1"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0"/>
                  </a:ext>
                </a:extLst>
              </a:tr>
              <a:tr h="444184">
                <a:tc>
                  <a:txBody>
                    <a:bodyPr/>
                    <a:lstStyle/>
                    <a:p>
                      <a:r>
                        <a:rPr lang="en-US" sz="1200" dirty="0" smtClean="0">
                          <a:solidFill>
                            <a:schemeClr val="tx1"/>
                          </a:solidFill>
                          <a:latin typeface="Arial" panose="020B0604020202020204" pitchFamily="34" charset="0"/>
                          <a:cs typeface="Arial" panose="020B0604020202020204" pitchFamily="34" charset="0"/>
                        </a:rPr>
                        <a:t>1.</a:t>
                      </a:r>
                      <a:endParaRPr lang="en-US" sz="1200" dirty="0">
                        <a:solidFill>
                          <a:schemeClr val="tx1"/>
                        </a:solidFill>
                        <a:latin typeface="Arial" panose="020B0604020202020204" pitchFamily="34" charset="0"/>
                        <a:cs typeface="Arial" panose="020B0604020202020204" pitchFamily="34" charset="0"/>
                      </a:endParaRPr>
                    </a:p>
                  </a:txBody>
                  <a:tcPr/>
                </a:tc>
                <a:tc>
                  <a:txBody>
                    <a:bodyPr/>
                    <a:lstStyle/>
                    <a:p>
                      <a:r>
                        <a:rPr lang="en-US" sz="1200" dirty="0" smtClean="0">
                          <a:solidFill>
                            <a:schemeClr val="tx1"/>
                          </a:solidFill>
                          <a:latin typeface="Arial" panose="020B0604020202020204" pitchFamily="34" charset="0"/>
                          <a:cs typeface="Arial" panose="020B0604020202020204" pitchFamily="34" charset="0"/>
                        </a:rPr>
                        <a:t>Special</a:t>
                      </a:r>
                      <a:r>
                        <a:rPr lang="en-US" sz="1200" baseline="0" dirty="0" smtClean="0">
                          <a:solidFill>
                            <a:schemeClr val="tx1"/>
                          </a:solidFill>
                          <a:latin typeface="Arial" panose="020B0604020202020204" pitchFamily="34" charset="0"/>
                          <a:cs typeface="Arial" panose="020B0604020202020204" pitchFamily="34" charset="0"/>
                        </a:rPr>
                        <a:t> Government Programmes-Planting for Export and Rural Development(PERD)</a:t>
                      </a:r>
                      <a:endParaRPr lang="en-US" sz="1200" dirty="0">
                        <a:solidFill>
                          <a:schemeClr val="tx1"/>
                        </a:solidFill>
                        <a:latin typeface="Arial" panose="020B0604020202020204" pitchFamily="34" charset="0"/>
                        <a:cs typeface="Arial" panose="020B0604020202020204" pitchFamily="34" charset="0"/>
                      </a:endParaRPr>
                    </a:p>
                  </a:txBody>
                  <a:tcPr/>
                </a:tc>
                <a:tc>
                  <a:txBody>
                    <a:bodyPr/>
                    <a:lstStyle/>
                    <a:p>
                      <a:r>
                        <a:rPr lang="en-US" sz="1200" dirty="0" smtClean="0">
                          <a:solidFill>
                            <a:schemeClr val="tx1"/>
                          </a:solidFill>
                          <a:latin typeface="Arial" panose="020B0604020202020204" pitchFamily="34" charset="0"/>
                          <a:cs typeface="Arial" panose="020B0604020202020204" pitchFamily="34" charset="0"/>
                        </a:rPr>
                        <a:t>50,000.00</a:t>
                      </a:r>
                      <a:endParaRPr lang="en-US" sz="12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1200" dirty="0" smtClean="0">
                          <a:solidFill>
                            <a:schemeClr val="tx1"/>
                          </a:solidFill>
                          <a:latin typeface="Arial" panose="020B0604020202020204" pitchFamily="34" charset="0"/>
                          <a:cs typeface="Arial" panose="020B0604020202020204" pitchFamily="34" charset="0"/>
                        </a:rPr>
                        <a:t>173,500.00</a:t>
                      </a:r>
                      <a:endParaRPr lang="en-US" sz="12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0003"/>
                  </a:ext>
                </a:extLst>
              </a:tr>
              <a:tr h="800736">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r>
                        <a:rPr lang="en-US" sz="1200" b="1" dirty="0" smtClean="0">
                          <a:solidFill>
                            <a:schemeClr val="tx1"/>
                          </a:solidFill>
                          <a:latin typeface="Arial" panose="020B0604020202020204" pitchFamily="34" charset="0"/>
                          <a:cs typeface="Arial" panose="020B0604020202020204" pitchFamily="34" charset="0"/>
                        </a:rPr>
                        <a:t>TOTAL</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r>
                        <a:rPr lang="en-US" sz="1200" b="1" dirty="0" smtClean="0">
                          <a:solidFill>
                            <a:schemeClr val="tx1"/>
                          </a:solidFill>
                          <a:latin typeface="Arial" panose="020B0604020202020204" pitchFamily="34" charset="0"/>
                          <a:cs typeface="Arial" panose="020B0604020202020204" pitchFamily="34" charset="0"/>
                        </a:rPr>
                        <a:t>50,000.00</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pPr algn="ctr"/>
                      <a:endParaRPr lang="en-US" sz="1200" b="1" dirty="0" smtClean="0">
                        <a:solidFill>
                          <a:schemeClr val="tx1"/>
                        </a:solidFill>
                        <a:latin typeface="Arial" panose="020B0604020202020204" pitchFamily="34" charset="0"/>
                        <a:cs typeface="Arial" panose="020B0604020202020204" pitchFamily="34" charset="0"/>
                      </a:endParaRPr>
                    </a:p>
                    <a:p>
                      <a:pPr algn="ctr"/>
                      <a:endParaRPr lang="en-US" sz="1200" b="1" dirty="0" smtClean="0">
                        <a:solidFill>
                          <a:schemeClr val="tx1"/>
                        </a:solidFill>
                        <a:latin typeface="Arial" panose="020B0604020202020204" pitchFamily="34" charset="0"/>
                        <a:cs typeface="Arial" panose="020B0604020202020204" pitchFamily="34" charset="0"/>
                      </a:endParaRPr>
                    </a:p>
                    <a:p>
                      <a:pPr algn="ctr"/>
                      <a:endParaRPr lang="en-US" sz="1200" b="1" dirty="0" smtClean="0">
                        <a:solidFill>
                          <a:schemeClr val="tx1"/>
                        </a:solidFill>
                        <a:latin typeface="Arial" panose="020B0604020202020204" pitchFamily="34" charset="0"/>
                        <a:cs typeface="Arial" panose="020B0604020202020204" pitchFamily="34" charset="0"/>
                      </a:endParaRPr>
                    </a:p>
                    <a:p>
                      <a:pPr algn="ctr"/>
                      <a:endParaRPr lang="en-US" sz="1200" b="1" dirty="0" smtClean="0">
                        <a:solidFill>
                          <a:schemeClr val="tx1"/>
                        </a:solidFill>
                        <a:latin typeface="Arial" panose="020B0604020202020204" pitchFamily="34" charset="0"/>
                        <a:cs typeface="Arial" panose="020B0604020202020204" pitchFamily="34" charset="0"/>
                      </a:endParaRPr>
                    </a:p>
                    <a:p>
                      <a:pPr algn="ctr"/>
                      <a:r>
                        <a:rPr lang="en-US" sz="1200" b="1" dirty="0" smtClean="0">
                          <a:solidFill>
                            <a:schemeClr val="tx1"/>
                          </a:solidFill>
                          <a:latin typeface="Arial" panose="020B0604020202020204" pitchFamily="34" charset="0"/>
                          <a:cs typeface="Arial" panose="020B0604020202020204" pitchFamily="34" charset="0"/>
                        </a:rPr>
                        <a:t>173,500.00</a:t>
                      </a:r>
                      <a:endParaRPr lang="en-US" sz="1200" b="1" dirty="0">
                        <a:solidFill>
                          <a:schemeClr val="tx1"/>
                        </a:solidFill>
                        <a:latin typeface="Arial" panose="020B0604020202020204" pitchFamily="34" charset="0"/>
                        <a:cs typeface="Arial" panose="020B0604020202020204" pitchFamily="34" charset="0"/>
                      </a:endParaRPr>
                    </a:p>
                  </a:txBody>
                  <a:tcPr/>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32</a:t>
            </a:fld>
            <a:endParaRPr lang="en-US"/>
          </a:p>
        </p:txBody>
      </p:sp>
    </p:spTree>
    <p:extLst>
      <p:ext uri="{BB962C8B-B14F-4D97-AF65-F5344CB8AC3E}">
        <p14:creationId xmlns:p14="http://schemas.microsoft.com/office/powerpoint/2010/main" val="17889986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3955" y="1705708"/>
            <a:ext cx="8493369" cy="646331"/>
          </a:xfrm>
          <a:prstGeom prst="rect">
            <a:avLst/>
          </a:prstGeom>
        </p:spPr>
        <p:txBody>
          <a:bodyPr wrap="square">
            <a:spAutoFit/>
          </a:bodyPr>
          <a:lstStyle/>
          <a:p>
            <a:pPr algn="ctr"/>
            <a:r>
              <a:rPr lang="en-US" sz="3600" dirty="0">
                <a:latin typeface="Arial" panose="020B0604020202020204" pitchFamily="34" charset="0"/>
                <a:cs typeface="Arial" panose="020B0604020202020204" pitchFamily="34" charset="0"/>
              </a:rPr>
              <a:t>Outlook For 2024</a:t>
            </a:r>
          </a:p>
        </p:txBody>
      </p:sp>
      <p:sp>
        <p:nvSpPr>
          <p:cNvPr id="5" name="Slide Number Placeholder 4"/>
          <p:cNvSpPr>
            <a:spLocks noGrp="1"/>
          </p:cNvSpPr>
          <p:nvPr>
            <p:ph type="sldNum" sz="quarter" idx="12"/>
          </p:nvPr>
        </p:nvSpPr>
        <p:spPr/>
        <p:txBody>
          <a:bodyPr/>
          <a:lstStyle/>
          <a:p>
            <a:fld id="{D98713CC-C6AB-4C8A-8AC2-1B60486DCDA6}" type="slidenum">
              <a:rPr lang="en-US" smtClean="0"/>
              <a:t>33</a:t>
            </a:fld>
            <a:endParaRPr lang="en-US"/>
          </a:p>
        </p:txBody>
      </p:sp>
    </p:spTree>
    <p:extLst>
      <p:ext uri="{BB962C8B-B14F-4D97-AF65-F5344CB8AC3E}">
        <p14:creationId xmlns:p14="http://schemas.microsoft.com/office/powerpoint/2010/main" val="28544501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16000" y="195263"/>
            <a:ext cx="9956800" cy="350837"/>
          </a:xfrm>
        </p:spPr>
        <p:txBody>
          <a:bodyPr>
            <a:noAutofit/>
          </a:bodyPr>
          <a:lstStyle/>
          <a:p>
            <a:r>
              <a:rPr lang="en-US" sz="2400" dirty="0" smtClean="0">
                <a:latin typeface="Arial" panose="020B0604020202020204" pitchFamily="34" charset="0"/>
                <a:cs typeface="Arial" panose="020B0604020202020204" pitchFamily="34" charset="0"/>
              </a:rPr>
              <a:t>MMDA  ADOPTED POLICY OBJECTIVES FOR 2024</a:t>
            </a:r>
            <a:endParaRPr lang="en-US" sz="24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517166021"/>
              </p:ext>
            </p:extLst>
          </p:nvPr>
        </p:nvGraphicFramePr>
        <p:xfrm>
          <a:off x="215900" y="691606"/>
          <a:ext cx="11531600" cy="5202510"/>
        </p:xfrm>
        <a:graphic>
          <a:graphicData uri="http://schemas.openxmlformats.org/drawingml/2006/table">
            <a:tbl>
              <a:tblPr firstRow="1" bandRow="1">
                <a:tableStyleId>{5940675A-B579-460E-94D1-54222C63F5DA}</a:tableStyleId>
              </a:tblPr>
              <a:tblGrid>
                <a:gridCol w="2478067">
                  <a:extLst>
                    <a:ext uri="{9D8B030D-6E8A-4147-A177-3AD203B41FA5}">
                      <a16:colId xmlns="" xmlns:a16="http://schemas.microsoft.com/office/drawing/2014/main" val="2414576586"/>
                    </a:ext>
                  </a:extLst>
                </a:gridCol>
                <a:gridCol w="7372864">
                  <a:extLst>
                    <a:ext uri="{9D8B030D-6E8A-4147-A177-3AD203B41FA5}">
                      <a16:colId xmlns="" xmlns:a16="http://schemas.microsoft.com/office/drawing/2014/main" val="2850597969"/>
                    </a:ext>
                  </a:extLst>
                </a:gridCol>
                <a:gridCol w="1680669">
                  <a:extLst>
                    <a:ext uri="{9D8B030D-6E8A-4147-A177-3AD203B41FA5}">
                      <a16:colId xmlns="" xmlns:a16="http://schemas.microsoft.com/office/drawing/2014/main" val="3246874931"/>
                    </a:ext>
                  </a:extLst>
                </a:gridCol>
              </a:tblGrid>
              <a:tr h="641894">
                <a:tc>
                  <a:txBody>
                    <a:bodyPr/>
                    <a:lstStyle/>
                    <a:p>
                      <a:r>
                        <a:rPr lang="en-US" sz="2000" b="1" dirty="0">
                          <a:latin typeface="Arial" panose="020B0604020202020204" pitchFamily="34" charset="0"/>
                          <a:cs typeface="Arial" panose="020B0604020202020204" pitchFamily="34" charset="0"/>
                        </a:rPr>
                        <a:t>FOCUS AREA</a:t>
                      </a:r>
                    </a:p>
                  </a:txBody>
                  <a:tcPr/>
                </a:tc>
                <a:tc>
                  <a:txBody>
                    <a:bodyPr/>
                    <a:lstStyle/>
                    <a:p>
                      <a:r>
                        <a:rPr lang="en-US" sz="2000" b="1" dirty="0">
                          <a:latin typeface="Arial" panose="020B0604020202020204" pitchFamily="34" charset="0"/>
                          <a:cs typeface="Arial" panose="020B0604020202020204" pitchFamily="34" charset="0"/>
                        </a:rPr>
                        <a:t>ADOPTED</a:t>
                      </a:r>
                      <a:r>
                        <a:rPr lang="en-US" sz="2000" b="1" baseline="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POLICY OBJECTIVE</a:t>
                      </a:r>
                    </a:p>
                  </a:txBody>
                  <a:tcPr/>
                </a:tc>
                <a:tc>
                  <a:txBody>
                    <a:bodyPr/>
                    <a:lstStyle/>
                    <a:p>
                      <a:r>
                        <a:rPr lang="en-US" sz="1800" b="1" dirty="0">
                          <a:latin typeface="Arial" panose="020B0604020202020204" pitchFamily="34" charset="0"/>
                          <a:cs typeface="Arial" panose="020B0604020202020204" pitchFamily="34" charset="0"/>
                        </a:rPr>
                        <a:t>BUDGET ALLOCATION</a:t>
                      </a:r>
                    </a:p>
                  </a:txBody>
                  <a:tcPr/>
                </a:tc>
                <a:extLst>
                  <a:ext uri="{0D108BD9-81ED-4DB2-BD59-A6C34878D82A}">
                    <a16:rowId xmlns="" xmlns:a16="http://schemas.microsoft.com/office/drawing/2014/main" val="4035702051"/>
                  </a:ext>
                </a:extLst>
              </a:tr>
              <a:tr h="874319">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0" marR="5715" indent="0" algn="just">
                        <a:lnSpc>
                          <a:spcPct val="150000"/>
                        </a:lnSpc>
                        <a:spcBef>
                          <a:spcPts val="0"/>
                        </a:spcBef>
                        <a:spcAft>
                          <a:spcPts val="20"/>
                        </a:spcAft>
                      </a:pPr>
                      <a:r>
                        <a:rPr lang="en-US" sz="1600" dirty="0">
                          <a:effectLst/>
                          <a:latin typeface="Arial" panose="020B0604020202020204" pitchFamily="34" charset="0"/>
                          <a:cs typeface="Arial" panose="020B0604020202020204" pitchFamily="34" charset="0"/>
                        </a:rPr>
                        <a:t>Economic development </a:t>
                      </a:r>
                      <a:endPar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37960" marR="37960" marT="0" marB="0"/>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Double Agricultural</a:t>
                      </a:r>
                      <a:r>
                        <a:rPr lang="en-US" sz="1200" baseline="0" dirty="0" smtClean="0">
                          <a:effectLst/>
                          <a:latin typeface="Arial" panose="020B0604020202020204" pitchFamily="34" charset="0"/>
                          <a:cs typeface="Arial" panose="020B0604020202020204" pitchFamily="34" charset="0"/>
                        </a:rPr>
                        <a:t> production and incomes of Small Scale Food producers and non-farm Employees</a:t>
                      </a:r>
                      <a:endParaRPr lang="en-US" sz="1200" dirty="0">
                        <a:solidFill>
                          <a:srgbClr val="FF0000"/>
                        </a:solidFill>
                        <a:effectLst/>
                        <a:latin typeface="Arial" panose="020B0604020202020204" pitchFamily="34" charset="0"/>
                        <a:cs typeface="Arial" panose="020B0604020202020204" pitchFamily="34" charset="0"/>
                      </a:endParaRPr>
                    </a:p>
                    <a:p>
                      <a:pPr marL="0" marR="5715" lvl="0" indent="0" algn="just">
                        <a:lnSpc>
                          <a:spcPct val="150000"/>
                        </a:lnSpc>
                        <a:spcBef>
                          <a:spcPts val="0"/>
                        </a:spcBef>
                        <a:spcAft>
                          <a:spcPts val="20"/>
                        </a:spcAft>
                        <a:buFont typeface="Symbol" panose="05050102010706020507" pitchFamily="18" charset="2"/>
                        <a:buNone/>
                      </a:pPr>
                      <a:endParaRPr lang="en-US"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37960" marR="37960" marT="0" marB="0"/>
                </a:tc>
                <a:tc>
                  <a:txBody>
                    <a:bodyPr/>
                    <a:lstStyle/>
                    <a:p>
                      <a:pPr algn="ctr" fontAlgn="b"/>
                      <a:r>
                        <a:rPr lang="en-US" sz="1400" b="0" i="0" u="none" strike="noStrike" dirty="0">
                          <a:solidFill>
                            <a:srgbClr val="000000"/>
                          </a:solidFill>
                          <a:effectLst/>
                          <a:latin typeface="Arial" panose="020B0604020202020204" pitchFamily="34" charset="0"/>
                          <a:cs typeface="Arial" panose="020B0604020202020204" pitchFamily="34" charset="0"/>
                        </a:rPr>
                        <a:t>   1,207,370.00 </a:t>
                      </a:r>
                    </a:p>
                  </a:txBody>
                  <a:tcPr marL="9525" marR="9525" marT="9525" marB="0" anchor="b"/>
                </a:tc>
                <a:extLst>
                  <a:ext uri="{0D108BD9-81ED-4DB2-BD59-A6C34878D82A}">
                    <a16:rowId xmlns="" xmlns:a16="http://schemas.microsoft.com/office/drawing/2014/main" val="3869063521"/>
                  </a:ext>
                </a:extLst>
              </a:tr>
              <a:tr h="1149704">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0" marR="5715" indent="0" algn="just">
                        <a:lnSpc>
                          <a:spcPct val="150000"/>
                        </a:lnSpc>
                        <a:spcBef>
                          <a:spcPts val="0"/>
                        </a:spcBef>
                        <a:spcAft>
                          <a:spcPts val="20"/>
                        </a:spcAft>
                      </a:pPr>
                      <a:r>
                        <a:rPr lang="en-US" sz="1600" dirty="0">
                          <a:effectLst/>
                          <a:latin typeface="Arial" panose="020B0604020202020204" pitchFamily="34" charset="0"/>
                          <a:cs typeface="Arial" panose="020B0604020202020204" pitchFamily="34" charset="0"/>
                        </a:rPr>
                        <a:t>Social development </a:t>
                      </a:r>
                      <a:endPar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37960" marR="37960" marT="0" marB="0"/>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Ensure</a:t>
                      </a:r>
                      <a:r>
                        <a:rPr lang="en-US" sz="1200" baseline="0" dirty="0" smtClean="0">
                          <a:effectLst/>
                          <a:latin typeface="Arial" panose="020B0604020202020204" pitchFamily="34" charset="0"/>
                          <a:cs typeface="Arial" panose="020B0604020202020204" pitchFamily="34" charset="0"/>
                        </a:rPr>
                        <a:t> free, equitable and quality education for all by 2030</a:t>
                      </a:r>
                      <a:endParaRPr lang="en-US" sz="1200" dirty="0">
                        <a:effectLst/>
                        <a:latin typeface="Arial" panose="020B0604020202020204" pitchFamily="34" charset="0"/>
                        <a:cs typeface="Arial" panose="020B0604020202020204" pitchFamily="34" charset="0"/>
                      </a:endParaRPr>
                    </a:p>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Achieve</a:t>
                      </a:r>
                      <a:r>
                        <a:rPr lang="en-US" sz="1200" baseline="0" dirty="0" smtClean="0">
                          <a:effectLst/>
                          <a:latin typeface="Arial" panose="020B0604020202020204" pitchFamily="34" charset="0"/>
                          <a:cs typeface="Arial" panose="020B0604020202020204" pitchFamily="34" charset="0"/>
                        </a:rPr>
                        <a:t> universal health coverage and affordable essential medicine and vaccination for all</a:t>
                      </a:r>
                      <a:endParaRPr lang="en-US" sz="1200" dirty="0">
                        <a:effectLst/>
                        <a:latin typeface="Arial" panose="020B0604020202020204" pitchFamily="34" charset="0"/>
                        <a:cs typeface="Arial" panose="020B0604020202020204" pitchFamily="34" charset="0"/>
                      </a:endParaRPr>
                    </a:p>
                    <a:p>
                      <a:pPr marL="342900" marR="5715" lvl="0" indent="-342900" algn="just">
                        <a:lnSpc>
                          <a:spcPct val="150000"/>
                        </a:lnSpc>
                        <a:spcBef>
                          <a:spcPts val="0"/>
                        </a:spcBef>
                        <a:spcAft>
                          <a:spcPts val="2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Achieve</a:t>
                      </a:r>
                      <a:r>
                        <a:rPr lang="en-US" sz="1200" baseline="0" dirty="0" smtClean="0">
                          <a:effectLst/>
                          <a:latin typeface="Arial" panose="020B0604020202020204" pitchFamily="34" charset="0"/>
                          <a:cs typeface="Arial" panose="020B0604020202020204" pitchFamily="34" charset="0"/>
                        </a:rPr>
                        <a:t> access to adequate equitable sanitation and hygiene</a:t>
                      </a:r>
                    </a:p>
                    <a:p>
                      <a:pPr marL="342900" marR="5715" lvl="0" indent="-342900" algn="just">
                        <a:lnSpc>
                          <a:spcPct val="150000"/>
                        </a:lnSpc>
                        <a:spcBef>
                          <a:spcPts val="0"/>
                        </a:spcBef>
                        <a:spcAft>
                          <a:spcPts val="20"/>
                        </a:spcAft>
                        <a:buFont typeface="Symbol" panose="05050102010706020507" pitchFamily="18" charset="2"/>
                        <a:buChar char=""/>
                      </a:pPr>
                      <a:r>
                        <a:rPr lang="en-US" sz="1200" baseline="0" dirty="0" smtClean="0">
                          <a:effectLst/>
                          <a:latin typeface="Arial" panose="020B0604020202020204" pitchFamily="34" charset="0"/>
                          <a:cs typeface="Arial" panose="020B0604020202020204" pitchFamily="34" charset="0"/>
                        </a:rPr>
                        <a:t>Implement Social Protection systems and measures</a:t>
                      </a:r>
                      <a:endParaRPr lang="en-US" sz="1200" dirty="0" smtClean="0">
                        <a:effectLst/>
                        <a:latin typeface="Arial" panose="020B0604020202020204" pitchFamily="34" charset="0"/>
                        <a:cs typeface="Arial" panose="020B0604020202020204" pitchFamily="34" charset="0"/>
                      </a:endParaRPr>
                    </a:p>
                  </a:txBody>
                  <a:tcPr marL="37960" marR="37960" marT="0" marB="0"/>
                </a:tc>
                <a:tc>
                  <a:txBody>
                    <a:bodyPr/>
                    <a:lstStyle/>
                    <a:p>
                      <a:pPr algn="ctr" fontAlgn="b"/>
                      <a:r>
                        <a:rPr lang="en-US" sz="1400" b="0" i="0" u="none" strike="noStrike" dirty="0">
                          <a:solidFill>
                            <a:srgbClr val="000000"/>
                          </a:solidFill>
                          <a:effectLst/>
                          <a:latin typeface="Arial" panose="020B0604020202020204" pitchFamily="34" charset="0"/>
                          <a:cs typeface="Arial" panose="020B0604020202020204" pitchFamily="34" charset="0"/>
                        </a:rPr>
                        <a:t>7,431,750.90</a:t>
                      </a:r>
                    </a:p>
                  </a:txBody>
                  <a:tcPr marL="9525" marR="9525" marT="9525" marB="0" anchor="b"/>
                </a:tc>
                <a:extLst>
                  <a:ext uri="{0D108BD9-81ED-4DB2-BD59-A6C34878D82A}">
                    <a16:rowId xmlns="" xmlns:a16="http://schemas.microsoft.com/office/drawing/2014/main" val="4088360100"/>
                  </a:ext>
                </a:extLst>
              </a:tr>
              <a:tr h="812800">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0" marR="5715" indent="0" algn="l">
                        <a:lnSpc>
                          <a:spcPct val="150000"/>
                        </a:lnSpc>
                        <a:spcBef>
                          <a:spcPts val="0"/>
                        </a:spcBef>
                        <a:spcAft>
                          <a:spcPts val="20"/>
                        </a:spcAft>
                      </a:pPr>
                      <a:r>
                        <a:rPr lang="en-GB" sz="1600" dirty="0" smtClean="0">
                          <a:effectLst/>
                          <a:latin typeface="Arial" panose="020B0604020202020204" pitchFamily="34" charset="0"/>
                          <a:cs typeface="Arial" panose="020B0604020202020204" pitchFamily="34" charset="0"/>
                        </a:rPr>
                        <a:t>Environment,</a:t>
                      </a:r>
                      <a:r>
                        <a:rPr lang="en-GB" sz="1600" baseline="0" dirty="0" smtClean="0">
                          <a:effectLst/>
                          <a:latin typeface="Arial" panose="020B0604020202020204" pitchFamily="34" charset="0"/>
                          <a:cs typeface="Arial" panose="020B0604020202020204" pitchFamily="34" charset="0"/>
                        </a:rPr>
                        <a:t> </a:t>
                      </a:r>
                      <a:r>
                        <a:rPr lang="en-GB" sz="1600" dirty="0" smtClean="0">
                          <a:effectLst/>
                          <a:latin typeface="Arial" panose="020B0604020202020204" pitchFamily="34" charset="0"/>
                          <a:cs typeface="Arial" panose="020B0604020202020204" pitchFamily="34" charset="0"/>
                        </a:rPr>
                        <a:t>infrastructure </a:t>
                      </a:r>
                      <a:r>
                        <a:rPr lang="en-GB" sz="1600" dirty="0">
                          <a:effectLst/>
                          <a:latin typeface="Arial" panose="020B0604020202020204" pitchFamily="34" charset="0"/>
                          <a:cs typeface="Arial" panose="020B0604020202020204" pitchFamily="34" charset="0"/>
                        </a:rPr>
                        <a:t>and human settlements</a:t>
                      </a:r>
                      <a:endPar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37960" marR="37960" marT="0" marB="0"/>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342900" marR="5715" lvl="0" indent="-342900" algn="just">
                        <a:lnSpc>
                          <a:spcPct val="150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Enhance</a:t>
                      </a:r>
                      <a:r>
                        <a:rPr lang="en-US" sz="1200" baseline="0" dirty="0" smtClean="0">
                          <a:effectLst/>
                          <a:latin typeface="Arial" panose="020B0604020202020204" pitchFamily="34" charset="0"/>
                          <a:cs typeface="Arial" panose="020B0604020202020204" pitchFamily="34" charset="0"/>
                        </a:rPr>
                        <a:t> inclusive urbanization and capacity for participation human settlement management in all countries</a:t>
                      </a:r>
                      <a:endParaRPr lang="en-US" sz="1200" dirty="0">
                        <a:effectLst/>
                        <a:latin typeface="Arial" panose="020B0604020202020204" pitchFamily="34" charset="0"/>
                        <a:cs typeface="Arial" panose="020B0604020202020204" pitchFamily="34" charset="0"/>
                      </a:endParaRPr>
                    </a:p>
                    <a:p>
                      <a:pPr marL="342900" marR="5715" lvl="0" indent="-342900" algn="just">
                        <a:lnSpc>
                          <a:spcPct val="151000"/>
                        </a:lnSpc>
                        <a:spcBef>
                          <a:spcPts val="0"/>
                        </a:spcBef>
                        <a:spcAft>
                          <a:spcPts val="0"/>
                        </a:spcAft>
                        <a:buFont typeface="Symbol" panose="05050102010706020507" pitchFamily="18" charset="2"/>
                        <a:buChar char=""/>
                        <a:tabLst>
                          <a:tab pos="215900" algn="l"/>
                        </a:tabLst>
                      </a:pPr>
                      <a:r>
                        <a:rPr lang="en-US" sz="1200" dirty="0" smtClean="0">
                          <a:effectLst/>
                          <a:latin typeface="Arial" panose="020B0604020202020204" pitchFamily="34" charset="0"/>
                          <a:cs typeface="Arial" panose="020B0604020202020204" pitchFamily="34" charset="0"/>
                        </a:rPr>
                        <a:t>Achieve</a:t>
                      </a:r>
                      <a:r>
                        <a:rPr lang="en-US" sz="1200" baseline="0" dirty="0" smtClean="0">
                          <a:effectLst/>
                          <a:latin typeface="Arial" panose="020B0604020202020204" pitchFamily="34" charset="0"/>
                          <a:cs typeface="Arial" panose="020B0604020202020204" pitchFamily="34" charset="0"/>
                        </a:rPr>
                        <a:t> universal and equitable access to water</a:t>
                      </a:r>
                      <a:endParaRPr lang="en-US" sz="1200" dirty="0">
                        <a:effectLst/>
                        <a:latin typeface="Arial" panose="020B0604020202020204" pitchFamily="34" charset="0"/>
                        <a:cs typeface="Arial" panose="020B0604020202020204" pitchFamily="34" charset="0"/>
                      </a:endParaRPr>
                    </a:p>
                    <a:p>
                      <a:pPr marL="0" marR="5715" indent="0" algn="just">
                        <a:lnSpc>
                          <a:spcPct val="150000"/>
                        </a:lnSpc>
                        <a:spcBef>
                          <a:spcPts val="0"/>
                        </a:spcBef>
                        <a:spcAft>
                          <a:spcPts val="20"/>
                        </a:spcAft>
                      </a:pPr>
                      <a:r>
                        <a:rPr lang="en-US" sz="1200" dirty="0">
                          <a:effectLst/>
                          <a:latin typeface="Arial" panose="020B0604020202020204" pitchFamily="34" charset="0"/>
                          <a:cs typeface="Arial" panose="020B0604020202020204" pitchFamily="34" charset="0"/>
                        </a:rPr>
                        <a:t> </a:t>
                      </a:r>
                      <a:endParaRPr lang="en-US"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37960" marR="37960" marT="0" marB="0"/>
                </a:tc>
                <a:tc>
                  <a:txBody>
                    <a:bodyPr/>
                    <a:lstStyle/>
                    <a:p>
                      <a:pPr algn="ctr" fontAlgn="b"/>
                      <a:r>
                        <a:rPr lang="en-US" sz="1400" b="0" i="0" u="none" strike="noStrike" dirty="0">
                          <a:solidFill>
                            <a:srgbClr val="000000"/>
                          </a:solidFill>
                          <a:effectLst/>
                          <a:latin typeface="Arial" panose="020B0604020202020204" pitchFamily="34" charset="0"/>
                          <a:cs typeface="Arial" panose="020B0604020202020204" pitchFamily="34" charset="0"/>
                        </a:rPr>
                        <a:t>2,821,279.90</a:t>
                      </a:r>
                    </a:p>
                  </a:txBody>
                  <a:tcPr marL="9525" marR="9525" marT="9525" marB="0" anchor="b"/>
                </a:tc>
                <a:extLst>
                  <a:ext uri="{0D108BD9-81ED-4DB2-BD59-A6C34878D82A}">
                    <a16:rowId xmlns="" xmlns:a16="http://schemas.microsoft.com/office/drawing/2014/main" val="3057029261"/>
                  </a:ext>
                </a:extLst>
              </a:tr>
              <a:tr h="1039700">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0" marR="5715" indent="0" algn="l">
                        <a:lnSpc>
                          <a:spcPct val="150000"/>
                        </a:lnSpc>
                        <a:spcBef>
                          <a:spcPts val="0"/>
                        </a:spcBef>
                        <a:spcAft>
                          <a:spcPts val="20"/>
                        </a:spcAft>
                      </a:pPr>
                      <a:r>
                        <a:rPr lang="en-GB" sz="1600" dirty="0">
                          <a:effectLst/>
                          <a:latin typeface="Arial" panose="020B0604020202020204" pitchFamily="34" charset="0"/>
                          <a:cs typeface="Arial" panose="020B0604020202020204" pitchFamily="34" charset="0"/>
                        </a:rPr>
                        <a:t>Governance, corruption </a:t>
                      </a:r>
                      <a:r>
                        <a:rPr lang="en-GB" sz="1600" dirty="0" smtClean="0">
                          <a:effectLst/>
                          <a:latin typeface="Arial" panose="020B0604020202020204" pitchFamily="34" charset="0"/>
                          <a:cs typeface="Arial" panose="020B0604020202020204" pitchFamily="34" charset="0"/>
                        </a:rPr>
                        <a:t>and</a:t>
                      </a:r>
                      <a:r>
                        <a:rPr lang="en-GB" sz="1600" baseline="0" dirty="0" smtClean="0">
                          <a:effectLst/>
                          <a:latin typeface="Arial" panose="020B0604020202020204" pitchFamily="34" charset="0"/>
                          <a:cs typeface="Arial" panose="020B0604020202020204" pitchFamily="34" charset="0"/>
                        </a:rPr>
                        <a:t> </a:t>
                      </a:r>
                      <a:r>
                        <a:rPr lang="en-GB" sz="1600" dirty="0" smtClean="0">
                          <a:effectLst/>
                          <a:latin typeface="Arial" panose="020B0604020202020204" pitchFamily="34" charset="0"/>
                          <a:cs typeface="Arial" panose="020B0604020202020204" pitchFamily="34" charset="0"/>
                        </a:rPr>
                        <a:t>public </a:t>
                      </a:r>
                      <a:r>
                        <a:rPr lang="en-GB" sz="1600" dirty="0">
                          <a:effectLst/>
                          <a:latin typeface="Arial" panose="020B0604020202020204" pitchFamily="34" charset="0"/>
                          <a:cs typeface="Arial" panose="020B0604020202020204" pitchFamily="34" charset="0"/>
                        </a:rPr>
                        <a:t>accountability</a:t>
                      </a:r>
                      <a:endPar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37960" marR="37960" marT="0" marB="0"/>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rial"/>
                          <a:ea typeface=""/>
                          <a:cs typeface=""/>
                          <a:sym typeface="Arial"/>
                        </a:defRPr>
                      </a:lvl9pPr>
                    </a:lstStyle>
                    <a:p>
                      <a:pPr marL="342900" marR="5715" lvl="0" indent="-342900" algn="just">
                        <a:lnSpc>
                          <a:spcPct val="151000"/>
                        </a:lnSpc>
                        <a:spcBef>
                          <a:spcPts val="0"/>
                        </a:spcBef>
                        <a:spcAft>
                          <a:spcPts val="0"/>
                        </a:spcAft>
                        <a:buFont typeface="Symbol" panose="05050102010706020507" pitchFamily="18" charset="2"/>
                        <a:buChar char=""/>
                      </a:pPr>
                      <a:r>
                        <a:rPr lang="en-US" sz="1200" dirty="0" smtClean="0">
                          <a:effectLst/>
                          <a:latin typeface="Arial" panose="020B0604020202020204" pitchFamily="34" charset="0"/>
                          <a:cs typeface="Arial" panose="020B0604020202020204" pitchFamily="34" charset="0"/>
                        </a:rPr>
                        <a:t>Ensure</a:t>
                      </a:r>
                      <a:r>
                        <a:rPr lang="en-US" sz="1200" baseline="0" dirty="0" smtClean="0">
                          <a:effectLst/>
                          <a:latin typeface="Arial" panose="020B0604020202020204" pitchFamily="34" charset="0"/>
                          <a:cs typeface="Arial" panose="020B0604020202020204" pitchFamily="34" charset="0"/>
                        </a:rPr>
                        <a:t> responsive, inclusive and representative decision making at all levels</a:t>
                      </a:r>
                      <a:endParaRPr lang="en-US" sz="1200" dirty="0">
                        <a:effectLst/>
                        <a:latin typeface="Arial" panose="020B0604020202020204" pitchFamily="34" charset="0"/>
                        <a:cs typeface="Arial" panose="020B0604020202020204" pitchFamily="34" charset="0"/>
                      </a:endParaRPr>
                    </a:p>
                    <a:p>
                      <a:pPr marL="0" marR="5715" lvl="0" indent="0" algn="just">
                        <a:lnSpc>
                          <a:spcPct val="151000"/>
                        </a:lnSpc>
                        <a:spcBef>
                          <a:spcPts val="0"/>
                        </a:spcBef>
                        <a:spcAft>
                          <a:spcPts val="0"/>
                        </a:spcAft>
                        <a:buFont typeface="Symbol" panose="05050102010706020507" pitchFamily="18" charset="2"/>
                        <a:buNone/>
                      </a:pPr>
                      <a:endParaRPr lang="en-US" sz="1200" dirty="0">
                        <a:effectLst/>
                        <a:latin typeface="Arial" panose="020B0604020202020204" pitchFamily="34" charset="0"/>
                        <a:cs typeface="Arial" panose="020B0604020202020204" pitchFamily="34" charset="0"/>
                      </a:endParaRPr>
                    </a:p>
                  </a:txBody>
                  <a:tcPr marL="37960" marR="37960" marT="0" marB="0"/>
                </a:tc>
                <a:tc>
                  <a:txBody>
                    <a:bodyPr/>
                    <a:lstStyle/>
                    <a:p>
                      <a:pPr algn="ctr" fontAlgn="b"/>
                      <a:r>
                        <a:rPr lang="en-US" sz="1400" b="0" i="0" u="none" strike="noStrike" dirty="0">
                          <a:solidFill>
                            <a:srgbClr val="000000"/>
                          </a:solidFill>
                          <a:effectLst/>
                          <a:latin typeface="Arial" panose="020B0604020202020204" pitchFamily="34" charset="0"/>
                          <a:cs typeface="Arial" panose="020B0604020202020204" pitchFamily="34" charset="0"/>
                        </a:rPr>
                        <a:t>6,939,797.82</a:t>
                      </a:r>
                    </a:p>
                  </a:txBody>
                  <a:tcPr marL="9525" marR="9525" marT="9525" marB="0" anchor="b"/>
                </a:tc>
                <a:extLst>
                  <a:ext uri="{0D108BD9-81ED-4DB2-BD59-A6C34878D82A}">
                    <a16:rowId xmlns="" xmlns:a16="http://schemas.microsoft.com/office/drawing/2014/main" val="221272228"/>
                  </a:ext>
                </a:extLst>
              </a:tr>
              <a:tr h="397771">
                <a:tc>
                  <a:txBody>
                    <a:bodyPr/>
                    <a:lstStyle/>
                    <a:p>
                      <a:r>
                        <a:rPr lang="en-US" sz="2000" b="1" dirty="0">
                          <a:latin typeface="Arial" panose="020B0604020202020204" pitchFamily="34" charset="0"/>
                          <a:cs typeface="Arial" panose="020B0604020202020204" pitchFamily="34" charset="0"/>
                        </a:rPr>
                        <a:t>Total </a:t>
                      </a:r>
                    </a:p>
                  </a:txBody>
                  <a:tcPr/>
                </a:tc>
                <a:tc>
                  <a:txBody>
                    <a:bodyPr/>
                    <a:lstStyle/>
                    <a:p>
                      <a:endParaRPr lang="en-US" sz="2000" b="1">
                        <a:latin typeface="Arial" panose="020B0604020202020204" pitchFamily="34" charset="0"/>
                        <a:cs typeface="Arial" panose="020B0604020202020204" pitchFamily="34" charset="0"/>
                      </a:endParaRPr>
                    </a:p>
                  </a:txBody>
                  <a:tcPr/>
                </a:tc>
                <a:tc>
                  <a:txBody>
                    <a:bodyPr/>
                    <a:lstStyle/>
                    <a:p>
                      <a:pPr algn="ctr" fontAlgn="b"/>
                      <a:r>
                        <a:rPr lang="en-US" sz="1400" b="1" i="0" u="none" strike="noStrike" dirty="0">
                          <a:solidFill>
                            <a:srgbClr val="000000"/>
                          </a:solidFill>
                          <a:effectLst/>
                          <a:latin typeface="Arial" panose="020B0604020202020204" pitchFamily="34" charset="0"/>
                          <a:cs typeface="Arial" panose="020B0604020202020204" pitchFamily="34" charset="0"/>
                        </a:rPr>
                        <a:t>  18,400,198.62 </a:t>
                      </a:r>
                    </a:p>
                  </a:txBody>
                  <a:tcPr marL="9525" marR="9525" marT="9525" marB="0" anchor="b"/>
                </a:tc>
                <a:extLst>
                  <a:ext uri="{0D108BD9-81ED-4DB2-BD59-A6C34878D82A}">
                    <a16:rowId xmlns="" xmlns:a16="http://schemas.microsoft.com/office/drawing/2014/main" val="1982479324"/>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34</a:t>
            </a:fld>
            <a:endParaRPr lang="en-US"/>
          </a:p>
        </p:txBody>
      </p:sp>
    </p:spTree>
    <p:extLst>
      <p:ext uri="{BB962C8B-B14F-4D97-AF65-F5344CB8AC3E}">
        <p14:creationId xmlns:p14="http://schemas.microsoft.com/office/powerpoint/2010/main" val="8822319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0800" y="0"/>
            <a:ext cx="9144000" cy="706437"/>
          </a:xfrm>
        </p:spPr>
        <p:txBody>
          <a:bodyPr>
            <a:normAutofit/>
          </a:bodyPr>
          <a:lstStyle/>
          <a:p>
            <a:r>
              <a:rPr lang="en-US" sz="2400" dirty="0" smtClean="0">
                <a:latin typeface="Arial" panose="020B0604020202020204" pitchFamily="34" charset="0"/>
                <a:cs typeface="Arial" panose="020B0604020202020204" pitchFamily="34" charset="0"/>
              </a:rPr>
              <a:t>Policy Outcome Indicators and Targets </a:t>
            </a:r>
            <a:endParaRPr lang="en-US" sz="24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037376269"/>
              </p:ext>
            </p:extLst>
          </p:nvPr>
        </p:nvGraphicFramePr>
        <p:xfrm>
          <a:off x="165098" y="802845"/>
          <a:ext cx="11823701" cy="5457097"/>
        </p:xfrm>
        <a:graphic>
          <a:graphicData uri="http://schemas.openxmlformats.org/drawingml/2006/table">
            <a:tbl>
              <a:tblPr firstRow="1" firstCol="1" bandRow="1">
                <a:tableStyleId>{5940675A-B579-460E-94D1-54222C63F5DA}</a:tableStyleId>
              </a:tblPr>
              <a:tblGrid>
                <a:gridCol w="2235202">
                  <a:extLst>
                    <a:ext uri="{9D8B030D-6E8A-4147-A177-3AD203B41FA5}">
                      <a16:colId xmlns:a16="http://schemas.microsoft.com/office/drawing/2014/main" xmlns="" val="2931154124"/>
                    </a:ext>
                  </a:extLst>
                </a:gridCol>
                <a:gridCol w="1231900">
                  <a:extLst>
                    <a:ext uri="{9D8B030D-6E8A-4147-A177-3AD203B41FA5}">
                      <a16:colId xmlns:a16="http://schemas.microsoft.com/office/drawing/2014/main" xmlns="" val="2677879885"/>
                    </a:ext>
                  </a:extLst>
                </a:gridCol>
                <a:gridCol w="787400">
                  <a:extLst>
                    <a:ext uri="{9D8B030D-6E8A-4147-A177-3AD203B41FA5}">
                      <a16:colId xmlns:a16="http://schemas.microsoft.com/office/drawing/2014/main" xmlns="" val="1229253114"/>
                    </a:ext>
                  </a:extLst>
                </a:gridCol>
                <a:gridCol w="812800">
                  <a:extLst>
                    <a:ext uri="{9D8B030D-6E8A-4147-A177-3AD203B41FA5}">
                      <a16:colId xmlns:a16="http://schemas.microsoft.com/office/drawing/2014/main" xmlns="" val="2083979972"/>
                    </a:ext>
                  </a:extLst>
                </a:gridCol>
                <a:gridCol w="800015">
                  <a:extLst>
                    <a:ext uri="{9D8B030D-6E8A-4147-A177-3AD203B41FA5}">
                      <a16:colId xmlns:a16="http://schemas.microsoft.com/office/drawing/2014/main" xmlns="" val="1786240106"/>
                    </a:ext>
                  </a:extLst>
                </a:gridCol>
                <a:gridCol w="973556">
                  <a:extLst>
                    <a:ext uri="{9D8B030D-6E8A-4147-A177-3AD203B41FA5}">
                      <a16:colId xmlns:a16="http://schemas.microsoft.com/office/drawing/2014/main" xmlns="" val="1137917828"/>
                    </a:ext>
                  </a:extLst>
                </a:gridCol>
                <a:gridCol w="1245707">
                  <a:extLst>
                    <a:ext uri="{9D8B030D-6E8A-4147-A177-3AD203B41FA5}">
                      <a16:colId xmlns:a16="http://schemas.microsoft.com/office/drawing/2014/main" xmlns="" val="2938223702"/>
                    </a:ext>
                  </a:extLst>
                </a:gridCol>
                <a:gridCol w="1245707">
                  <a:extLst>
                    <a:ext uri="{9D8B030D-6E8A-4147-A177-3AD203B41FA5}">
                      <a16:colId xmlns:a16="http://schemas.microsoft.com/office/drawing/2014/main" xmlns="" val="1801745543"/>
                    </a:ext>
                  </a:extLst>
                </a:gridCol>
                <a:gridCol w="1245707">
                  <a:extLst>
                    <a:ext uri="{9D8B030D-6E8A-4147-A177-3AD203B41FA5}">
                      <a16:colId xmlns:a16="http://schemas.microsoft.com/office/drawing/2014/main" xmlns="" val="1232773987"/>
                    </a:ext>
                  </a:extLst>
                </a:gridCol>
                <a:gridCol w="1245707">
                  <a:extLst>
                    <a:ext uri="{9D8B030D-6E8A-4147-A177-3AD203B41FA5}">
                      <a16:colId xmlns:a16="http://schemas.microsoft.com/office/drawing/2014/main" xmlns="" val="2154382854"/>
                    </a:ext>
                  </a:extLst>
                </a:gridCol>
              </a:tblGrid>
              <a:tr h="1424324">
                <a:tc rowSpan="2">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Outcome Indicator Description</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rowSpan="2">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Unit of Measurement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gridSpan="2">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Baseline (2022)</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hMerge="1">
                  <a:txBody>
                    <a:bodyPr/>
                    <a:lstStyle/>
                    <a:p>
                      <a:endParaRPr lang="en-US"/>
                    </a:p>
                  </a:txBody>
                  <a:tcPr/>
                </a:tc>
                <a:tc gridSpan="2">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Current year (2023)</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hMerge="1">
                  <a:txBody>
                    <a:bodyPr/>
                    <a:lstStyle/>
                    <a:p>
                      <a:endParaRPr lang="en-US"/>
                    </a:p>
                  </a:txBody>
                  <a:tcPr/>
                </a:tc>
                <a:tc>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Budget year (2024)</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Indicative year (2025)</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Indicative year (2026)</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marL="0" marR="0">
                        <a:lnSpc>
                          <a:spcPct val="107000"/>
                        </a:lnSpc>
                        <a:spcBef>
                          <a:spcPts val="0"/>
                        </a:spcBef>
                        <a:spcAft>
                          <a:spcPts val="800"/>
                        </a:spcAft>
                      </a:pPr>
                      <a:r>
                        <a:rPr lang="en-GB" sz="1200" b="1" dirty="0">
                          <a:effectLst/>
                          <a:latin typeface="Arial" panose="020B0604020202020204" pitchFamily="34" charset="0"/>
                          <a:cs typeface="Arial" panose="020B0604020202020204" pitchFamily="34" charset="0"/>
                        </a:rPr>
                        <a:t>Indicative year (2027)</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extLst>
                  <a:ext uri="{0D108BD9-81ED-4DB2-BD59-A6C34878D82A}">
                    <a16:rowId xmlns:a16="http://schemas.microsoft.com/office/drawing/2014/main" xmlns="" val="1154331484"/>
                  </a:ext>
                </a:extLst>
              </a:tr>
              <a:tr h="1424324">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800"/>
                        </a:spcAft>
                      </a:pPr>
                      <a:r>
                        <a:rPr lang="en-GB" sz="1200" b="1" dirty="0">
                          <a:effectLst/>
                        </a:rPr>
                        <a:t>Target</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1" dirty="0">
                          <a:effectLst/>
                        </a:rPr>
                        <a:t>Actual</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1" dirty="0">
                          <a:effectLst/>
                        </a:rPr>
                        <a:t>Target</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1" dirty="0">
                          <a:effectLst/>
                        </a:rPr>
                        <a:t>Actual as at August</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1" dirty="0">
                          <a:effectLst/>
                        </a:rPr>
                        <a:t>Target</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1" dirty="0">
                          <a:effectLst/>
                        </a:rPr>
                        <a:t>Target</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1" dirty="0">
                          <a:effectLst/>
                        </a:rPr>
                        <a:t>Target</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1" dirty="0">
                          <a:effectLst/>
                        </a:rPr>
                        <a:t>Target</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extLst>
                  <a:ext uri="{0D108BD9-81ED-4DB2-BD59-A6C34878D82A}">
                    <a16:rowId xmlns:a16="http://schemas.microsoft.com/office/drawing/2014/main" xmlns="" val="717796691"/>
                  </a:ext>
                </a:extLst>
              </a:tr>
              <a:tr h="1022337">
                <a:tc>
                  <a:txBody>
                    <a:bodyPr/>
                    <a:lstStyle/>
                    <a:p>
                      <a:pPr marL="0" marR="0">
                        <a:lnSpc>
                          <a:spcPct val="107000"/>
                        </a:lnSpc>
                        <a:spcBef>
                          <a:spcPts val="0"/>
                        </a:spcBef>
                        <a:spcAft>
                          <a:spcPts val="800"/>
                        </a:spcAft>
                      </a:pPr>
                      <a:r>
                        <a:rPr lang="en-GB" sz="1200" b="0" dirty="0">
                          <a:effectLst/>
                          <a:latin typeface="Arial" panose="020B0604020202020204" pitchFamily="34" charset="0"/>
                          <a:cs typeface="Arial" panose="020B0604020202020204" pitchFamily="34" charset="0"/>
                        </a:rPr>
                        <a:t> </a:t>
                      </a:r>
                      <a:r>
                        <a:rPr lang="en-GB" sz="1200" b="0" dirty="0" smtClean="0">
                          <a:effectLst/>
                          <a:latin typeface="Arial" panose="020B0604020202020204" pitchFamily="34" charset="0"/>
                          <a:cs typeface="Arial" panose="020B0604020202020204" pitchFamily="34" charset="0"/>
                        </a:rPr>
                        <a:t>1.Increased E</a:t>
                      </a:r>
                      <a:r>
                        <a:rPr lang="en-GB" sz="1200" b="0" baseline="0" dirty="0" smtClean="0">
                          <a:effectLst/>
                          <a:latin typeface="Arial" panose="020B0604020202020204" pitchFamily="34" charset="0"/>
                          <a:cs typeface="Arial" panose="020B0604020202020204" pitchFamily="34" charset="0"/>
                        </a:rPr>
                        <a:t>nrolment </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marL="0" marR="0">
                        <a:lnSpc>
                          <a:spcPct val="107000"/>
                        </a:lnSpc>
                        <a:spcBef>
                          <a:spcPts val="0"/>
                        </a:spcBef>
                        <a:spcAft>
                          <a:spcPts val="800"/>
                        </a:spcAft>
                      </a:pPr>
                      <a:r>
                        <a:rPr lang="en-GB" sz="1200" b="0" dirty="0" smtClean="0">
                          <a:effectLst/>
                          <a:latin typeface="Arial" panose="020B0604020202020204" pitchFamily="34" charset="0"/>
                          <a:cs typeface="Arial" panose="020B0604020202020204" pitchFamily="34" charset="0"/>
                        </a:rPr>
                        <a:t>Number of Dual Desks received</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marL="0" marR="0" algn="ctr">
                        <a:lnSpc>
                          <a:spcPct val="107000"/>
                        </a:lnSpc>
                        <a:spcBef>
                          <a:spcPts val="0"/>
                        </a:spcBef>
                        <a:spcAft>
                          <a:spcPts val="800"/>
                        </a:spcAft>
                      </a:pPr>
                      <a:r>
                        <a:rPr lang="en-GB" sz="1200" b="0" dirty="0" smtClean="0">
                          <a:effectLst/>
                          <a:latin typeface="Arial" panose="020B0604020202020204" pitchFamily="34" charset="0"/>
                          <a:cs typeface="Arial" panose="020B0604020202020204" pitchFamily="34" charset="0"/>
                        </a:rPr>
                        <a:t>2,000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marL="0" marR="0" algn="ctr">
                        <a:lnSpc>
                          <a:spcPct val="107000"/>
                        </a:lnSpc>
                        <a:spcBef>
                          <a:spcPts val="0"/>
                        </a:spcBef>
                        <a:spcAft>
                          <a:spcPts val="800"/>
                        </a:spcAft>
                      </a:pPr>
                      <a:r>
                        <a:rPr lang="en-GB" sz="1200" b="0" dirty="0" smtClean="0">
                          <a:effectLst/>
                          <a:latin typeface="Arial" panose="020B0604020202020204" pitchFamily="34" charset="0"/>
                          <a:cs typeface="Arial" panose="020B0604020202020204" pitchFamily="34" charset="0"/>
                        </a:rPr>
                        <a:t>180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1050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550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700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900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1,000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1,200</a:t>
                      </a:r>
                      <a:endParaRPr lang="en-US" sz="1200" b="0" dirty="0">
                        <a:effectLst/>
                        <a:latin typeface="Arial" panose="020B0604020202020204" pitchFamily="34" charset="0"/>
                        <a:cs typeface="Arial" panose="020B0604020202020204" pitchFamily="34" charset="0"/>
                      </a:endParaRPr>
                    </a:p>
                  </a:txBody>
                  <a:tcPr marL="51435" marR="51435" marT="9525" marB="0" anchor="ctr"/>
                </a:tc>
                <a:extLst>
                  <a:ext uri="{0D108BD9-81ED-4DB2-BD59-A6C34878D82A}">
                    <a16:rowId xmlns:a16="http://schemas.microsoft.com/office/drawing/2014/main" xmlns="" val="3489162213"/>
                  </a:ext>
                </a:extLst>
              </a:tr>
              <a:tr h="793056">
                <a:tc>
                  <a:txBody>
                    <a:bodyPr/>
                    <a:lstStyle/>
                    <a:p>
                      <a:pPr marL="0" marR="0">
                        <a:lnSpc>
                          <a:spcPct val="107000"/>
                        </a:lnSpc>
                        <a:spcBef>
                          <a:spcPts val="0"/>
                        </a:spcBef>
                        <a:spcAft>
                          <a:spcPts val="800"/>
                        </a:spcAft>
                      </a:pPr>
                      <a:r>
                        <a:rPr lang="en-GB" sz="1200" b="0" dirty="0">
                          <a:effectLst/>
                        </a:rPr>
                        <a:t> </a:t>
                      </a:r>
                      <a:r>
                        <a:rPr lang="en-GB" sz="1200" b="0" dirty="0" smtClean="0">
                          <a:effectLst/>
                        </a:rPr>
                        <a:t>2.Improved  Health condition of PWDs </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nSpc>
                          <a:spcPct val="107000"/>
                        </a:lnSpc>
                        <a:spcBef>
                          <a:spcPts val="0"/>
                        </a:spcBef>
                        <a:spcAft>
                          <a:spcPts val="800"/>
                        </a:spcAft>
                      </a:pPr>
                      <a:r>
                        <a:rPr lang="en-GB" sz="1200" b="0" dirty="0" smtClean="0">
                          <a:effectLst/>
                          <a:latin typeface="+mn-lt"/>
                          <a:ea typeface="+mn-ea"/>
                          <a:cs typeface="+mn-cs"/>
                        </a:rPr>
                        <a:t>Number</a:t>
                      </a:r>
                      <a:r>
                        <a:rPr lang="en-GB" sz="1200" b="0" baseline="0" dirty="0" smtClean="0">
                          <a:effectLst/>
                          <a:latin typeface="+mn-lt"/>
                          <a:ea typeface="+mn-ea"/>
                          <a:cs typeface="+mn-cs"/>
                        </a:rPr>
                        <a:t> of PWDs enrolled onto NHIS</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0" dirty="0" smtClean="0">
                          <a:effectLst/>
                          <a:latin typeface="Arial" panose="020B0604020202020204" pitchFamily="34" charset="0"/>
                          <a:cs typeface="Arial" panose="020B0604020202020204" pitchFamily="34" charset="0"/>
                        </a:rPr>
                        <a:t>883</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marL="0" marR="0" algn="ctr">
                        <a:lnSpc>
                          <a:spcPct val="107000"/>
                        </a:lnSpc>
                        <a:spcBef>
                          <a:spcPts val="0"/>
                        </a:spcBef>
                        <a:spcAft>
                          <a:spcPts val="800"/>
                        </a:spcAft>
                      </a:pPr>
                      <a:r>
                        <a:rPr lang="en-GB" sz="1200" b="0" dirty="0" smtClean="0">
                          <a:effectLst/>
                          <a:latin typeface="Arial" panose="020B0604020202020204" pitchFamily="34" charset="0"/>
                          <a:ea typeface="+mn-ea"/>
                          <a:cs typeface="Arial" panose="020B0604020202020204" pitchFamily="34" charset="0"/>
                        </a:rPr>
                        <a:t>848</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900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896</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920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950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960</a:t>
                      </a:r>
                      <a:endParaRPr lang="en-US" sz="1200" b="0" dirty="0">
                        <a:effectLst/>
                        <a:latin typeface="Arial" panose="020B0604020202020204" pitchFamily="34" charset="0"/>
                        <a:cs typeface="Arial" panose="020B0604020202020204" pitchFamily="34" charset="0"/>
                      </a:endParaRPr>
                    </a:p>
                  </a:txBody>
                  <a:tcPr marL="51435" marR="51435" marT="9525" marB="0" anchor="ctr"/>
                </a:tc>
                <a:tc>
                  <a:txBody>
                    <a:bodyPr/>
                    <a:lstStyle/>
                    <a:p>
                      <a:pPr algn="ctr">
                        <a:lnSpc>
                          <a:spcPct val="107000"/>
                        </a:lnSpc>
                      </a:pPr>
                      <a:r>
                        <a:rPr lang="en-US" sz="1200" b="0" dirty="0" smtClean="0">
                          <a:effectLst/>
                          <a:latin typeface="Arial" panose="020B0604020202020204" pitchFamily="34" charset="0"/>
                          <a:cs typeface="Arial" panose="020B0604020202020204" pitchFamily="34" charset="0"/>
                        </a:rPr>
                        <a:t>970</a:t>
                      </a:r>
                      <a:endParaRPr lang="en-US" sz="1200" b="0" dirty="0">
                        <a:effectLst/>
                        <a:latin typeface="Arial" panose="020B0604020202020204" pitchFamily="34" charset="0"/>
                        <a:cs typeface="Arial" panose="020B0604020202020204" pitchFamily="34" charset="0"/>
                      </a:endParaRPr>
                    </a:p>
                  </a:txBody>
                  <a:tcPr marL="51435" marR="51435" marT="9525" marB="0" anchor="ctr"/>
                </a:tc>
                <a:extLst>
                  <a:ext uri="{0D108BD9-81ED-4DB2-BD59-A6C34878D82A}">
                    <a16:rowId xmlns:a16="http://schemas.microsoft.com/office/drawing/2014/main" xmlns="" val="3788664622"/>
                  </a:ext>
                </a:extLst>
              </a:tr>
              <a:tr h="793056">
                <a:tc>
                  <a:txBody>
                    <a:bodyPr/>
                    <a:lstStyle/>
                    <a:p>
                      <a:pPr marL="0" marR="0">
                        <a:lnSpc>
                          <a:spcPct val="107000"/>
                        </a:lnSpc>
                        <a:spcBef>
                          <a:spcPts val="0"/>
                        </a:spcBef>
                        <a:spcAft>
                          <a:spcPts val="800"/>
                        </a:spcAft>
                      </a:pPr>
                      <a:r>
                        <a:rPr lang="en-GB" sz="1200" b="0" dirty="0">
                          <a:effectLst/>
                        </a:rPr>
                        <a:t> </a:t>
                      </a:r>
                      <a:r>
                        <a:rPr lang="en-GB" sz="1200" b="0" dirty="0" smtClean="0">
                          <a:solidFill>
                            <a:schemeClr val="tx1"/>
                          </a:solidFill>
                          <a:effectLst/>
                        </a:rPr>
                        <a:t>3.Promoted</a:t>
                      </a:r>
                      <a:r>
                        <a:rPr lang="en-GB" sz="1200" b="0" baseline="0" dirty="0" smtClean="0">
                          <a:solidFill>
                            <a:schemeClr val="tx1"/>
                          </a:solidFill>
                          <a:effectLst/>
                        </a:rPr>
                        <a:t> </a:t>
                      </a:r>
                      <a:r>
                        <a:rPr lang="en-GB" sz="1200" b="0" dirty="0" smtClean="0">
                          <a:solidFill>
                            <a:schemeClr val="tx1"/>
                          </a:solidFill>
                          <a:effectLst/>
                        </a:rPr>
                        <a:t>H</a:t>
                      </a:r>
                      <a:r>
                        <a:rPr lang="en-GB" sz="1200" b="0" baseline="0" dirty="0" smtClean="0">
                          <a:solidFill>
                            <a:schemeClr val="tx1"/>
                          </a:solidFill>
                          <a:effectLst/>
                        </a:rPr>
                        <a:t>ealth of women in the reproductive age </a:t>
                      </a:r>
                      <a:endParaRPr lang="en-US" sz="12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0" dirty="0" smtClean="0">
                          <a:effectLst/>
                        </a:rPr>
                        <a:t>Proportion of WIRA accepting family planning</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0" dirty="0" smtClean="0">
                          <a:effectLst/>
                        </a:rPr>
                        <a:t>40%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marL="0" marR="0" algn="ctr">
                        <a:lnSpc>
                          <a:spcPct val="107000"/>
                        </a:lnSpc>
                        <a:spcBef>
                          <a:spcPts val="0"/>
                        </a:spcBef>
                        <a:spcAft>
                          <a:spcPts val="800"/>
                        </a:spcAft>
                      </a:pPr>
                      <a:r>
                        <a:rPr lang="en-GB" sz="1200" b="0" dirty="0" smtClean="0">
                          <a:effectLst/>
                        </a:rPr>
                        <a:t>44.7%</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9525" marB="0" anchor="ctr"/>
                </a:tc>
                <a:tc>
                  <a:txBody>
                    <a:bodyPr/>
                    <a:lstStyle/>
                    <a:p>
                      <a:pPr algn="ctr">
                        <a:lnSpc>
                          <a:spcPct val="107000"/>
                        </a:lnSpc>
                      </a:pPr>
                      <a:r>
                        <a:rPr lang="en-US" sz="1200" b="0" dirty="0" smtClean="0">
                          <a:effectLst/>
                          <a:latin typeface="Calibri" panose="020F0502020204030204" pitchFamily="34" charset="0"/>
                          <a:cs typeface="Times New Roman" panose="02020603050405020304" pitchFamily="18" charset="0"/>
                        </a:rPr>
                        <a:t>40%</a:t>
                      </a:r>
                      <a:endParaRPr lang="en-US" sz="1200" b="0" dirty="0">
                        <a:effectLst/>
                        <a:latin typeface="Calibri" panose="020F0502020204030204" pitchFamily="34" charset="0"/>
                        <a:cs typeface="Times New Roman" panose="02020603050405020304" pitchFamily="18" charset="0"/>
                      </a:endParaRPr>
                    </a:p>
                  </a:txBody>
                  <a:tcPr marL="51435" marR="51435" marT="9525" marB="0" anchor="ctr"/>
                </a:tc>
                <a:tc>
                  <a:txBody>
                    <a:bodyPr/>
                    <a:lstStyle/>
                    <a:p>
                      <a:pPr algn="ctr">
                        <a:lnSpc>
                          <a:spcPct val="107000"/>
                        </a:lnSpc>
                      </a:pPr>
                      <a:r>
                        <a:rPr lang="en-US" sz="1200" b="0" dirty="0" smtClean="0">
                          <a:effectLst/>
                          <a:latin typeface="Calibri" panose="020F0502020204030204" pitchFamily="34" charset="0"/>
                          <a:cs typeface="Times New Roman" panose="02020603050405020304" pitchFamily="18" charset="0"/>
                        </a:rPr>
                        <a:t>32%</a:t>
                      </a:r>
                      <a:endParaRPr lang="en-US" sz="1200" b="0" dirty="0">
                        <a:effectLst/>
                        <a:latin typeface="Calibri" panose="020F0502020204030204" pitchFamily="34" charset="0"/>
                        <a:cs typeface="Times New Roman" panose="02020603050405020304" pitchFamily="18" charset="0"/>
                      </a:endParaRPr>
                    </a:p>
                  </a:txBody>
                  <a:tcPr marL="51435" marR="51435" marT="9525" marB="0" anchor="ctr"/>
                </a:tc>
                <a:tc>
                  <a:txBody>
                    <a:bodyPr/>
                    <a:lstStyle/>
                    <a:p>
                      <a:pPr algn="ctr">
                        <a:lnSpc>
                          <a:spcPct val="107000"/>
                        </a:lnSpc>
                      </a:pPr>
                      <a:r>
                        <a:rPr lang="en-US" sz="1200" b="0" dirty="0" smtClean="0">
                          <a:effectLst/>
                          <a:latin typeface="Calibri" panose="020F0502020204030204" pitchFamily="34" charset="0"/>
                          <a:cs typeface="Times New Roman" panose="02020603050405020304" pitchFamily="18" charset="0"/>
                        </a:rPr>
                        <a:t>40%</a:t>
                      </a:r>
                      <a:endParaRPr lang="en-US" sz="1200" b="0" dirty="0">
                        <a:effectLst/>
                        <a:latin typeface="Calibri" panose="020F0502020204030204" pitchFamily="34" charset="0"/>
                        <a:cs typeface="Times New Roman" panose="02020603050405020304" pitchFamily="18" charset="0"/>
                      </a:endParaRPr>
                    </a:p>
                  </a:txBody>
                  <a:tcPr marL="51435" marR="51435" marT="9525" marB="0" anchor="ctr"/>
                </a:tc>
                <a:tc>
                  <a:txBody>
                    <a:bodyPr/>
                    <a:lstStyle/>
                    <a:p>
                      <a:pPr algn="ctr">
                        <a:lnSpc>
                          <a:spcPct val="107000"/>
                        </a:lnSpc>
                      </a:pPr>
                      <a:r>
                        <a:rPr lang="en-US" sz="1200" b="0" dirty="0" smtClean="0">
                          <a:effectLst/>
                          <a:latin typeface="Calibri" panose="020F0502020204030204" pitchFamily="34" charset="0"/>
                          <a:cs typeface="Times New Roman" panose="02020603050405020304" pitchFamily="18" charset="0"/>
                        </a:rPr>
                        <a:t>40%</a:t>
                      </a:r>
                      <a:endParaRPr lang="en-US" sz="1200" b="0" dirty="0">
                        <a:effectLst/>
                        <a:latin typeface="Calibri" panose="020F0502020204030204" pitchFamily="34" charset="0"/>
                        <a:cs typeface="Times New Roman" panose="02020603050405020304" pitchFamily="18" charset="0"/>
                      </a:endParaRPr>
                    </a:p>
                  </a:txBody>
                  <a:tcPr marL="51435" marR="51435" marT="9525" marB="0" anchor="ctr"/>
                </a:tc>
                <a:tc>
                  <a:txBody>
                    <a:bodyPr/>
                    <a:lstStyle/>
                    <a:p>
                      <a:pPr algn="ctr">
                        <a:lnSpc>
                          <a:spcPct val="107000"/>
                        </a:lnSpc>
                      </a:pPr>
                      <a:r>
                        <a:rPr lang="en-US" sz="1200" b="0" dirty="0" smtClean="0">
                          <a:effectLst/>
                          <a:latin typeface="Calibri" panose="020F0502020204030204" pitchFamily="34" charset="0"/>
                          <a:cs typeface="Times New Roman" panose="02020603050405020304" pitchFamily="18" charset="0"/>
                        </a:rPr>
                        <a:t>40%</a:t>
                      </a:r>
                      <a:endParaRPr lang="en-US" sz="1200" b="0" dirty="0">
                        <a:effectLst/>
                        <a:latin typeface="Calibri" panose="020F0502020204030204" pitchFamily="34" charset="0"/>
                        <a:cs typeface="Times New Roman" panose="02020603050405020304" pitchFamily="18" charset="0"/>
                      </a:endParaRPr>
                    </a:p>
                  </a:txBody>
                  <a:tcPr marL="51435" marR="51435" marT="9525" marB="0" anchor="ctr"/>
                </a:tc>
                <a:tc>
                  <a:txBody>
                    <a:bodyPr/>
                    <a:lstStyle/>
                    <a:p>
                      <a:pPr algn="ctr">
                        <a:lnSpc>
                          <a:spcPct val="107000"/>
                        </a:lnSpc>
                      </a:pPr>
                      <a:r>
                        <a:rPr lang="en-US" sz="1200" b="0" dirty="0" smtClean="0">
                          <a:effectLst/>
                          <a:latin typeface="Calibri" panose="020F0502020204030204" pitchFamily="34" charset="0"/>
                          <a:cs typeface="Times New Roman" panose="02020603050405020304" pitchFamily="18" charset="0"/>
                        </a:rPr>
                        <a:t>40%</a:t>
                      </a:r>
                      <a:endParaRPr lang="en-US" sz="1200" b="0" dirty="0">
                        <a:effectLst/>
                        <a:latin typeface="Calibri" panose="020F0502020204030204" pitchFamily="34" charset="0"/>
                        <a:cs typeface="Times New Roman" panose="02020603050405020304" pitchFamily="18" charset="0"/>
                      </a:endParaRPr>
                    </a:p>
                  </a:txBody>
                  <a:tcPr marL="51435" marR="51435" marT="9525" marB="0" anchor="ctr"/>
                </a:tc>
                <a:extLst>
                  <a:ext uri="{0D108BD9-81ED-4DB2-BD59-A6C34878D82A}">
                    <a16:rowId xmlns:a16="http://schemas.microsoft.com/office/drawing/2014/main" xmlns="" val="3032571036"/>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35</a:t>
            </a:fld>
            <a:endParaRPr lang="en-US"/>
          </a:p>
        </p:txBody>
      </p:sp>
    </p:spTree>
    <p:extLst>
      <p:ext uri="{BB962C8B-B14F-4D97-AF65-F5344CB8AC3E}">
        <p14:creationId xmlns:p14="http://schemas.microsoft.com/office/powerpoint/2010/main" val="38807532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06363"/>
            <a:ext cx="9144000" cy="388937"/>
          </a:xfrm>
        </p:spPr>
        <p:txBody>
          <a:bodyPr>
            <a:normAutofit fontScale="90000"/>
          </a:bodyPr>
          <a:lstStyle/>
          <a:p>
            <a:r>
              <a:rPr lang="en-US" sz="2400" dirty="0" smtClean="0">
                <a:latin typeface="Arial" panose="020B0604020202020204" pitchFamily="34" charset="0"/>
                <a:cs typeface="Arial" panose="020B0604020202020204" pitchFamily="34" charset="0"/>
              </a:rPr>
              <a:t>2024-2027 Revenue Projections-IGF only</a:t>
            </a:r>
            <a:endParaRPr lang="en-US" sz="24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70756061"/>
              </p:ext>
            </p:extLst>
          </p:nvPr>
        </p:nvGraphicFramePr>
        <p:xfrm>
          <a:off x="114302" y="495302"/>
          <a:ext cx="11874499" cy="5651497"/>
        </p:xfrm>
        <a:graphic>
          <a:graphicData uri="http://schemas.openxmlformats.org/drawingml/2006/table">
            <a:tbl>
              <a:tblPr>
                <a:tableStyleId>{5940675A-B579-460E-94D1-54222C63F5DA}</a:tableStyleId>
              </a:tblPr>
              <a:tblGrid>
                <a:gridCol w="1733503"/>
                <a:gridCol w="1794686"/>
                <a:gridCol w="1692713"/>
                <a:gridCol w="1713109"/>
                <a:gridCol w="1570351"/>
                <a:gridCol w="1672323"/>
                <a:gridCol w="1697814"/>
              </a:tblGrid>
              <a:tr h="608302">
                <a:tc>
                  <a:txBody>
                    <a:bodyPr/>
                    <a:lstStyle/>
                    <a:p>
                      <a:pPr algn="ctr" rtl="0" fontAlgn="ctr"/>
                      <a:r>
                        <a:rPr lang="en-US" sz="1200" b="1" u="none" strike="noStrike" dirty="0">
                          <a:effectLst/>
                          <a:latin typeface="Arial" panose="020B0604020202020204" pitchFamily="34" charset="0"/>
                          <a:cs typeface="Arial" panose="020B0604020202020204" pitchFamily="34" charset="0"/>
                        </a:rPr>
                        <a:t>ITEM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gridSpan="2">
                  <a:txBody>
                    <a:bodyPr/>
                    <a:lstStyle/>
                    <a:p>
                      <a:pPr algn="ctr" rtl="0" fontAlgn="ctr"/>
                      <a:r>
                        <a:rPr lang="en-US" sz="1200" b="1" u="none" strike="noStrike">
                          <a:effectLst/>
                          <a:latin typeface="Arial" panose="020B0604020202020204" pitchFamily="34" charset="0"/>
                          <a:cs typeface="Arial" panose="020B0604020202020204" pitchFamily="34" charset="0"/>
                        </a:rPr>
                        <a:t>2023</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hMerge="1">
                  <a:txBody>
                    <a:bodyPr/>
                    <a:lstStyle/>
                    <a:p>
                      <a:endParaRPr lang="en-US"/>
                    </a:p>
                  </a:txBody>
                  <a:tcPr/>
                </a:tc>
                <a:tc>
                  <a:txBody>
                    <a:bodyPr/>
                    <a:lstStyle/>
                    <a:p>
                      <a:pPr algn="ctr" rtl="0" fontAlgn="ctr"/>
                      <a:r>
                        <a:rPr lang="en-US" sz="1200" b="1" u="none" strike="noStrike">
                          <a:effectLst/>
                          <a:latin typeface="Arial" panose="020B0604020202020204" pitchFamily="34" charset="0"/>
                          <a:cs typeface="Arial" panose="020B0604020202020204" pitchFamily="34" charset="0"/>
                        </a:rPr>
                        <a:t>2024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1" u="none" strike="noStrike" dirty="0">
                          <a:effectLst/>
                          <a:latin typeface="Arial" panose="020B0604020202020204" pitchFamily="34" charset="0"/>
                          <a:cs typeface="Arial" panose="020B0604020202020204" pitchFamily="34" charset="0"/>
                        </a:rPr>
                        <a:t>2025</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1" u="none" strike="noStrike">
                          <a:effectLst/>
                          <a:latin typeface="Arial" panose="020B0604020202020204" pitchFamily="34" charset="0"/>
                          <a:cs typeface="Arial" panose="020B0604020202020204" pitchFamily="34" charset="0"/>
                        </a:rPr>
                        <a:t>2026</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ctr" rtl="0" fontAlgn="ctr"/>
                      <a:r>
                        <a:rPr lang="en-US" sz="1200" b="1" u="none" strike="noStrike" dirty="0">
                          <a:effectLst/>
                          <a:latin typeface="Arial" panose="020B0604020202020204" pitchFamily="34" charset="0"/>
                          <a:cs typeface="Arial" panose="020B0604020202020204" pitchFamily="34" charset="0"/>
                        </a:rPr>
                        <a:t>2027</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r>
              <a:tr h="673470">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rtl="0" fontAlgn="ctr"/>
                      <a:r>
                        <a:rPr lang="en-US" sz="1200" b="1" u="none" strike="noStrike">
                          <a:effectLst/>
                        </a:rPr>
                        <a:t>Budget</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rtl="0" fontAlgn="ctr"/>
                      <a:r>
                        <a:rPr lang="en-US" sz="1200" b="1" u="none" strike="noStrike">
                          <a:effectLst/>
                        </a:rPr>
                        <a:t>Actual as at August</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rtl="0" fontAlgn="ctr"/>
                      <a:r>
                        <a:rPr lang="en-US" sz="1200" b="1" u="none" strike="noStrike">
                          <a:effectLst/>
                        </a:rPr>
                        <a:t>Projection</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rtl="0" fontAlgn="ctr"/>
                      <a:r>
                        <a:rPr lang="en-US" sz="1200" b="1" u="none" strike="noStrike">
                          <a:effectLst/>
                        </a:rPr>
                        <a:t>Projection</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rtl="0" fontAlgn="ctr"/>
                      <a:r>
                        <a:rPr lang="en-US" sz="1200" b="1" u="none" strike="noStrike">
                          <a:effectLst/>
                        </a:rPr>
                        <a:t>Projection</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ctr" rtl="0" fontAlgn="ctr"/>
                      <a:r>
                        <a:rPr lang="en-US" sz="1200" b="1" u="none" strike="noStrike" dirty="0">
                          <a:effectLst/>
                        </a:rPr>
                        <a:t>Projection</a:t>
                      </a:r>
                      <a:endParaRPr lang="en-US" sz="1200" b="1" i="0" u="none" strike="noStrike" dirty="0">
                        <a:solidFill>
                          <a:srgbClr val="000000"/>
                        </a:solidFill>
                        <a:effectLst/>
                        <a:latin typeface="Arial" panose="020B0604020202020204" pitchFamily="34" charset="0"/>
                      </a:endParaRPr>
                    </a:p>
                  </a:txBody>
                  <a:tcPr marL="9525" marR="9525" marT="9525" marB="0" anchor="ctr"/>
                </a:tc>
              </a:tr>
              <a:tr h="673470">
                <a:tc>
                  <a:txBody>
                    <a:bodyPr/>
                    <a:lstStyle/>
                    <a:p>
                      <a:pPr algn="l" rtl="0" fontAlgn="ctr"/>
                      <a:r>
                        <a:rPr lang="en-US" sz="1200" u="none" strike="noStrike">
                          <a:effectLst/>
                        </a:rPr>
                        <a:t>Property Rate</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2,284,023.31</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52,896.54</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2,284,023.31</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2,284,023.31</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2,284,023.31</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2,284,023.31</a:t>
                      </a:r>
                      <a:endParaRPr lang="en-US" sz="1200" b="0" i="0" u="none" strike="noStrike" dirty="0">
                        <a:solidFill>
                          <a:srgbClr val="000000"/>
                        </a:solidFill>
                        <a:effectLst/>
                        <a:latin typeface="Arial" panose="020B0604020202020204" pitchFamily="34" charset="0"/>
                      </a:endParaRPr>
                    </a:p>
                  </a:txBody>
                  <a:tcPr marL="9525" marR="9525" marT="9525" marB="0" anchor="ctr"/>
                </a:tc>
              </a:tr>
              <a:tr h="344566">
                <a:tc>
                  <a:txBody>
                    <a:bodyPr/>
                    <a:lstStyle/>
                    <a:p>
                      <a:pPr algn="l" rtl="0" fontAlgn="ctr"/>
                      <a:r>
                        <a:rPr lang="en-US" sz="1200" u="none" strike="noStrike">
                          <a:effectLst/>
                        </a:rPr>
                        <a:t>Basic Rate</a:t>
                      </a:r>
                      <a:endParaRPr lang="en-US" sz="1200" b="1" i="0" u="none" strike="noStrike">
                        <a:solidFill>
                          <a:srgbClr val="000000"/>
                        </a:solidFill>
                        <a:effectLst/>
                        <a:latin typeface="Calibri" panose="020F0502020204030204" pitchFamily="34" charset="0"/>
                      </a:endParaRPr>
                    </a:p>
                  </a:txBody>
                  <a:tcPr marL="9525" marR="9525" marT="9525" marB="0" anchor="ctr"/>
                </a:tc>
                <a:tc>
                  <a:txBody>
                    <a:bodyPr/>
                    <a:lstStyle/>
                    <a:p>
                      <a:pPr algn="r" rtl="0" fontAlgn="ctr"/>
                      <a:r>
                        <a:rPr lang="en-US" sz="1200" u="none" strike="noStrike">
                          <a:effectLst/>
                        </a:rPr>
                        <a:t>3,500.00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                 </a:t>
                      </a:r>
                      <a:r>
                        <a:rPr lang="en-US" sz="1200" u="none" strike="noStrike" dirty="0" smtClean="0">
                          <a:effectLst/>
                        </a:rPr>
                        <a:t>1,0 </a:t>
                      </a:r>
                      <a:r>
                        <a:rPr lang="en-US" sz="1200" u="none" strike="noStrike" dirty="0">
                          <a:effectLst/>
                        </a:rPr>
                        <a:t>21.00 </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3,500.00</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3,500.00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3,500.00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3,500.00</a:t>
                      </a:r>
                      <a:endParaRPr lang="en-US" sz="1200" b="0" i="0" u="none" strike="noStrike" dirty="0">
                        <a:solidFill>
                          <a:srgbClr val="000000"/>
                        </a:solidFill>
                        <a:effectLst/>
                        <a:latin typeface="Arial" panose="020B0604020202020204" pitchFamily="34" charset="0"/>
                      </a:endParaRPr>
                    </a:p>
                  </a:txBody>
                  <a:tcPr marL="9525" marR="9525" marT="9525" marB="0" anchor="ctr"/>
                </a:tc>
              </a:tr>
              <a:tr h="344566">
                <a:tc>
                  <a:txBody>
                    <a:bodyPr/>
                    <a:lstStyle/>
                    <a:p>
                      <a:pPr algn="l" rtl="0" fontAlgn="ctr"/>
                      <a:r>
                        <a:rPr lang="en-US" sz="1200" u="none" strike="noStrike">
                          <a:effectLst/>
                        </a:rPr>
                        <a:t>Fees </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183,374.78</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34,373.18</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 185,374.78</a:t>
                      </a:r>
                      <a:endParaRPr lang="en-US" sz="1200" b="1"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185,374.78</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185,374.78</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 185,374.78</a:t>
                      </a:r>
                      <a:endParaRPr lang="en-US" sz="1200" b="1" i="0" u="none" strike="noStrike" dirty="0">
                        <a:solidFill>
                          <a:srgbClr val="000000"/>
                        </a:solidFill>
                        <a:effectLst/>
                        <a:latin typeface="Arial" panose="020B0604020202020204" pitchFamily="34" charset="0"/>
                      </a:endParaRPr>
                    </a:p>
                  </a:txBody>
                  <a:tcPr marL="9525" marR="9525" marT="9525" marB="0" anchor="ctr"/>
                </a:tc>
              </a:tr>
              <a:tr h="344566">
                <a:tc>
                  <a:txBody>
                    <a:bodyPr/>
                    <a:lstStyle/>
                    <a:p>
                      <a:pPr algn="l" rtl="0" fontAlgn="ctr"/>
                      <a:r>
                        <a:rPr lang="en-US" sz="1200" u="none" strike="noStrike">
                          <a:effectLst/>
                        </a:rPr>
                        <a:t>Fines</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3,200.00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3,600.00 </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3,200.00</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3,600.00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3,200.00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3,600.00</a:t>
                      </a:r>
                      <a:endParaRPr lang="en-US" sz="1200" b="0" i="0" u="none" strike="noStrike" dirty="0">
                        <a:solidFill>
                          <a:srgbClr val="000000"/>
                        </a:solidFill>
                        <a:effectLst/>
                        <a:latin typeface="Arial" panose="020B0604020202020204" pitchFamily="34" charset="0"/>
                      </a:endParaRPr>
                    </a:p>
                  </a:txBody>
                  <a:tcPr marL="9525" marR="9525" marT="9525" marB="0" anchor="ctr"/>
                </a:tc>
              </a:tr>
              <a:tr h="344566">
                <a:tc>
                  <a:txBody>
                    <a:bodyPr/>
                    <a:lstStyle/>
                    <a:p>
                      <a:pPr algn="l" rtl="0" fontAlgn="ctr"/>
                      <a:r>
                        <a:rPr lang="en-US" sz="1200" u="none" strike="noStrike">
                          <a:effectLst/>
                        </a:rPr>
                        <a:t>Licence</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370,445.00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424,805.38</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370,445.00</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smtClean="0">
                          <a:effectLst/>
                        </a:rPr>
                        <a:t>396,595.00</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370,445.00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smtClean="0">
                          <a:effectLst/>
                        </a:rPr>
                        <a:t>396,595.00</a:t>
                      </a:r>
                      <a:endParaRPr lang="en-US" sz="1200" b="0" i="0" u="none" strike="noStrike" dirty="0">
                        <a:solidFill>
                          <a:srgbClr val="000000"/>
                        </a:solidFill>
                        <a:effectLst/>
                        <a:latin typeface="Arial" panose="020B0604020202020204" pitchFamily="34" charset="0"/>
                      </a:endParaRPr>
                    </a:p>
                  </a:txBody>
                  <a:tcPr marL="9525" marR="9525" marT="9525" marB="0" anchor="ctr"/>
                </a:tc>
              </a:tr>
              <a:tr h="344566">
                <a:tc>
                  <a:txBody>
                    <a:bodyPr/>
                    <a:lstStyle/>
                    <a:p>
                      <a:pPr algn="l" rtl="0" fontAlgn="ctr"/>
                      <a:r>
                        <a:rPr lang="en-US" sz="1200" u="none" strike="noStrike">
                          <a:effectLst/>
                        </a:rPr>
                        <a:t>Land</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3,230,585.30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1,234,525.68</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b="0" i="0" u="none" strike="noStrike" dirty="0">
                          <a:solidFill>
                            <a:srgbClr val="000000"/>
                          </a:solidFill>
                          <a:effectLst/>
                          <a:latin typeface="Calibri" panose="020F0502020204030204" pitchFamily="34" charset="0"/>
                        </a:rPr>
                        <a:t>3,228,585.30</a:t>
                      </a:r>
                    </a:p>
                  </a:txBody>
                  <a:tcPr marL="7620" marR="7620" marT="7620" marB="0" anchor="ctr"/>
                </a:tc>
                <a:tc>
                  <a:txBody>
                    <a:bodyPr/>
                    <a:lstStyle/>
                    <a:p>
                      <a:pPr algn="r" rtl="0" fontAlgn="ctr"/>
                      <a:r>
                        <a:rPr lang="en-US" sz="1200" u="none" strike="noStrike" dirty="0" smtClean="0">
                          <a:effectLst/>
                        </a:rPr>
                        <a:t>3,228,585.30</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smtClean="0">
                          <a:effectLst/>
                        </a:rPr>
                        <a:t>3,228,585.30</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smtClean="0">
                          <a:effectLst/>
                        </a:rPr>
                        <a:t>3,228,585.30</a:t>
                      </a:r>
                      <a:endParaRPr lang="en-US" sz="1200" b="0" i="0" u="none" strike="noStrike" dirty="0">
                        <a:solidFill>
                          <a:srgbClr val="000000"/>
                        </a:solidFill>
                        <a:effectLst/>
                        <a:latin typeface="Arial" panose="020B0604020202020204" pitchFamily="34" charset="0"/>
                      </a:endParaRPr>
                    </a:p>
                  </a:txBody>
                  <a:tcPr marL="9525" marR="9525" marT="9525" marB="0" anchor="ctr"/>
                </a:tc>
              </a:tr>
              <a:tr h="344566">
                <a:tc>
                  <a:txBody>
                    <a:bodyPr/>
                    <a:lstStyle/>
                    <a:p>
                      <a:pPr algn="l" rtl="0" fontAlgn="ctr"/>
                      <a:r>
                        <a:rPr lang="en-US" sz="1200" u="none" strike="noStrike">
                          <a:effectLst/>
                        </a:rPr>
                        <a:t>Rent</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45,000.00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b"/>
                      <a:r>
                        <a:rPr lang="en-US" sz="1200" u="none" strike="noStrike">
                          <a:effectLst/>
                        </a:rPr>
                        <a:t>18,450.00</a:t>
                      </a:r>
                      <a:endParaRPr lang="en-US" sz="1200" b="0" i="0" u="none" strike="noStrike">
                        <a:solidFill>
                          <a:srgbClr val="000000"/>
                        </a:solidFill>
                        <a:effectLst/>
                        <a:latin typeface="Arial" panose="020B0604020202020204" pitchFamily="34" charset="0"/>
                      </a:endParaRPr>
                    </a:p>
                  </a:txBody>
                  <a:tcPr marL="9525" marR="9525" marT="9525" marB="0" anchor="b"/>
                </a:tc>
                <a:tc>
                  <a:txBody>
                    <a:bodyPr/>
                    <a:lstStyle/>
                    <a:p>
                      <a:pPr algn="r" rtl="0" fontAlgn="ctr"/>
                      <a:r>
                        <a:rPr lang="en-US" sz="1200" u="none" strike="noStrike" dirty="0">
                          <a:effectLst/>
                        </a:rPr>
                        <a:t>45,000.00</a:t>
                      </a:r>
                      <a:endParaRPr lang="en-US" sz="1200" b="0"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18,450.00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45,000.00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18,450.00</a:t>
                      </a:r>
                      <a:endParaRPr lang="en-US" sz="1200" b="0" i="0" u="none" strike="noStrike" dirty="0">
                        <a:solidFill>
                          <a:srgbClr val="000000"/>
                        </a:solidFill>
                        <a:effectLst/>
                        <a:latin typeface="Arial" panose="020B0604020202020204" pitchFamily="34" charset="0"/>
                      </a:endParaRPr>
                    </a:p>
                  </a:txBody>
                  <a:tcPr marL="9525" marR="9525" marT="9525" marB="0" anchor="ctr"/>
                </a:tc>
              </a:tr>
              <a:tr h="344566">
                <a:tc>
                  <a:txBody>
                    <a:bodyPr/>
                    <a:lstStyle/>
                    <a:p>
                      <a:pPr algn="l" rtl="0" fontAlgn="ctr"/>
                      <a:r>
                        <a:rPr lang="en-US" sz="1200" u="none" strike="noStrike">
                          <a:effectLst/>
                        </a:rPr>
                        <a:t>Investment</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2,368.60</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 30,000.00</a:t>
                      </a:r>
                      <a:endParaRPr lang="en-US" sz="1200" b="1"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 30,000.00</a:t>
                      </a:r>
                      <a:endParaRPr lang="en-US" sz="1200" b="1" i="0" u="none" strike="noStrike" dirty="0">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30,000.00</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 30,000.00</a:t>
                      </a:r>
                      <a:endParaRPr lang="en-US" sz="1200" b="1" i="0" u="none" strike="noStrike" dirty="0">
                        <a:solidFill>
                          <a:srgbClr val="000000"/>
                        </a:solidFill>
                        <a:effectLst/>
                        <a:latin typeface="Arial" panose="020B0604020202020204" pitchFamily="34" charset="0"/>
                      </a:endParaRPr>
                    </a:p>
                  </a:txBody>
                  <a:tcPr marL="9525" marR="9525" marT="9525" marB="0" anchor="ctr"/>
                </a:tc>
              </a:tr>
              <a:tr h="328905">
                <a:tc>
                  <a:txBody>
                    <a:bodyPr/>
                    <a:lstStyle/>
                    <a:p>
                      <a:pPr algn="l" rtl="0" fontAlgn="ctr"/>
                      <a:r>
                        <a:rPr lang="en-US" sz="1200" u="none" strike="noStrike">
                          <a:effectLst/>
                        </a:rPr>
                        <a:t>Sub-Total</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6,150,128.39 </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b"/>
                      <a:r>
                        <a:rPr lang="en-US" sz="1200" u="none" strike="noStrike">
                          <a:effectLst/>
                        </a:rPr>
                        <a:t>          1,771,040.38 </a:t>
                      </a:r>
                      <a:endParaRPr lang="en-US" sz="1200" b="0" i="0" u="none" strike="noStrike">
                        <a:solidFill>
                          <a:srgbClr val="000000"/>
                        </a:solidFill>
                        <a:effectLst/>
                        <a:latin typeface="Arial" panose="020B0604020202020204" pitchFamily="34" charset="0"/>
                      </a:endParaRPr>
                    </a:p>
                  </a:txBody>
                  <a:tcPr marL="9525" marR="9525" marT="9525" marB="0" anchor="b"/>
                </a:tc>
                <a:tc>
                  <a:txBody>
                    <a:bodyPr/>
                    <a:lstStyle/>
                    <a:p>
                      <a:pPr algn="r" rtl="0" fontAlgn="ctr"/>
                      <a:r>
                        <a:rPr lang="en-US" sz="1200" u="none" strike="noStrike">
                          <a:effectLst/>
                        </a:rPr>
                        <a:t>          6,150,128.39 </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6,150,128.39 </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6,150,128.39 </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dirty="0">
                          <a:effectLst/>
                        </a:rPr>
                        <a:t>          6,150,128.39 </a:t>
                      </a:r>
                      <a:endParaRPr lang="en-US" sz="1200" b="0" i="0" u="none" strike="noStrike" dirty="0">
                        <a:solidFill>
                          <a:srgbClr val="000000"/>
                        </a:solidFill>
                        <a:effectLst/>
                        <a:latin typeface="Arial" panose="020B0604020202020204" pitchFamily="34" charset="0"/>
                      </a:endParaRPr>
                    </a:p>
                  </a:txBody>
                  <a:tcPr marL="9525" marR="9525" marT="9525" marB="0" anchor="ctr"/>
                </a:tc>
              </a:tr>
              <a:tr h="626483">
                <a:tc>
                  <a:txBody>
                    <a:bodyPr/>
                    <a:lstStyle/>
                    <a:p>
                      <a:pPr algn="l" rtl="0" fontAlgn="ctr"/>
                      <a:r>
                        <a:rPr lang="en-US" sz="1200" u="none" strike="noStrike">
                          <a:effectLst/>
                        </a:rPr>
                        <a:t>Royalties</a:t>
                      </a:r>
                      <a:endParaRPr lang="en-US" sz="1200" b="1"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2,696,964.39 </a:t>
                      </a:r>
                      <a:endParaRPr lang="en-US" sz="1200" b="0" i="0" u="none" strike="noStrike">
                        <a:solidFill>
                          <a:srgbClr val="000000"/>
                        </a:solidFill>
                        <a:effectLst/>
                        <a:latin typeface="Arial" panose="020B0604020202020204" pitchFamily="34" charset="0"/>
                      </a:endParaRPr>
                    </a:p>
                  </a:txBody>
                  <a:tcPr marL="9525" marR="9525" marT="9525" marB="0" anchor="ctr"/>
                </a:tc>
                <a:tc>
                  <a:txBody>
                    <a:bodyPr/>
                    <a:lstStyle/>
                    <a:p>
                      <a:pPr algn="r" rtl="0" fontAlgn="ctr"/>
                      <a:r>
                        <a:rPr lang="en-US" sz="1200" u="none" strike="noStrike">
                          <a:effectLst/>
                        </a:rPr>
                        <a:t>             2,191,330.05 </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r" rtl="0" fontAlgn="ctr"/>
                      <a:r>
                        <a:rPr lang="en-US" sz="1200" u="none" strike="noStrike" dirty="0">
                          <a:effectLst/>
                        </a:rPr>
                        <a:t>         2,696,964.39 </a:t>
                      </a:r>
                      <a:endParaRPr lang="en-US"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r" rtl="0" fontAlgn="ctr"/>
                      <a:r>
                        <a:rPr lang="en-US" sz="1200" u="none" strike="noStrike">
                          <a:effectLst/>
                        </a:rPr>
                        <a:t>      2,696,964.39 </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r" rtl="0" fontAlgn="ctr"/>
                      <a:r>
                        <a:rPr lang="en-US" sz="1200" u="none" strike="noStrike">
                          <a:effectLst/>
                        </a:rPr>
                        <a:t>        2,696,964.39 </a:t>
                      </a:r>
                      <a:endParaRPr lang="en-US" sz="1200" b="0" i="0" u="none" strike="noStrike">
                        <a:solidFill>
                          <a:srgbClr val="000000"/>
                        </a:solidFill>
                        <a:effectLst/>
                        <a:latin typeface="Calibri" panose="020F0502020204030204" pitchFamily="34" charset="0"/>
                      </a:endParaRPr>
                    </a:p>
                  </a:txBody>
                  <a:tcPr marL="9525" marR="9525" marT="9525" marB="0" anchor="ctr"/>
                </a:tc>
                <a:tc>
                  <a:txBody>
                    <a:bodyPr/>
                    <a:lstStyle/>
                    <a:p>
                      <a:pPr algn="r" rtl="0" fontAlgn="ctr"/>
                      <a:r>
                        <a:rPr lang="en-US" sz="1200" u="none" strike="noStrike" dirty="0">
                          <a:effectLst/>
                        </a:rPr>
                        <a:t>         2,696,964.39 </a:t>
                      </a:r>
                      <a:endParaRPr lang="en-US" sz="1200" b="0" i="0" u="none" strike="noStrike" dirty="0">
                        <a:solidFill>
                          <a:srgbClr val="000000"/>
                        </a:solidFill>
                        <a:effectLst/>
                        <a:latin typeface="Calibri" panose="020F0502020204030204" pitchFamily="34" charset="0"/>
                      </a:endParaRPr>
                    </a:p>
                  </a:txBody>
                  <a:tcPr marL="9525" marR="9525" marT="9525" marB="0" anchor="ctr"/>
                </a:tc>
              </a:tr>
              <a:tr h="328905">
                <a:tc>
                  <a:txBody>
                    <a:bodyPr/>
                    <a:lstStyle/>
                    <a:p>
                      <a:pPr algn="l" rtl="0" fontAlgn="ctr"/>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8,847,092.78</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3,962,370.43</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8,847,092.78</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8,847,092.78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a:effectLst/>
                          <a:latin typeface="Arial" panose="020B0604020202020204" pitchFamily="34" charset="0"/>
                          <a:cs typeface="Arial" panose="020B0604020202020204" pitchFamily="34" charset="0"/>
                        </a:rPr>
                        <a:t>8,847,092.78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r>
                        <a:rPr lang="en-US" sz="1200" b="1" u="none" strike="noStrike" dirty="0">
                          <a:effectLst/>
                          <a:latin typeface="Arial" panose="020B0604020202020204" pitchFamily="34" charset="0"/>
                          <a:cs typeface="Arial" panose="020B0604020202020204" pitchFamily="34" charset="0"/>
                        </a:rPr>
                        <a:t>8,847,092.78</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36</a:t>
            </a:fld>
            <a:endParaRPr lang="en-US"/>
          </a:p>
        </p:txBody>
      </p:sp>
    </p:spTree>
    <p:extLst>
      <p:ext uri="{BB962C8B-B14F-4D97-AF65-F5344CB8AC3E}">
        <p14:creationId xmlns:p14="http://schemas.microsoft.com/office/powerpoint/2010/main" val="40814468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1800" y="106363"/>
            <a:ext cx="11010900" cy="515937"/>
          </a:xfrm>
        </p:spPr>
        <p:txBody>
          <a:bodyPr>
            <a:normAutofit/>
          </a:bodyPr>
          <a:lstStyle/>
          <a:p>
            <a:r>
              <a:rPr lang="en-US" sz="2400" dirty="0" smtClean="0">
                <a:latin typeface="Arial" panose="020B0604020202020204" pitchFamily="34" charset="0"/>
                <a:cs typeface="Arial" panose="020B0604020202020204" pitchFamily="34" charset="0"/>
              </a:rPr>
              <a:t>2024-2027 Revenue Projections-All Revenue Sources</a:t>
            </a:r>
            <a:endParaRPr lang="en-US" sz="24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960380528"/>
              </p:ext>
            </p:extLst>
          </p:nvPr>
        </p:nvGraphicFramePr>
        <p:xfrm>
          <a:off x="330202" y="704688"/>
          <a:ext cx="11671298" cy="5262799"/>
        </p:xfrm>
        <a:graphic>
          <a:graphicData uri="http://schemas.openxmlformats.org/drawingml/2006/table">
            <a:tbl>
              <a:tblPr>
                <a:tableStyleId>{5940675A-B579-460E-94D1-54222C63F5DA}</a:tableStyleId>
              </a:tblPr>
              <a:tblGrid>
                <a:gridCol w="1986852">
                  <a:extLst>
                    <a:ext uri="{9D8B030D-6E8A-4147-A177-3AD203B41FA5}">
                      <a16:colId xmlns:a16="http://schemas.microsoft.com/office/drawing/2014/main" xmlns="" val="1302001321"/>
                    </a:ext>
                  </a:extLst>
                </a:gridCol>
                <a:gridCol w="1281765">
                  <a:extLst>
                    <a:ext uri="{9D8B030D-6E8A-4147-A177-3AD203B41FA5}">
                      <a16:colId xmlns:a16="http://schemas.microsoft.com/office/drawing/2014/main" xmlns="" val="3071388117"/>
                    </a:ext>
                  </a:extLst>
                </a:gridCol>
                <a:gridCol w="1678669">
                  <a:extLst>
                    <a:ext uri="{9D8B030D-6E8A-4147-A177-3AD203B41FA5}">
                      <a16:colId xmlns:a16="http://schemas.microsoft.com/office/drawing/2014/main" xmlns="" val="3489965726"/>
                    </a:ext>
                  </a:extLst>
                </a:gridCol>
                <a:gridCol w="1745612">
                  <a:extLst>
                    <a:ext uri="{9D8B030D-6E8A-4147-A177-3AD203B41FA5}">
                      <a16:colId xmlns:a16="http://schemas.microsoft.com/office/drawing/2014/main" xmlns="" val="3466252606"/>
                    </a:ext>
                  </a:extLst>
                </a:gridCol>
                <a:gridCol w="1616394">
                  <a:extLst>
                    <a:ext uri="{9D8B030D-6E8A-4147-A177-3AD203B41FA5}">
                      <a16:colId xmlns:a16="http://schemas.microsoft.com/office/drawing/2014/main" xmlns="" val="2757416256"/>
                    </a:ext>
                  </a:extLst>
                </a:gridCol>
                <a:gridCol w="1681003">
                  <a:extLst>
                    <a:ext uri="{9D8B030D-6E8A-4147-A177-3AD203B41FA5}">
                      <a16:colId xmlns:a16="http://schemas.microsoft.com/office/drawing/2014/main" xmlns="" val="3282554359"/>
                    </a:ext>
                  </a:extLst>
                </a:gridCol>
                <a:gridCol w="1681003">
                  <a:extLst>
                    <a:ext uri="{9D8B030D-6E8A-4147-A177-3AD203B41FA5}">
                      <a16:colId xmlns:a16="http://schemas.microsoft.com/office/drawing/2014/main" xmlns="" val="2367954516"/>
                    </a:ext>
                  </a:extLst>
                </a:gridCol>
              </a:tblGrid>
              <a:tr h="114298">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ITEM</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gridSpan="2">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2023</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hMerge="1">
                  <a:txBody>
                    <a:bodyPr/>
                    <a:lstStyle/>
                    <a:p>
                      <a:endParaRPr lang="en-US"/>
                    </a:p>
                  </a:txBody>
                  <a:tcPr/>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2024</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2025</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2026</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2027</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1586228919"/>
                  </a:ext>
                </a:extLst>
              </a:tr>
              <a:tr h="569279">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 </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Budget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Actual as at August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Projection</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Projection</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Projection</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b="1" dirty="0">
                          <a:effectLst/>
                          <a:latin typeface="Arial" panose="020B0604020202020204" pitchFamily="34" charset="0"/>
                          <a:cs typeface="Arial" panose="020B0604020202020204" pitchFamily="34" charset="0"/>
                        </a:rPr>
                        <a:t>Projection</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346143090"/>
                  </a:ext>
                </a:extLst>
              </a:tr>
              <a:tr h="590292">
                <a:tc>
                  <a:txBody>
                    <a:bodyPr/>
                    <a:lstStyle/>
                    <a:p>
                      <a:pPr algn="l" fontAlgn="b"/>
                      <a:r>
                        <a:rPr lang="en-US" sz="1200" u="none" strike="noStrike" dirty="0">
                          <a:effectLst/>
                          <a:latin typeface="Arial" panose="020B0604020202020204" pitchFamily="34" charset="0"/>
                          <a:cs typeface="Arial" panose="020B0604020202020204" pitchFamily="34" charset="0"/>
                        </a:rPr>
                        <a:t>IGF</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ctr"/>
                      <a:endParaRPr lang="en-US" sz="1400" b="0" u="none" strike="noStrike" dirty="0" smtClean="0">
                        <a:effectLst/>
                        <a:latin typeface="Arial" panose="020B0604020202020204" pitchFamily="34" charset="0"/>
                        <a:cs typeface="Arial" panose="020B0604020202020204" pitchFamily="34" charset="0"/>
                      </a:endParaRPr>
                    </a:p>
                    <a:p>
                      <a:pPr algn="r" rtl="0" fontAlgn="ctr"/>
                      <a:endParaRPr lang="en-US" sz="1400" b="0" u="none" strike="noStrike" dirty="0" smtClean="0">
                        <a:effectLst/>
                        <a:latin typeface="Arial" panose="020B0604020202020204" pitchFamily="34" charset="0"/>
                        <a:cs typeface="Arial" panose="020B0604020202020204" pitchFamily="34" charset="0"/>
                      </a:endParaRPr>
                    </a:p>
                    <a:p>
                      <a:pPr algn="r" rtl="0" fontAlgn="ctr"/>
                      <a:endParaRPr lang="en-US" sz="1400" b="0" u="none" strike="noStrike" dirty="0" smtClean="0">
                        <a:effectLst/>
                        <a:latin typeface="Arial" panose="020B0604020202020204" pitchFamily="34" charset="0"/>
                        <a:cs typeface="Arial" panose="020B0604020202020204" pitchFamily="34" charset="0"/>
                      </a:endParaRPr>
                    </a:p>
                    <a:p>
                      <a:pPr algn="r" rtl="0" fontAlgn="ctr"/>
                      <a:r>
                        <a:rPr lang="en-US" sz="1400" b="0" u="none" strike="noStrike" dirty="0" smtClean="0">
                          <a:effectLst/>
                          <a:latin typeface="Arial" panose="020B0604020202020204" pitchFamily="34" charset="0"/>
                          <a:cs typeface="Arial" panose="020B0604020202020204" pitchFamily="34" charset="0"/>
                        </a:rPr>
                        <a:t>8,847,092.78</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rtl="0" fontAlgn="ctr"/>
                      <a:endParaRPr lang="en-US" sz="1400" b="0" u="none" strike="noStrike" dirty="0" smtClean="0">
                        <a:effectLst/>
                        <a:latin typeface="Arial" panose="020B0604020202020204" pitchFamily="34" charset="0"/>
                        <a:cs typeface="Arial" panose="020B0604020202020204" pitchFamily="34" charset="0"/>
                      </a:endParaRPr>
                    </a:p>
                    <a:p>
                      <a:pPr algn="r" rtl="0" fontAlgn="ctr"/>
                      <a:endParaRPr lang="en-US" sz="1400" b="0" u="none" strike="noStrike" dirty="0" smtClean="0">
                        <a:effectLst/>
                        <a:latin typeface="Arial" panose="020B0604020202020204" pitchFamily="34" charset="0"/>
                        <a:cs typeface="Arial" panose="020B0604020202020204" pitchFamily="34" charset="0"/>
                      </a:endParaRPr>
                    </a:p>
                    <a:p>
                      <a:pPr algn="r" rtl="0" fontAlgn="ctr"/>
                      <a:endParaRPr lang="en-US" sz="1400" b="0" u="none" strike="noStrike" dirty="0" smtClean="0">
                        <a:effectLst/>
                        <a:latin typeface="Arial" panose="020B0604020202020204" pitchFamily="34" charset="0"/>
                        <a:cs typeface="Arial" panose="020B0604020202020204" pitchFamily="34" charset="0"/>
                      </a:endParaRPr>
                    </a:p>
                    <a:p>
                      <a:pPr algn="r" rtl="0" fontAlgn="ctr"/>
                      <a:r>
                        <a:rPr lang="en-US" sz="1400" b="0" u="none" strike="noStrike" dirty="0" smtClean="0">
                          <a:effectLst/>
                          <a:latin typeface="Arial" panose="020B0604020202020204" pitchFamily="34" charset="0"/>
                          <a:cs typeface="Arial" panose="020B0604020202020204" pitchFamily="34" charset="0"/>
                        </a:rPr>
                        <a:t>3,962,370.43</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tc>
                <a:tc>
                  <a:txBody>
                    <a:bodyPr/>
                    <a:lstStyle/>
                    <a:p>
                      <a:pPr marL="0" marR="0" indent="0" algn="l" defTabSz="914400" rtl="0" eaLnBrk="1" fontAlgn="auto" latinLnBrk="0" hangingPunct="1">
                        <a:lnSpc>
                          <a:spcPct val="107000"/>
                        </a:lnSpc>
                        <a:spcBef>
                          <a:spcPts val="0"/>
                        </a:spcBef>
                        <a:spcAft>
                          <a:spcPts val="800"/>
                        </a:spcAft>
                        <a:buClrTx/>
                        <a:buSzTx/>
                        <a:buFontTx/>
                        <a:buNone/>
                        <a:tabLst/>
                        <a:defRPr/>
                      </a:pPr>
                      <a:r>
                        <a:rPr lang="en-US" sz="1200" b="0" dirty="0">
                          <a:effectLst/>
                          <a:latin typeface="Arial" panose="020B0604020202020204" pitchFamily="34" charset="0"/>
                          <a:cs typeface="Arial" panose="020B0604020202020204" pitchFamily="34" charset="0"/>
                        </a:rPr>
                        <a:t> </a:t>
                      </a:r>
                      <a:r>
                        <a:rPr lang="en-US" sz="1200" b="0" dirty="0" smtClean="0">
                          <a:effectLst/>
                          <a:latin typeface="Arial" panose="020B0604020202020204" pitchFamily="34" charset="0"/>
                          <a:ea typeface="Calibri" panose="020F0502020204030204" pitchFamily="34" charset="0"/>
                          <a:cs typeface="Arial" panose="020B0604020202020204" pitchFamily="34" charset="0"/>
                        </a:rPr>
                        <a:t>                 8,847,092.78</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indent="0" algn="r" defTabSz="914400" rtl="0" eaLnBrk="1" fontAlgn="auto" latinLnBrk="0" hangingPunct="1">
                        <a:lnSpc>
                          <a:spcPct val="107000"/>
                        </a:lnSpc>
                        <a:spcBef>
                          <a:spcPts val="0"/>
                        </a:spcBef>
                        <a:spcAft>
                          <a:spcPts val="800"/>
                        </a:spcAft>
                        <a:buClrTx/>
                        <a:buSzTx/>
                        <a:buFontTx/>
                        <a:buNone/>
                        <a:tabLst/>
                        <a:defRPr/>
                      </a:pPr>
                      <a:r>
                        <a:rPr lang="en-US" sz="1200" b="0" dirty="0">
                          <a:effectLst/>
                          <a:latin typeface="Arial" panose="020B0604020202020204" pitchFamily="34" charset="0"/>
                          <a:cs typeface="Arial" panose="020B0604020202020204" pitchFamily="34" charset="0"/>
                        </a:rPr>
                        <a:t> </a:t>
                      </a:r>
                      <a:endParaRPr lang="en-US" sz="1200" b="0" i="0" u="none" strike="noStrike" dirty="0" smtClean="0">
                        <a:solidFill>
                          <a:srgbClr val="000000"/>
                        </a:solidFill>
                        <a:effectLst/>
                        <a:latin typeface="Arial" panose="020B0604020202020204" pitchFamily="34" charset="0"/>
                        <a:cs typeface="Arial" panose="020B0604020202020204" pitchFamily="34" charset="0"/>
                      </a:endParaRPr>
                    </a:p>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                                  8,847,092.78</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indent="0" algn="r" defTabSz="914400" rtl="0" eaLnBrk="1" fontAlgn="auto" latinLnBrk="0" hangingPunct="1">
                        <a:lnSpc>
                          <a:spcPct val="107000"/>
                        </a:lnSpc>
                        <a:spcBef>
                          <a:spcPts val="0"/>
                        </a:spcBef>
                        <a:spcAft>
                          <a:spcPts val="800"/>
                        </a:spcAft>
                        <a:buClrTx/>
                        <a:buSzTx/>
                        <a:buFontTx/>
                        <a:buNone/>
                        <a:tabLst/>
                        <a:defRPr/>
                      </a:pPr>
                      <a:endParaRPr lang="en-US" sz="1200" b="0" i="0" u="none" strike="noStrike" dirty="0" smtClean="0">
                        <a:solidFill>
                          <a:srgbClr val="000000"/>
                        </a:solidFill>
                        <a:effectLst/>
                        <a:latin typeface="Arial" panose="020B0604020202020204" pitchFamily="34" charset="0"/>
                        <a:cs typeface="Arial" panose="020B0604020202020204" pitchFamily="34" charset="0"/>
                      </a:endParaRPr>
                    </a:p>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8,847,092.78</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indent="0" algn="r" defTabSz="914400" rtl="0" eaLnBrk="1" fontAlgn="auto" latinLnBrk="0" hangingPunct="1">
                        <a:lnSpc>
                          <a:spcPct val="107000"/>
                        </a:lnSpc>
                        <a:spcBef>
                          <a:spcPts val="0"/>
                        </a:spcBef>
                        <a:spcAft>
                          <a:spcPts val="800"/>
                        </a:spcAft>
                        <a:buClrTx/>
                        <a:buSzTx/>
                        <a:buFontTx/>
                        <a:buNone/>
                        <a:tabLst/>
                        <a:defRPr/>
                      </a:pPr>
                      <a:endParaRPr lang="en-US" sz="1200" b="0" i="0" u="none" strike="noStrike" dirty="0" smtClean="0">
                        <a:solidFill>
                          <a:srgbClr val="000000"/>
                        </a:solidFill>
                        <a:effectLst/>
                        <a:latin typeface="Arial" panose="020B0604020202020204" pitchFamily="34" charset="0"/>
                        <a:cs typeface="Arial" panose="020B0604020202020204" pitchFamily="34" charset="0"/>
                      </a:endParaRPr>
                    </a:p>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8,847,092.78</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1396706305"/>
                  </a:ext>
                </a:extLst>
              </a:tr>
              <a:tr h="558866">
                <a:tc>
                  <a:txBody>
                    <a:bodyPr/>
                    <a:lstStyle/>
                    <a:p>
                      <a:pPr algn="l" fontAlgn="b"/>
                      <a:r>
                        <a:rPr lang="en-US" sz="1200" u="none" strike="noStrike" dirty="0">
                          <a:effectLst/>
                          <a:latin typeface="Arial" panose="020B0604020202020204" pitchFamily="34" charset="0"/>
                          <a:cs typeface="Arial" panose="020B0604020202020204" pitchFamily="34" charset="0"/>
                        </a:rPr>
                        <a:t>Compensation</a:t>
                      </a:r>
                      <a:r>
                        <a:rPr lang="en-US" sz="1200" u="none" strike="noStrike" baseline="0" dirty="0">
                          <a:effectLst/>
                          <a:latin typeface="Arial" panose="020B0604020202020204" pitchFamily="34" charset="0"/>
                          <a:cs typeface="Arial" panose="020B0604020202020204" pitchFamily="34" charset="0"/>
                        </a:rPr>
                        <a:t> of Employee</a:t>
                      </a:r>
                      <a:r>
                        <a:rPr lang="en-US" sz="1200"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3,935,778.32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4,065,625.84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5,701,804.00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 5,701,804.00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 5,701,804.00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 5,701,804.00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4233338771"/>
                  </a:ext>
                </a:extLst>
              </a:tr>
              <a:tr h="266140">
                <a:tc>
                  <a:txBody>
                    <a:bodyPr/>
                    <a:lstStyle/>
                    <a:p>
                      <a:pPr algn="l" fontAlgn="b"/>
                      <a:r>
                        <a:rPr lang="en-US" sz="1400" u="none" strike="noStrike" dirty="0">
                          <a:effectLst/>
                          <a:latin typeface="Arial" panose="020B0604020202020204" pitchFamily="34" charset="0"/>
                          <a:cs typeface="Arial" panose="020B0604020202020204" pitchFamily="34" charset="0"/>
                        </a:rPr>
                        <a:t>Goods and Services Transfer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400" dirty="0">
                          <a:effectLst/>
                          <a:latin typeface="Arial" panose="020B0604020202020204" pitchFamily="34" charset="0"/>
                          <a:cs typeface="Arial" panose="020B0604020202020204" pitchFamily="34" charset="0"/>
                        </a:rPr>
                        <a:t> </a:t>
                      </a:r>
                      <a:r>
                        <a:rPr lang="en-US" sz="1400" dirty="0" smtClean="0">
                          <a:effectLst/>
                          <a:latin typeface="Arial" panose="020B0604020202020204" pitchFamily="34" charset="0"/>
                          <a:cs typeface="Arial" panose="020B0604020202020204" pitchFamily="34" charset="0"/>
                        </a:rPr>
                        <a:t>56,000.00</a:t>
                      </a:r>
                      <a:endParaRPr lang="en-US" sz="14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20,111.98</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93,500.00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93,500.00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93,500.00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93,500.00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2015785378"/>
                  </a:ext>
                </a:extLst>
              </a:tr>
              <a:tr h="425428">
                <a:tc>
                  <a:txBody>
                    <a:bodyPr/>
                    <a:lstStyle/>
                    <a:p>
                      <a:pPr algn="l" fontAlgn="b"/>
                      <a:r>
                        <a:rPr lang="en-US" sz="1400" u="none" strike="noStrike" dirty="0">
                          <a:effectLst/>
                          <a:latin typeface="Arial" panose="020B0604020202020204" pitchFamily="34" charset="0"/>
                          <a:cs typeface="Arial" panose="020B0604020202020204" pitchFamily="34" charset="0"/>
                        </a:rPr>
                        <a:t>Assets Transfer</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400" dirty="0">
                          <a:effectLst/>
                          <a:latin typeface="Arial" panose="020B0604020202020204" pitchFamily="34" charset="0"/>
                          <a:cs typeface="Arial" panose="020B0604020202020204" pitchFamily="34" charset="0"/>
                        </a:rPr>
                        <a:t> </a:t>
                      </a:r>
                      <a:r>
                        <a:rPr lang="en-US" sz="1400" dirty="0" smtClean="0">
                          <a:effectLst/>
                          <a:latin typeface="Arial" panose="020B0604020202020204" pitchFamily="34" charset="0"/>
                          <a:cs typeface="Arial" panose="020B0604020202020204" pitchFamily="34" charset="0"/>
                        </a:rPr>
                        <a:t>25,180.00</a:t>
                      </a:r>
                      <a:endParaRPr lang="en-US" sz="14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681027657"/>
                  </a:ext>
                </a:extLst>
              </a:tr>
              <a:tr h="426105">
                <a:tc>
                  <a:txBody>
                    <a:bodyPr/>
                    <a:lstStyle/>
                    <a:p>
                      <a:pPr algn="l" fontAlgn="b"/>
                      <a:r>
                        <a:rPr lang="en-US" sz="1400" u="none" strike="noStrike" dirty="0">
                          <a:effectLst/>
                          <a:latin typeface="Arial" panose="020B0604020202020204" pitchFamily="34" charset="0"/>
                          <a:cs typeface="Arial" panose="020B0604020202020204" pitchFamily="34" charset="0"/>
                        </a:rPr>
                        <a:t>DACF</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400" dirty="0">
                          <a:effectLst/>
                          <a:latin typeface="Arial" panose="020B0604020202020204" pitchFamily="34" charset="0"/>
                          <a:cs typeface="Arial" panose="020B0604020202020204" pitchFamily="34" charset="0"/>
                        </a:rPr>
                        <a:t> </a:t>
                      </a:r>
                      <a:r>
                        <a:rPr lang="en-US" sz="1400" dirty="0" smtClean="0">
                          <a:effectLst/>
                          <a:latin typeface="Arial" panose="020B0604020202020204" pitchFamily="34" charset="0"/>
                          <a:cs typeface="Arial" panose="020B0604020202020204" pitchFamily="34" charset="0"/>
                        </a:rPr>
                        <a:t>2,369,180.42</a:t>
                      </a:r>
                      <a:endParaRPr lang="en-US" sz="14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577,898.59</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2,612,260.84</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smtClean="0">
                          <a:effectLst/>
                          <a:latin typeface="Arial" panose="020B0604020202020204" pitchFamily="34" charset="0"/>
                          <a:cs typeface="Arial" panose="020B0604020202020204" pitchFamily="34" charset="0"/>
                        </a:rPr>
                        <a:t> 2,612,260.84</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smtClean="0">
                          <a:effectLst/>
                          <a:latin typeface="Arial" panose="020B0604020202020204" pitchFamily="34" charset="0"/>
                          <a:cs typeface="Arial" panose="020B0604020202020204" pitchFamily="34" charset="0"/>
                        </a:rPr>
                        <a:t> 2,612,260.84</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 2,612,260.84</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4070138142"/>
                  </a:ext>
                </a:extLst>
              </a:tr>
              <a:tr h="287828">
                <a:tc>
                  <a:txBody>
                    <a:bodyPr/>
                    <a:lstStyle/>
                    <a:p>
                      <a:pPr algn="l" fontAlgn="b"/>
                      <a:r>
                        <a:rPr lang="en-US" sz="1200" b="0" i="0" u="none" strike="noStrike" dirty="0" smtClean="0">
                          <a:solidFill>
                            <a:srgbClr val="000000"/>
                          </a:solidFill>
                          <a:effectLst/>
                          <a:latin typeface="Arial" panose="020B0604020202020204" pitchFamily="34" charset="0"/>
                          <a:cs typeface="Arial" panose="020B0604020202020204" pitchFamily="34" charset="0"/>
                        </a:rPr>
                        <a:t>DACF-MP</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752,000.00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301,899.99</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322,000.00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322,000.00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322,000.00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0" dirty="0" smtClean="0">
                          <a:effectLst/>
                          <a:latin typeface="Arial" panose="020B0604020202020204" pitchFamily="34" charset="0"/>
                          <a:ea typeface="Calibri" panose="020F0502020204030204" pitchFamily="34" charset="0"/>
                          <a:cs typeface="Arial" panose="020B0604020202020204" pitchFamily="34" charset="0"/>
                        </a:rPr>
                        <a:t>322,000.00</a:t>
                      </a:r>
                      <a:endParaRPr lang="en-US" sz="1200" b="0"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r>
              <a:tr h="287828">
                <a:tc>
                  <a:txBody>
                    <a:bodyPr/>
                    <a:lstStyle/>
                    <a:p>
                      <a:pPr algn="l" fontAlgn="b"/>
                      <a:r>
                        <a:rPr lang="en-US" sz="1200" u="none" strike="noStrike" dirty="0">
                          <a:effectLst/>
                          <a:latin typeface="Arial" panose="020B0604020202020204" pitchFamily="34" charset="0"/>
                          <a:cs typeface="Arial" panose="020B0604020202020204" pitchFamily="34" charset="0"/>
                        </a:rPr>
                        <a:t>DACF-RFG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752,000.00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ct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723,541.00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 723,541.00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 723,541.00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 723,541.00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1025891683"/>
                  </a:ext>
                </a:extLst>
              </a:tr>
              <a:tr h="287828">
                <a:tc>
                  <a:txBody>
                    <a:bodyPr/>
                    <a:lstStyle/>
                    <a:p>
                      <a:pPr algn="l" fontAlgn="b"/>
                      <a:r>
                        <a:rPr lang="en-US" sz="1400" u="none" strike="noStrike" dirty="0">
                          <a:effectLst/>
                          <a:latin typeface="Arial" panose="020B0604020202020204" pitchFamily="34" charset="0"/>
                          <a:cs typeface="Arial" panose="020B0604020202020204" pitchFamily="34" charset="0"/>
                        </a:rPr>
                        <a:t>MAG</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400" dirty="0">
                          <a:effectLst/>
                          <a:latin typeface="Arial" panose="020B0604020202020204" pitchFamily="34" charset="0"/>
                          <a:cs typeface="Arial" panose="020B0604020202020204" pitchFamily="34" charset="0"/>
                        </a:rPr>
                        <a:t> </a:t>
                      </a:r>
                      <a:r>
                        <a:rPr lang="en-US" sz="1400" dirty="0" smtClean="0">
                          <a:effectLst/>
                          <a:latin typeface="Arial" panose="020B0604020202020204" pitchFamily="34" charset="0"/>
                          <a:cs typeface="Arial" panose="020B0604020202020204" pitchFamily="34" charset="0"/>
                        </a:rPr>
                        <a:t>118,197.24</a:t>
                      </a:r>
                      <a:endParaRPr lang="en-US" sz="14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 118,197.24</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indent="0" algn="r" defTabSz="914400" rtl="0" eaLnBrk="1" fontAlgn="auto" latinLnBrk="0" hangingPunct="1">
                        <a:lnSpc>
                          <a:spcPct val="107000"/>
                        </a:lnSpc>
                        <a:spcBef>
                          <a:spcPts val="0"/>
                        </a:spcBef>
                        <a:spcAft>
                          <a:spcPts val="800"/>
                        </a:spcAft>
                        <a:buClrTx/>
                        <a:buSzTx/>
                        <a:buFontTx/>
                        <a:buNone/>
                        <a:tabLst/>
                        <a:defRPr/>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 -</a:t>
                      </a:r>
                      <a:endParaRPr lang="en-US" sz="1200" b="1" dirty="0" smtClean="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indent="0" algn="r" defTabSz="914400" rtl="0" eaLnBrk="1" fontAlgn="auto" latinLnBrk="0" hangingPunct="1">
                        <a:lnSpc>
                          <a:spcPct val="107000"/>
                        </a:lnSpc>
                        <a:spcBef>
                          <a:spcPts val="0"/>
                        </a:spcBef>
                        <a:spcAft>
                          <a:spcPts val="800"/>
                        </a:spcAft>
                        <a:buClrTx/>
                        <a:buSzTx/>
                        <a:buFontTx/>
                        <a:buNone/>
                        <a:tabLst/>
                        <a:defRPr/>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 -</a:t>
                      </a:r>
                      <a:endParaRPr lang="en-US" sz="1200" b="1" dirty="0" smtClean="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indent="0" algn="r" defTabSz="914400" rtl="0" eaLnBrk="1" fontAlgn="auto" latinLnBrk="0" hangingPunct="1">
                        <a:lnSpc>
                          <a:spcPct val="107000"/>
                        </a:lnSpc>
                        <a:spcBef>
                          <a:spcPts val="0"/>
                        </a:spcBef>
                        <a:spcAft>
                          <a:spcPts val="800"/>
                        </a:spcAft>
                        <a:buClrTx/>
                        <a:buSzTx/>
                        <a:buFontTx/>
                        <a:buNone/>
                        <a:tabLst/>
                        <a:defRPr/>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 -</a:t>
                      </a:r>
                      <a:endParaRPr lang="en-US" sz="1200" b="1" dirty="0" smtClean="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196994551"/>
                  </a:ext>
                </a:extLst>
              </a:tr>
              <a:tr h="631812">
                <a:tc>
                  <a:txBody>
                    <a:bodyPr/>
                    <a:lstStyle/>
                    <a:p>
                      <a:pPr algn="l" fontAlgn="b"/>
                      <a:r>
                        <a:rPr lang="en-US" sz="1400" u="none" strike="noStrike" baseline="0" dirty="0" smtClean="0">
                          <a:effectLst/>
                          <a:latin typeface="Arial" panose="020B0604020202020204" pitchFamily="34" charset="0"/>
                          <a:cs typeface="Arial" panose="020B0604020202020204" pitchFamily="34" charset="0"/>
                        </a:rPr>
                        <a:t> MP-SIP</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400" dirty="0">
                          <a:effectLst/>
                          <a:latin typeface="Arial" panose="020B0604020202020204" pitchFamily="34" charset="0"/>
                          <a:cs typeface="Arial" panose="020B0604020202020204" pitchFamily="34" charset="0"/>
                        </a:rPr>
                        <a:t> </a:t>
                      </a:r>
                      <a:r>
                        <a:rPr lang="en-US" sz="1400" dirty="0" smtClean="0">
                          <a:effectLst/>
                          <a:latin typeface="Arial" panose="020B0604020202020204" pitchFamily="34" charset="0"/>
                          <a:cs typeface="Arial" panose="020B0604020202020204" pitchFamily="34" charset="0"/>
                        </a:rPr>
                        <a:t>50,000.00</a:t>
                      </a:r>
                      <a:endParaRPr lang="en-US" sz="14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400" dirty="0" smtClean="0">
                          <a:effectLst/>
                          <a:latin typeface="Arial" panose="020B0604020202020204" pitchFamily="34" charset="0"/>
                          <a:cs typeface="Arial" panose="020B0604020202020204" pitchFamily="34" charset="0"/>
                        </a:rPr>
                        <a:t>60,000.00</a:t>
                      </a:r>
                      <a:endParaRPr lang="en-US" sz="14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100,000.00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a:effectLst/>
                          <a:latin typeface="Arial" panose="020B0604020202020204" pitchFamily="34" charset="0"/>
                          <a:cs typeface="Arial" panose="020B0604020202020204" pitchFamily="34" charset="0"/>
                        </a:rPr>
                        <a:t> </a:t>
                      </a:r>
                      <a:r>
                        <a:rPr lang="en-US" sz="1200" dirty="0" smtClean="0">
                          <a:effectLst/>
                          <a:latin typeface="Arial" panose="020B0604020202020204" pitchFamily="34" charset="0"/>
                          <a:cs typeface="Arial" panose="020B0604020202020204" pitchFamily="34" charset="0"/>
                        </a:rPr>
                        <a:t>100,000.00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100,000.00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dirty="0" smtClean="0">
                          <a:effectLst/>
                          <a:latin typeface="Arial" panose="020B0604020202020204" pitchFamily="34" charset="0"/>
                          <a:cs typeface="Arial" panose="020B0604020202020204" pitchFamily="34" charset="0"/>
                        </a:rPr>
                        <a:t>100,000.00</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4046553263"/>
                  </a:ext>
                </a:extLst>
              </a:tr>
              <a:tr h="287828">
                <a:tc>
                  <a:txBody>
                    <a:bodyPr/>
                    <a:lstStyle/>
                    <a:p>
                      <a:pPr algn="l" fontAlgn="b"/>
                      <a:r>
                        <a:rPr lang="en-US" sz="1400" b="1" u="none" strike="noStrike" dirty="0">
                          <a:effectLst/>
                          <a:latin typeface="Arial" panose="020B0604020202020204" pitchFamily="34" charset="0"/>
                          <a:cs typeface="Arial" panose="020B0604020202020204" pitchFamily="34" charset="0"/>
                        </a:rPr>
                        <a:t>Total</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marL="0" marR="0" algn="r">
                        <a:lnSpc>
                          <a:spcPct val="107000"/>
                        </a:lnSpc>
                        <a:spcBef>
                          <a:spcPts val="0"/>
                        </a:spcBef>
                        <a:spcAft>
                          <a:spcPts val="800"/>
                        </a:spcAft>
                      </a:pPr>
                      <a:r>
                        <a:rPr lang="en-US" sz="1400" b="1" dirty="0">
                          <a:effectLst/>
                          <a:latin typeface="Arial" panose="020B0604020202020204" pitchFamily="34" charset="0"/>
                          <a:cs typeface="Arial" panose="020B0604020202020204" pitchFamily="34" charset="0"/>
                        </a:rPr>
                        <a:t> </a:t>
                      </a:r>
                      <a:r>
                        <a:rPr lang="en-US" sz="1400" b="1" dirty="0" smtClean="0">
                          <a:effectLst/>
                          <a:latin typeface="Arial" panose="020B0604020202020204" pitchFamily="34" charset="0"/>
                          <a:cs typeface="Arial" panose="020B0604020202020204" pitchFamily="34" charset="0"/>
                        </a:rPr>
                        <a:t>16,616,950.44</a:t>
                      </a:r>
                      <a:endParaRPr lang="en-US" sz="14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1" dirty="0" smtClean="0">
                          <a:effectLst/>
                          <a:latin typeface="Arial" panose="020B0604020202020204" pitchFamily="34" charset="0"/>
                          <a:cs typeface="Arial" panose="020B0604020202020204" pitchFamily="34" charset="0"/>
                        </a:rPr>
                        <a:t>8,895,233.33</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1" dirty="0" smtClean="0">
                          <a:effectLst/>
                          <a:latin typeface="Arial" panose="020B0604020202020204" pitchFamily="34" charset="0"/>
                          <a:cs typeface="Arial" panose="020B0604020202020204" pitchFamily="34" charset="0"/>
                        </a:rPr>
                        <a:t>18,400,198.62</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1" smtClean="0">
                          <a:effectLst/>
                          <a:latin typeface="Arial" panose="020B0604020202020204" pitchFamily="34" charset="0"/>
                          <a:cs typeface="Arial" panose="020B0604020202020204" pitchFamily="34" charset="0"/>
                        </a:rPr>
                        <a:t>18,400,198.62</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1" smtClean="0">
                          <a:effectLst/>
                          <a:latin typeface="Arial" panose="020B0604020202020204" pitchFamily="34" charset="0"/>
                          <a:cs typeface="Arial" panose="020B0604020202020204" pitchFamily="34" charset="0"/>
                        </a:rPr>
                        <a:t>18,400,198.62</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tc>
                  <a:txBody>
                    <a:bodyPr/>
                    <a:lstStyle/>
                    <a:p>
                      <a:pPr marL="0" marR="0" algn="r">
                        <a:lnSpc>
                          <a:spcPct val="107000"/>
                        </a:lnSpc>
                        <a:spcBef>
                          <a:spcPts val="0"/>
                        </a:spcBef>
                        <a:spcAft>
                          <a:spcPts val="800"/>
                        </a:spcAft>
                      </a:pPr>
                      <a:r>
                        <a:rPr lang="en-US" sz="1200" b="1" dirty="0" smtClean="0">
                          <a:effectLst/>
                          <a:latin typeface="Arial" panose="020B0604020202020204" pitchFamily="34" charset="0"/>
                          <a:cs typeface="Arial" panose="020B0604020202020204" pitchFamily="34" charset="0"/>
                        </a:rPr>
                        <a:t>18,400,198.62</a:t>
                      </a:r>
                      <a:endParaRPr lang="en-US" sz="1200" b="1" dirty="0">
                        <a:effectLst/>
                        <a:latin typeface="Arial" panose="020B0604020202020204" pitchFamily="34" charset="0"/>
                        <a:ea typeface="Calibri" panose="020F0502020204030204" pitchFamily="34" charset="0"/>
                        <a:cs typeface="Arial" panose="020B0604020202020204" pitchFamily="34" charset="0"/>
                      </a:endParaRPr>
                    </a:p>
                  </a:txBody>
                  <a:tcPr marL="5080" marR="5080" marT="5080" marB="0" anchor="b"/>
                </a:tc>
                <a:extLst>
                  <a:ext uri="{0D108BD9-81ED-4DB2-BD59-A6C34878D82A}">
                    <a16:rowId xmlns:a16="http://schemas.microsoft.com/office/drawing/2014/main" xmlns="" val="1434388079"/>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37</a:t>
            </a:fld>
            <a:endParaRPr lang="en-US"/>
          </a:p>
        </p:txBody>
      </p:sp>
    </p:spTree>
    <p:extLst>
      <p:ext uri="{BB962C8B-B14F-4D97-AF65-F5344CB8AC3E}">
        <p14:creationId xmlns:p14="http://schemas.microsoft.com/office/powerpoint/2010/main" val="34075007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700" y="0"/>
            <a:ext cx="10033000" cy="1011237"/>
          </a:xfrm>
        </p:spPr>
        <p:txBody>
          <a:bodyPr>
            <a:noAutofit/>
          </a:bodyPr>
          <a:lstStyle/>
          <a:p>
            <a:r>
              <a:rPr lang="en-US" sz="2400" b="1" dirty="0" smtClean="0">
                <a:latin typeface="Arial" panose="020B0604020202020204" pitchFamily="34" charset="0"/>
                <a:cs typeface="Arial" panose="020B0604020202020204" pitchFamily="34" charset="0"/>
              </a:rPr>
              <a:t>Expenditure By Budget Programme And Economic Classification-all </a:t>
            </a:r>
            <a:r>
              <a:rPr lang="en-US" sz="2400" b="1" dirty="0">
                <a:latin typeface="Arial" panose="020B0604020202020204" pitchFamily="34" charset="0"/>
                <a:cs typeface="Arial" panose="020B0604020202020204" pitchFamily="34" charset="0"/>
              </a:rPr>
              <a:t>F</a:t>
            </a:r>
            <a:r>
              <a:rPr lang="en-US" sz="2400" b="1" dirty="0" smtClean="0">
                <a:latin typeface="Arial" panose="020B0604020202020204" pitchFamily="34" charset="0"/>
                <a:cs typeface="Arial" panose="020B0604020202020204" pitchFamily="34" charset="0"/>
              </a:rPr>
              <a:t>unding sources</a:t>
            </a:r>
            <a:endParaRPr lang="en-US" sz="2400" b="1"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xmlns="" id="{FB328FAF-F2BE-8176-A1A9-B0A3C655D2E6}"/>
              </a:ext>
            </a:extLst>
          </p:cNvPr>
          <p:cNvGraphicFramePr>
            <a:graphicFrameLocks noGrp="1"/>
          </p:cNvGraphicFramePr>
          <p:nvPr>
            <p:extLst>
              <p:ext uri="{D42A27DB-BD31-4B8C-83A1-F6EECF244321}">
                <p14:modId xmlns:p14="http://schemas.microsoft.com/office/powerpoint/2010/main" val="628598474"/>
              </p:ext>
            </p:extLst>
          </p:nvPr>
        </p:nvGraphicFramePr>
        <p:xfrm>
          <a:off x="139699" y="1149415"/>
          <a:ext cx="11811001" cy="5042380"/>
        </p:xfrm>
        <a:graphic>
          <a:graphicData uri="http://schemas.openxmlformats.org/drawingml/2006/table">
            <a:tbl>
              <a:tblPr firstRow="1" firstCol="1" bandRow="1"/>
              <a:tblGrid>
                <a:gridCol w="3162300">
                  <a:extLst>
                    <a:ext uri="{9D8B030D-6E8A-4147-A177-3AD203B41FA5}">
                      <a16:colId xmlns:a16="http://schemas.microsoft.com/office/drawing/2014/main" xmlns="" val="1952423211"/>
                    </a:ext>
                  </a:extLst>
                </a:gridCol>
                <a:gridCol w="2445565">
                  <a:extLst>
                    <a:ext uri="{9D8B030D-6E8A-4147-A177-3AD203B41FA5}">
                      <a16:colId xmlns:a16="http://schemas.microsoft.com/office/drawing/2014/main" xmlns="" val="2740344663"/>
                    </a:ext>
                  </a:extLst>
                </a:gridCol>
                <a:gridCol w="2143661">
                  <a:extLst>
                    <a:ext uri="{9D8B030D-6E8A-4147-A177-3AD203B41FA5}">
                      <a16:colId xmlns:a16="http://schemas.microsoft.com/office/drawing/2014/main" xmlns="" val="196801043"/>
                    </a:ext>
                  </a:extLst>
                </a:gridCol>
                <a:gridCol w="2484563">
                  <a:extLst>
                    <a:ext uri="{9D8B030D-6E8A-4147-A177-3AD203B41FA5}">
                      <a16:colId xmlns:a16="http://schemas.microsoft.com/office/drawing/2014/main" xmlns="" val="1812448680"/>
                    </a:ext>
                  </a:extLst>
                </a:gridCol>
                <a:gridCol w="1574912">
                  <a:extLst>
                    <a:ext uri="{9D8B030D-6E8A-4147-A177-3AD203B41FA5}">
                      <a16:colId xmlns:a16="http://schemas.microsoft.com/office/drawing/2014/main" xmlns="" val="2764479281"/>
                    </a:ext>
                  </a:extLst>
                </a:gridCol>
              </a:tblGrid>
              <a:tr h="292565">
                <a:tc rowSpan="2">
                  <a:txBody>
                    <a:bodyPr/>
                    <a:lstStyle/>
                    <a:p>
                      <a:pPr marL="0" marR="0">
                        <a:lnSpc>
                          <a:spcPct val="107000"/>
                        </a:lnSpc>
                        <a:spcBef>
                          <a:spcPts val="0"/>
                        </a:spcBef>
                        <a:spcAft>
                          <a:spcPts val="800"/>
                        </a:spcAft>
                      </a:pPr>
                      <a:r>
                        <a:rPr lang="en-US" sz="1100" b="1" kern="100" dirty="0">
                          <a:effectLst/>
                          <a:latin typeface="Arial" panose="020B0604020202020204" pitchFamily="34" charset="0"/>
                          <a:ea typeface="Calibri" panose="020F0502020204030204" pitchFamily="34" charset="0"/>
                          <a:cs typeface="Arial" panose="020B0604020202020204" pitchFamily="34" charset="0"/>
                        </a:rPr>
                        <a:t>BUDGET PROGRAMME</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800"/>
                        </a:spcAft>
                      </a:pPr>
                      <a:r>
                        <a:rPr lang="en-US" sz="1100" b="1" kern="100">
                          <a:effectLst/>
                          <a:latin typeface="Calibri" panose="020F0502020204030204" pitchFamily="34" charset="0"/>
                          <a:ea typeface="Calibri" panose="020F0502020204030204" pitchFamily="34" charset="0"/>
                          <a:cs typeface="Times New Roman" panose="02020603050405020304" pitchFamily="18" charset="0"/>
                        </a:rPr>
                        <a:t>AMOUNT GH¢</a:t>
                      </a:r>
                      <a:endParaRPr lang="en-US"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3202137624"/>
                  </a:ext>
                </a:extLst>
              </a:tr>
              <a:tr h="192420">
                <a:tc vMerge="1">
                  <a:txBody>
                    <a:bodyPr/>
                    <a:lstStyle/>
                    <a:p>
                      <a:endParaRPr lang="en-US"/>
                    </a:p>
                  </a:txBody>
                  <a:tcPr/>
                </a:tc>
                <a:tc>
                  <a:txBody>
                    <a:bodyPr/>
                    <a:lstStyle/>
                    <a:p>
                      <a:pPr marL="0" marR="0" algn="ctr">
                        <a:lnSpc>
                          <a:spcPct val="107000"/>
                        </a:lnSpc>
                        <a:spcBef>
                          <a:spcPts val="0"/>
                        </a:spcBef>
                        <a:spcAft>
                          <a:spcPts val="800"/>
                        </a:spcAft>
                      </a:pPr>
                      <a:r>
                        <a:rPr lang="en-US" sz="1100" b="1" kern="100" dirty="0">
                          <a:effectLst/>
                          <a:latin typeface="Arial" panose="020B0604020202020204" pitchFamily="34" charset="0"/>
                          <a:ea typeface="Calibri" panose="020F0502020204030204" pitchFamily="34" charset="0"/>
                          <a:cs typeface="Arial" panose="020B0604020202020204" pitchFamily="34" charset="0"/>
                        </a:rPr>
                        <a:t>COMPENSATION OF EMPLOYEES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100" b="1" kern="100" dirty="0">
                          <a:effectLst/>
                          <a:latin typeface="Arial" panose="020B0604020202020204" pitchFamily="34" charset="0"/>
                          <a:ea typeface="Calibri" panose="020F0502020204030204" pitchFamily="34" charset="0"/>
                          <a:cs typeface="Arial" panose="020B0604020202020204" pitchFamily="34" charset="0"/>
                        </a:rPr>
                        <a:t>GOODS &amp; SERVICE</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100" b="1" kern="100" dirty="0">
                          <a:effectLst/>
                          <a:latin typeface="Arial" panose="020B0604020202020204" pitchFamily="34" charset="0"/>
                          <a:ea typeface="Calibri" panose="020F0502020204030204" pitchFamily="34" charset="0"/>
                          <a:cs typeface="Arial" panose="020B0604020202020204" pitchFamily="34" charset="0"/>
                        </a:rPr>
                        <a:t>CAPITAL EXPENDITURE</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100" b="1" kern="100" dirty="0">
                          <a:effectLst/>
                          <a:latin typeface="Arial" panose="020B0604020202020204" pitchFamily="34" charset="0"/>
                          <a:ea typeface="Calibri" panose="020F0502020204030204" pitchFamily="34" charset="0"/>
                          <a:cs typeface="Arial" panose="020B0604020202020204" pitchFamily="34" charset="0"/>
                        </a:rPr>
                        <a:t>TOTAL</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074872427"/>
                  </a:ext>
                </a:extLst>
              </a:tr>
              <a:tr h="726121">
                <a:tc>
                  <a:txBody>
                    <a:bodyPr/>
                    <a:lstStyle/>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200" b="1" kern="100" dirty="0" smtClean="0">
                          <a:effectLst/>
                          <a:latin typeface="Arial" panose="020B0604020202020204" pitchFamily="34" charset="0"/>
                          <a:ea typeface="Calibri" panose="020F0502020204030204" pitchFamily="34" charset="0"/>
                          <a:cs typeface="Arial" panose="020B0604020202020204" pitchFamily="34" charset="0"/>
                        </a:rPr>
                        <a:t>Management </a:t>
                      </a:r>
                      <a:r>
                        <a:rPr lang="en-US" sz="1200" b="1" kern="100" dirty="0">
                          <a:effectLst/>
                          <a:latin typeface="Arial" panose="020B0604020202020204" pitchFamily="34" charset="0"/>
                          <a:ea typeface="Calibri" panose="020F0502020204030204" pitchFamily="34" charset="0"/>
                          <a:cs typeface="Arial" panose="020B0604020202020204" pitchFamily="34" charset="0"/>
                        </a:rPr>
                        <a:t>and Administration</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dirty="0">
                          <a:solidFill>
                            <a:srgbClr val="000000"/>
                          </a:solidFill>
                          <a:effectLst/>
                          <a:latin typeface="Arial" panose="020B0604020202020204" pitchFamily="34" charset="0"/>
                        </a:rPr>
                        <a:t>3,264,559.53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3,165,650.19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509,588.10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6,939,797.82</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57043951"/>
                  </a:ext>
                </a:extLst>
              </a:tr>
              <a:tr h="726121">
                <a:tc>
                  <a:txBody>
                    <a:bodyPr/>
                    <a:lstStyle/>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200" b="1" kern="100" dirty="0" smtClean="0">
                          <a:effectLst/>
                          <a:latin typeface="Arial" panose="020B0604020202020204" pitchFamily="34" charset="0"/>
                          <a:ea typeface="Calibri" panose="020F0502020204030204" pitchFamily="34" charset="0"/>
                          <a:cs typeface="Arial" panose="020B0604020202020204" pitchFamily="34" charset="0"/>
                        </a:rPr>
                        <a:t>Social </a:t>
                      </a:r>
                      <a:r>
                        <a:rPr lang="en-US" sz="1200" b="1" kern="100" dirty="0">
                          <a:effectLst/>
                          <a:latin typeface="Arial" panose="020B0604020202020204" pitchFamily="34" charset="0"/>
                          <a:ea typeface="Calibri" panose="020F0502020204030204" pitchFamily="34" charset="0"/>
                          <a:cs typeface="Arial" panose="020B0604020202020204" pitchFamily="34" charset="0"/>
                        </a:rPr>
                        <a:t>Services Delivery</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dirty="0">
                          <a:solidFill>
                            <a:srgbClr val="000000"/>
                          </a:solidFill>
                          <a:effectLst/>
                          <a:latin typeface="Arial" panose="020B0604020202020204" pitchFamily="34" charset="0"/>
                        </a:rPr>
                        <a:t>1,180,842.79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1,494,030.55</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4,756,877.56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7,431,750.90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030250558"/>
                  </a:ext>
                </a:extLst>
              </a:tr>
              <a:tr h="726121">
                <a:tc>
                  <a:txBody>
                    <a:bodyPr/>
                    <a:lstStyle/>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200" b="1" kern="100" dirty="0" smtClean="0">
                          <a:effectLst/>
                          <a:latin typeface="Arial" panose="020B0604020202020204" pitchFamily="34" charset="0"/>
                          <a:ea typeface="Calibri" panose="020F0502020204030204" pitchFamily="34" charset="0"/>
                          <a:cs typeface="Arial" panose="020B0604020202020204" pitchFamily="34" charset="0"/>
                        </a:rPr>
                        <a:t>Infrastructure </a:t>
                      </a:r>
                      <a:r>
                        <a:rPr lang="en-US" sz="1200" b="1" kern="100" dirty="0">
                          <a:effectLst/>
                          <a:latin typeface="Arial" panose="020B0604020202020204" pitchFamily="34" charset="0"/>
                          <a:ea typeface="Calibri" panose="020F0502020204030204" pitchFamily="34" charset="0"/>
                          <a:cs typeface="Arial" panose="020B0604020202020204" pitchFamily="34" charset="0"/>
                        </a:rPr>
                        <a:t>Delivery and Management</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dirty="0">
                          <a:solidFill>
                            <a:srgbClr val="000000"/>
                          </a:solidFill>
                          <a:effectLst/>
                          <a:latin typeface="Arial" panose="020B0604020202020204" pitchFamily="34" charset="0"/>
                        </a:rPr>
                        <a:t>535,382.43</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661,877.59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1,461,019.88</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dirty="0">
                          <a:solidFill>
                            <a:srgbClr val="000000"/>
                          </a:solidFill>
                          <a:effectLst/>
                          <a:latin typeface="Arial" panose="020B0604020202020204" pitchFamily="34" charset="0"/>
                        </a:rPr>
                        <a:t>2,658,279.90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732761713"/>
                  </a:ext>
                </a:extLst>
              </a:tr>
              <a:tr h="726121">
                <a:tc>
                  <a:txBody>
                    <a:bodyPr/>
                    <a:lstStyle/>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200" b="1" kern="100" dirty="0" smtClean="0">
                          <a:effectLst/>
                          <a:latin typeface="Arial" panose="020B0604020202020204" pitchFamily="34" charset="0"/>
                          <a:ea typeface="Calibri" panose="020F0502020204030204" pitchFamily="34" charset="0"/>
                          <a:cs typeface="Arial" panose="020B0604020202020204" pitchFamily="34" charset="0"/>
                        </a:rPr>
                        <a:t>Economic </a:t>
                      </a:r>
                      <a:r>
                        <a:rPr lang="en-US" sz="1200" b="1" kern="100" dirty="0">
                          <a:effectLst/>
                          <a:latin typeface="Arial" panose="020B0604020202020204" pitchFamily="34" charset="0"/>
                          <a:ea typeface="Calibri" panose="020F0502020204030204" pitchFamily="34" charset="0"/>
                          <a:cs typeface="Arial" panose="020B0604020202020204" pitchFamily="34" charset="0"/>
                        </a:rPr>
                        <a:t>Development</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dirty="0">
                          <a:solidFill>
                            <a:srgbClr val="000000"/>
                          </a:solidFill>
                          <a:effectLst/>
                          <a:latin typeface="Arial" panose="020B0604020202020204" pitchFamily="34" charset="0"/>
                        </a:rPr>
                        <a:t>979,831.79</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227,538.21</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1,207,370.00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192419238"/>
                  </a:ext>
                </a:extLst>
              </a:tr>
              <a:tr h="216311">
                <a:tc>
                  <a:txBody>
                    <a:bodyPr/>
                    <a:lstStyle/>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200" b="1" kern="100" dirty="0" smtClean="0">
                          <a:effectLst/>
                          <a:latin typeface="Arial" panose="020B0604020202020204" pitchFamily="34" charset="0"/>
                          <a:ea typeface="Calibri" panose="020F0502020204030204" pitchFamily="34" charset="0"/>
                          <a:cs typeface="Arial" panose="020B0604020202020204" pitchFamily="34" charset="0"/>
                        </a:rPr>
                        <a:t>Environmental </a:t>
                      </a:r>
                      <a:r>
                        <a:rPr lang="en-US" sz="1200" b="1" kern="100" dirty="0">
                          <a:effectLst/>
                          <a:latin typeface="Arial" panose="020B0604020202020204" pitchFamily="34" charset="0"/>
                          <a:ea typeface="Calibri" panose="020F0502020204030204" pitchFamily="34" charset="0"/>
                          <a:cs typeface="Arial" panose="020B0604020202020204" pitchFamily="34" charset="0"/>
                        </a:rPr>
                        <a:t>Management</a:t>
                      </a: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dirty="0">
                          <a:solidFill>
                            <a:srgbClr val="000000"/>
                          </a:solidFill>
                          <a:effectLst/>
                          <a:latin typeface="Arial" panose="020B0604020202020204" pitchFamily="34" charset="0"/>
                        </a:rPr>
                        <a:t>163,000.00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163,000.00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486308779"/>
                  </a:ext>
                </a:extLst>
              </a:tr>
              <a:tr h="544976">
                <a:tc>
                  <a:txBody>
                    <a:bodyPr/>
                    <a:lstStyle/>
                    <a:p>
                      <a:pPr marL="0" marR="0">
                        <a:lnSpc>
                          <a:spcPct val="107000"/>
                        </a:lnSpc>
                        <a:spcBef>
                          <a:spcPts val="0"/>
                        </a:spcBef>
                        <a:spcAft>
                          <a:spcPts val="800"/>
                        </a:spcAft>
                      </a:pPr>
                      <a:endParaRPr lang="en-US" sz="1200" b="1" kern="100" dirty="0" smtClean="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200" b="1" kern="100" dirty="0" smtClean="0">
                          <a:effectLst/>
                          <a:latin typeface="Arial" panose="020B0604020202020204" pitchFamily="34" charset="0"/>
                          <a:ea typeface="Calibri" panose="020F0502020204030204" pitchFamily="34" charset="0"/>
                          <a:cs typeface="Arial" panose="020B0604020202020204" pitchFamily="34" charset="0"/>
                        </a:rPr>
                        <a:t>TOTAL</a:t>
                      </a:r>
                      <a:endParaRPr lang="en-US" sz="1200" b="1" kern="1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endParaRPr lang="en-US" sz="1200" b="1" i="0" u="none" strike="noStrike" dirty="0" smtClean="0">
                        <a:solidFill>
                          <a:srgbClr val="000000"/>
                        </a:solidFill>
                        <a:effectLst/>
                        <a:latin typeface="Arial" panose="020B0604020202020204" pitchFamily="34" charset="0"/>
                      </a:endParaRPr>
                    </a:p>
                    <a:p>
                      <a:pPr algn="r" rtl="0" fontAlgn="ctr"/>
                      <a:endParaRPr lang="en-US" sz="1200" b="1" i="0" u="none" strike="noStrike" dirty="0" smtClean="0">
                        <a:solidFill>
                          <a:srgbClr val="000000"/>
                        </a:solidFill>
                        <a:effectLst/>
                        <a:latin typeface="Arial" panose="020B0604020202020204" pitchFamily="34" charset="0"/>
                      </a:endParaRPr>
                    </a:p>
                    <a:p>
                      <a:pPr algn="r" rtl="0" fontAlgn="ctr"/>
                      <a:r>
                        <a:rPr lang="en-US" sz="1200" b="1" i="0" u="none" strike="noStrike" dirty="0" smtClean="0">
                          <a:solidFill>
                            <a:srgbClr val="000000"/>
                          </a:solidFill>
                          <a:effectLst/>
                          <a:latin typeface="Arial" panose="020B0604020202020204" pitchFamily="34" charset="0"/>
                        </a:rPr>
                        <a:t>5,960,616.54</a:t>
                      </a:r>
                      <a:endParaRPr lang="en-US" sz="1200" b="1" i="0" u="none" strike="noStrike" dirty="0">
                        <a:solidFill>
                          <a:srgbClr val="000000"/>
                        </a:solidFill>
                        <a:effectLst/>
                        <a:latin typeface="Arial" panose="020B060402020202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endParaRPr lang="en-US" sz="1200" b="1" i="0" u="none" strike="noStrike" dirty="0" smtClean="0">
                        <a:solidFill>
                          <a:srgbClr val="000000"/>
                        </a:solidFill>
                        <a:effectLst/>
                        <a:latin typeface="Arial" panose="020B0604020202020204" pitchFamily="34" charset="0"/>
                      </a:endParaRPr>
                    </a:p>
                    <a:p>
                      <a:pPr algn="r" rtl="0" fontAlgn="ctr"/>
                      <a:endParaRPr lang="en-US" sz="1200" b="1" i="0" u="none" strike="noStrike" dirty="0" smtClean="0">
                        <a:solidFill>
                          <a:srgbClr val="000000"/>
                        </a:solidFill>
                        <a:effectLst/>
                        <a:latin typeface="Arial" panose="020B0604020202020204" pitchFamily="34" charset="0"/>
                      </a:endParaRPr>
                    </a:p>
                    <a:p>
                      <a:pPr algn="r" rtl="0" fontAlgn="ctr"/>
                      <a:r>
                        <a:rPr lang="en-US" sz="1200" b="1" i="0" u="none" strike="noStrike" dirty="0" smtClean="0">
                          <a:solidFill>
                            <a:srgbClr val="000000"/>
                          </a:solidFill>
                          <a:effectLst/>
                          <a:latin typeface="Arial" panose="020B0604020202020204" pitchFamily="34" charset="0"/>
                        </a:rPr>
                        <a:t>5,712,096.54</a:t>
                      </a:r>
                      <a:endParaRPr lang="en-US" sz="1200" b="1" i="0" u="none" strike="noStrike" dirty="0">
                        <a:solidFill>
                          <a:srgbClr val="000000"/>
                        </a:solidFill>
                        <a:effectLst/>
                        <a:latin typeface="Arial" panose="020B060402020202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endParaRPr lang="en-US" sz="1200" b="1" i="0" u="none" strike="noStrike" dirty="0" smtClean="0">
                        <a:solidFill>
                          <a:srgbClr val="000000"/>
                        </a:solidFill>
                        <a:effectLst/>
                        <a:latin typeface="Arial" panose="020B0604020202020204" pitchFamily="34" charset="0"/>
                      </a:endParaRPr>
                    </a:p>
                    <a:p>
                      <a:pPr algn="r" rtl="0" fontAlgn="ctr"/>
                      <a:endParaRPr lang="en-US" sz="1200" b="1" i="0" u="none" strike="noStrike" dirty="0" smtClean="0">
                        <a:solidFill>
                          <a:srgbClr val="000000"/>
                        </a:solidFill>
                        <a:effectLst/>
                        <a:latin typeface="Arial" panose="020B0604020202020204" pitchFamily="34" charset="0"/>
                      </a:endParaRPr>
                    </a:p>
                    <a:p>
                      <a:pPr algn="r" rtl="0" fontAlgn="ctr"/>
                      <a:r>
                        <a:rPr lang="en-US" sz="1200" b="1" i="0" u="none" strike="noStrike" dirty="0" smtClean="0">
                          <a:solidFill>
                            <a:srgbClr val="000000"/>
                          </a:solidFill>
                          <a:effectLst/>
                          <a:latin typeface="Arial" panose="020B0604020202020204" pitchFamily="34" charset="0"/>
                        </a:rPr>
                        <a:t>6,727,485.54</a:t>
                      </a:r>
                      <a:endParaRPr lang="en-US" sz="1200" b="1" i="0" u="none" strike="noStrike" dirty="0">
                        <a:solidFill>
                          <a:srgbClr val="000000"/>
                        </a:solidFill>
                        <a:effectLst/>
                        <a:latin typeface="Arial" panose="020B060402020202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ctr"/>
                      <a:endParaRPr lang="en-US" sz="1200" b="1" i="0" u="none" strike="noStrike" dirty="0" smtClean="0">
                        <a:solidFill>
                          <a:srgbClr val="000000"/>
                        </a:solidFill>
                        <a:effectLst/>
                        <a:latin typeface="Arial" panose="020B0604020202020204" pitchFamily="34" charset="0"/>
                      </a:endParaRPr>
                    </a:p>
                    <a:p>
                      <a:pPr algn="r" rtl="0" fontAlgn="ctr"/>
                      <a:endParaRPr lang="en-US" sz="1200" b="1" i="0" u="none" strike="noStrike" dirty="0" smtClean="0">
                        <a:solidFill>
                          <a:srgbClr val="000000"/>
                        </a:solidFill>
                        <a:effectLst/>
                        <a:latin typeface="Arial" panose="020B0604020202020204" pitchFamily="34" charset="0"/>
                      </a:endParaRPr>
                    </a:p>
                    <a:p>
                      <a:pPr algn="r" rtl="0" fontAlgn="ctr"/>
                      <a:r>
                        <a:rPr lang="en-US" sz="1200" b="1" i="0" u="none" strike="noStrike" dirty="0" smtClean="0">
                          <a:solidFill>
                            <a:srgbClr val="000000"/>
                          </a:solidFill>
                          <a:effectLst/>
                          <a:latin typeface="Arial" panose="020B0604020202020204" pitchFamily="34" charset="0"/>
                        </a:rPr>
                        <a:t>18,400,198.62</a:t>
                      </a:r>
                      <a:endParaRPr lang="en-US" sz="1200" b="1" i="0" u="none" strike="noStrike" dirty="0">
                        <a:solidFill>
                          <a:srgbClr val="000000"/>
                        </a:solidFill>
                        <a:effectLst/>
                        <a:latin typeface="Arial" panose="020B060402020202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08321343"/>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38</a:t>
            </a:fld>
            <a:endParaRPr lang="en-US"/>
          </a:p>
        </p:txBody>
      </p:sp>
    </p:spTree>
    <p:extLst>
      <p:ext uri="{BB962C8B-B14F-4D97-AF65-F5344CB8AC3E}">
        <p14:creationId xmlns:p14="http://schemas.microsoft.com/office/powerpoint/2010/main" val="16359004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7850" y="-198437"/>
            <a:ext cx="11036300" cy="1074737"/>
          </a:xfrm>
        </p:spPr>
        <p:txBody>
          <a:bodyPr>
            <a:normAutofit/>
          </a:bodyPr>
          <a:lstStyle/>
          <a:p>
            <a:r>
              <a:rPr lang="en-US" sz="2400" b="1" dirty="0" smtClean="0">
                <a:latin typeface="Arial" panose="020B0604020202020204" pitchFamily="34" charset="0"/>
                <a:cs typeface="Arial" panose="020B0604020202020204" pitchFamily="34" charset="0"/>
              </a:rPr>
              <a:t>Government Flagship Projects or Programmes for 2024</a:t>
            </a:r>
            <a:endParaRPr lang="en-US" sz="2400" b="1"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2836309114"/>
              </p:ext>
            </p:extLst>
          </p:nvPr>
        </p:nvGraphicFramePr>
        <p:xfrm>
          <a:off x="130629" y="992777"/>
          <a:ext cx="11883571" cy="3507949"/>
        </p:xfrm>
        <a:graphic>
          <a:graphicData uri="http://schemas.openxmlformats.org/drawingml/2006/table">
            <a:tbl>
              <a:tblPr firstRow="1" bandRow="1">
                <a:tableStyleId>{5940675A-B579-460E-94D1-54222C63F5DA}</a:tableStyleId>
              </a:tblPr>
              <a:tblGrid>
                <a:gridCol w="782541">
                  <a:extLst>
                    <a:ext uri="{9D8B030D-6E8A-4147-A177-3AD203B41FA5}">
                      <a16:colId xmlns:a16="http://schemas.microsoft.com/office/drawing/2014/main" xmlns="" val="20000"/>
                    </a:ext>
                  </a:extLst>
                </a:gridCol>
                <a:gridCol w="3377079">
                  <a:extLst>
                    <a:ext uri="{9D8B030D-6E8A-4147-A177-3AD203B41FA5}">
                      <a16:colId xmlns:a16="http://schemas.microsoft.com/office/drawing/2014/main" xmlns="" val="20001"/>
                    </a:ext>
                  </a:extLst>
                </a:gridCol>
                <a:gridCol w="2839405">
                  <a:extLst>
                    <a:ext uri="{9D8B030D-6E8A-4147-A177-3AD203B41FA5}">
                      <a16:colId xmlns:a16="http://schemas.microsoft.com/office/drawing/2014/main" xmlns="" val="236206151"/>
                    </a:ext>
                  </a:extLst>
                </a:gridCol>
                <a:gridCol w="3015975">
                  <a:extLst>
                    <a:ext uri="{9D8B030D-6E8A-4147-A177-3AD203B41FA5}">
                      <a16:colId xmlns:a16="http://schemas.microsoft.com/office/drawing/2014/main" xmlns="" val="20002"/>
                    </a:ext>
                  </a:extLst>
                </a:gridCol>
                <a:gridCol w="1868571">
                  <a:extLst>
                    <a:ext uri="{9D8B030D-6E8A-4147-A177-3AD203B41FA5}">
                      <a16:colId xmlns:a16="http://schemas.microsoft.com/office/drawing/2014/main" xmlns="" val="20003"/>
                    </a:ext>
                  </a:extLst>
                </a:gridCol>
              </a:tblGrid>
              <a:tr h="1540534">
                <a:tc>
                  <a:txBody>
                    <a:bodyPr/>
                    <a:lstStyle/>
                    <a:p>
                      <a:r>
                        <a:rPr lang="en-US" sz="1200" b="1" dirty="0">
                          <a:solidFill>
                            <a:schemeClr val="tx1"/>
                          </a:solidFill>
                          <a:latin typeface="Arial" panose="020B0604020202020204" pitchFamily="34" charset="0"/>
                          <a:cs typeface="Arial" panose="020B0604020202020204" pitchFamily="34" charset="0"/>
                        </a:rPr>
                        <a:t>No</a:t>
                      </a:r>
                    </a:p>
                  </a:txBody>
                  <a:tcPr/>
                </a:tc>
                <a:tc>
                  <a:txBody>
                    <a:bodyPr/>
                    <a:lstStyle/>
                    <a:p>
                      <a:r>
                        <a:rPr lang="en-US" sz="1200" b="1" dirty="0">
                          <a:solidFill>
                            <a:schemeClr val="tx1"/>
                          </a:solidFill>
                          <a:latin typeface="Arial" panose="020B0604020202020204" pitchFamily="34" charset="0"/>
                          <a:cs typeface="Arial" panose="020B0604020202020204" pitchFamily="34" charset="0"/>
                        </a:rPr>
                        <a:t>Type of Flagship project/</a:t>
                      </a:r>
                      <a:r>
                        <a:rPr lang="en-US" sz="1200" b="1" dirty="0" err="1">
                          <a:solidFill>
                            <a:schemeClr val="tx1"/>
                          </a:solidFill>
                          <a:latin typeface="Arial" panose="020B0604020202020204" pitchFamily="34" charset="0"/>
                          <a:cs typeface="Arial" panose="020B0604020202020204" pitchFamily="34" charset="0"/>
                        </a:rPr>
                        <a:t>programme</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51435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Arial" panose="020B0604020202020204" pitchFamily="34" charset="0"/>
                          <a:cs typeface="Arial" panose="020B0604020202020204" pitchFamily="34" charset="0"/>
                        </a:rPr>
                        <a:t>Name</a:t>
                      </a:r>
                      <a:r>
                        <a:rPr lang="en-US" sz="1200" b="1" baseline="0" dirty="0">
                          <a:solidFill>
                            <a:schemeClr val="tx1"/>
                          </a:solidFill>
                          <a:latin typeface="Arial" panose="020B0604020202020204" pitchFamily="34" charset="0"/>
                          <a:cs typeface="Arial" panose="020B0604020202020204" pitchFamily="34" charset="0"/>
                        </a:rPr>
                        <a:t> of Activity/Project</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r>
                        <a:rPr lang="en-US" sz="1200" b="1" dirty="0">
                          <a:solidFill>
                            <a:schemeClr val="tx1"/>
                          </a:solidFill>
                          <a:latin typeface="Arial" panose="020B0604020202020204" pitchFamily="34" charset="0"/>
                          <a:cs typeface="Arial" panose="020B0604020202020204" pitchFamily="34" charset="0"/>
                        </a:rPr>
                        <a:t>Budget </a:t>
                      </a:r>
                    </a:p>
                  </a:txBody>
                  <a:tcPr/>
                </a:tc>
                <a:tc>
                  <a:txBody>
                    <a:bodyPr/>
                    <a:lstStyle/>
                    <a:p>
                      <a:r>
                        <a:rPr lang="en-US" sz="1200" b="1" dirty="0">
                          <a:solidFill>
                            <a:schemeClr val="tx1"/>
                          </a:solidFill>
                          <a:latin typeface="Arial" panose="020B0604020202020204" pitchFamily="34" charset="0"/>
                          <a:cs typeface="Arial" panose="020B0604020202020204" pitchFamily="34" charset="0"/>
                        </a:rPr>
                        <a:t>Funding Source</a:t>
                      </a:r>
                    </a:p>
                  </a:txBody>
                  <a:tcPr/>
                </a:tc>
                <a:extLst>
                  <a:ext uri="{0D108BD9-81ED-4DB2-BD59-A6C34878D82A}">
                    <a16:rowId xmlns:a16="http://schemas.microsoft.com/office/drawing/2014/main" xmlns="" val="10000"/>
                  </a:ext>
                </a:extLst>
              </a:tr>
              <a:tr h="1129805">
                <a:tc>
                  <a:txBody>
                    <a:bodyPr/>
                    <a:lstStyle/>
                    <a:p>
                      <a:r>
                        <a:rPr lang="en-US" sz="1200" b="0" dirty="0" smtClean="0">
                          <a:solidFill>
                            <a:schemeClr val="tx1"/>
                          </a:solidFill>
                          <a:latin typeface="Arial" panose="020B0604020202020204" pitchFamily="34" charset="0"/>
                          <a:cs typeface="Arial" panose="020B0604020202020204" pitchFamily="34" charset="0"/>
                        </a:rPr>
                        <a:t>1.</a:t>
                      </a:r>
                      <a:endParaRPr lang="en-US" sz="1200" b="0" dirty="0">
                        <a:solidFill>
                          <a:schemeClr val="tx1"/>
                        </a:solidFill>
                        <a:latin typeface="Arial" panose="020B0604020202020204" pitchFamily="34" charset="0"/>
                        <a:cs typeface="Arial" panose="020B0604020202020204" pitchFamily="34" charset="0"/>
                      </a:endParaRPr>
                    </a:p>
                  </a:txBody>
                  <a:tcPr/>
                </a:tc>
                <a:tc>
                  <a:txBody>
                    <a:bodyPr/>
                    <a:lstStyle/>
                    <a:p>
                      <a:r>
                        <a:rPr lang="en-US" sz="1200" b="0" dirty="0" smtClean="0">
                          <a:solidFill>
                            <a:schemeClr val="tx1"/>
                          </a:solidFill>
                          <a:latin typeface="Arial" panose="020B0604020202020204" pitchFamily="34" charset="0"/>
                          <a:cs typeface="Arial" panose="020B0604020202020204" pitchFamily="34" charset="0"/>
                        </a:rPr>
                        <a:t>Planting  For Food</a:t>
                      </a:r>
                      <a:r>
                        <a:rPr lang="en-US" sz="1200" b="0" baseline="0" dirty="0" smtClean="0">
                          <a:solidFill>
                            <a:schemeClr val="tx1"/>
                          </a:solidFill>
                          <a:latin typeface="Arial" panose="020B0604020202020204" pitchFamily="34" charset="0"/>
                          <a:cs typeface="Arial" panose="020B0604020202020204" pitchFamily="34" charset="0"/>
                        </a:rPr>
                        <a:t> &amp; Job(PJF) II</a:t>
                      </a:r>
                      <a:endParaRPr lang="en-US" sz="1200" b="0"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baseline="0" dirty="0" smtClean="0">
                          <a:solidFill>
                            <a:schemeClr val="tx1"/>
                          </a:solidFill>
                          <a:latin typeface="Arial" panose="020B0604020202020204" pitchFamily="34" charset="0"/>
                          <a:cs typeface="Arial" panose="020B0604020202020204" pitchFamily="34" charset="0"/>
                        </a:rPr>
                        <a:t>Subsidize maize seeds to farmers district wide</a:t>
                      </a:r>
                      <a:endParaRPr lang="en-US" sz="1200" b="0" dirty="0" smtClean="0">
                        <a:solidFill>
                          <a:schemeClr val="tx1"/>
                        </a:solidFill>
                        <a:latin typeface="Arial" panose="020B0604020202020204" pitchFamily="34" charset="0"/>
                        <a:cs typeface="Arial" panose="020B0604020202020204" pitchFamily="34" charset="0"/>
                      </a:endParaRPr>
                    </a:p>
                  </a:txBody>
                  <a:tcPr/>
                </a:tc>
                <a:tc>
                  <a:txBody>
                    <a:bodyPr/>
                    <a:lstStyle/>
                    <a:p>
                      <a:pPr algn="r"/>
                      <a:r>
                        <a:rPr lang="en-US" sz="1200" b="0" dirty="0" smtClean="0">
                          <a:solidFill>
                            <a:schemeClr val="tx1"/>
                          </a:solidFill>
                          <a:latin typeface="Arial" panose="020B0604020202020204" pitchFamily="34" charset="0"/>
                          <a:cs typeface="Arial" panose="020B0604020202020204" pitchFamily="34" charset="0"/>
                        </a:rPr>
                        <a:t>2,000.00</a:t>
                      </a:r>
                      <a:endParaRPr lang="en-US" sz="1200" b="0" dirty="0">
                        <a:solidFill>
                          <a:schemeClr val="tx1"/>
                        </a:solidFill>
                        <a:latin typeface="Arial" panose="020B0604020202020204" pitchFamily="34" charset="0"/>
                        <a:cs typeface="Arial" panose="020B0604020202020204" pitchFamily="34" charset="0"/>
                      </a:endParaRPr>
                    </a:p>
                  </a:txBody>
                  <a:tcPr/>
                </a:tc>
                <a:tc>
                  <a:txBody>
                    <a:bodyPr/>
                    <a:lstStyle/>
                    <a:p>
                      <a:pPr algn="l"/>
                      <a:r>
                        <a:rPr lang="en-US" sz="1200" b="0" dirty="0" smtClean="0">
                          <a:solidFill>
                            <a:schemeClr val="tx1"/>
                          </a:solidFill>
                          <a:latin typeface="Arial" panose="020B0604020202020204" pitchFamily="34" charset="0"/>
                          <a:cs typeface="Arial" panose="020B0604020202020204" pitchFamily="34" charset="0"/>
                        </a:rPr>
                        <a:t>IGF</a:t>
                      </a:r>
                      <a:endParaRPr lang="en-US" sz="1200" b="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1"/>
                  </a:ext>
                </a:extLst>
              </a:tr>
              <a:tr h="837610">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r>
                        <a:rPr lang="en-US" sz="1200" b="1" dirty="0" smtClean="0">
                          <a:solidFill>
                            <a:schemeClr val="tx1"/>
                          </a:solidFill>
                          <a:latin typeface="Arial" panose="020B0604020202020204" pitchFamily="34" charset="0"/>
                          <a:cs typeface="Arial" panose="020B0604020202020204" pitchFamily="34" charset="0"/>
                        </a:rPr>
                        <a:t>TOTAL</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pPr algn="r"/>
                      <a:endParaRPr lang="en-US" sz="1200" b="1" dirty="0" smtClean="0">
                        <a:solidFill>
                          <a:schemeClr val="tx1"/>
                        </a:solidFill>
                        <a:latin typeface="Arial" panose="020B0604020202020204" pitchFamily="34" charset="0"/>
                        <a:cs typeface="Arial" panose="020B0604020202020204" pitchFamily="34" charset="0"/>
                      </a:endParaRPr>
                    </a:p>
                    <a:p>
                      <a:pPr algn="r"/>
                      <a:endParaRPr lang="en-US" sz="1200" b="1" dirty="0" smtClean="0">
                        <a:solidFill>
                          <a:schemeClr val="tx1"/>
                        </a:solidFill>
                        <a:latin typeface="Arial" panose="020B0604020202020204" pitchFamily="34" charset="0"/>
                        <a:cs typeface="Arial" panose="020B0604020202020204" pitchFamily="34" charset="0"/>
                      </a:endParaRPr>
                    </a:p>
                    <a:p>
                      <a:pPr algn="r"/>
                      <a:endParaRPr lang="en-US" sz="1200" b="1" dirty="0" smtClean="0">
                        <a:solidFill>
                          <a:schemeClr val="tx1"/>
                        </a:solidFill>
                        <a:latin typeface="Arial" panose="020B0604020202020204" pitchFamily="34" charset="0"/>
                        <a:cs typeface="Arial" panose="020B0604020202020204" pitchFamily="34" charset="0"/>
                      </a:endParaRPr>
                    </a:p>
                    <a:p>
                      <a:pPr algn="r"/>
                      <a:r>
                        <a:rPr lang="en-US" sz="1200" b="1" dirty="0" smtClean="0">
                          <a:solidFill>
                            <a:schemeClr val="tx1"/>
                          </a:solidFill>
                          <a:latin typeface="Arial" panose="020B0604020202020204" pitchFamily="34" charset="0"/>
                          <a:cs typeface="Arial" panose="020B0604020202020204" pitchFamily="34" charset="0"/>
                        </a:rPr>
                        <a:t>2,000.00</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4"/>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39</a:t>
            </a:fld>
            <a:endParaRPr lang="en-US"/>
          </a:p>
        </p:txBody>
      </p:sp>
    </p:spTree>
    <p:extLst>
      <p:ext uri="{BB962C8B-B14F-4D97-AF65-F5344CB8AC3E}">
        <p14:creationId xmlns:p14="http://schemas.microsoft.com/office/powerpoint/2010/main" val="330348198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7850" y="-198437"/>
            <a:ext cx="11036300" cy="1074737"/>
          </a:xfrm>
        </p:spPr>
        <p:txBody>
          <a:bodyPr>
            <a:normAutofit/>
          </a:bodyPr>
          <a:lstStyle/>
          <a:p>
            <a:r>
              <a:rPr lang="en-US" sz="2400" b="1" dirty="0" smtClean="0">
                <a:latin typeface="Arial" panose="020B0604020202020204" pitchFamily="34" charset="0"/>
                <a:cs typeface="Arial" panose="020B0604020202020204" pitchFamily="34" charset="0"/>
              </a:rPr>
              <a:t>Government Flagship Projects or Programmes for 2024</a:t>
            </a:r>
            <a:endParaRPr lang="en-US" sz="2400" b="1"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2438958993"/>
              </p:ext>
            </p:extLst>
          </p:nvPr>
        </p:nvGraphicFramePr>
        <p:xfrm>
          <a:off x="139337" y="1036321"/>
          <a:ext cx="11874863" cy="3464405"/>
        </p:xfrm>
        <a:graphic>
          <a:graphicData uri="http://schemas.openxmlformats.org/drawingml/2006/table">
            <a:tbl>
              <a:tblPr firstRow="1" bandRow="1">
                <a:tableStyleId>{5940675A-B579-460E-94D1-54222C63F5DA}</a:tableStyleId>
              </a:tblPr>
              <a:tblGrid>
                <a:gridCol w="781968">
                  <a:extLst>
                    <a:ext uri="{9D8B030D-6E8A-4147-A177-3AD203B41FA5}">
                      <a16:colId xmlns:a16="http://schemas.microsoft.com/office/drawing/2014/main" xmlns="" val="20000"/>
                    </a:ext>
                  </a:extLst>
                </a:gridCol>
                <a:gridCol w="3374604">
                  <a:extLst>
                    <a:ext uri="{9D8B030D-6E8A-4147-A177-3AD203B41FA5}">
                      <a16:colId xmlns:a16="http://schemas.microsoft.com/office/drawing/2014/main" xmlns="" val="20001"/>
                    </a:ext>
                  </a:extLst>
                </a:gridCol>
                <a:gridCol w="2837324">
                  <a:extLst>
                    <a:ext uri="{9D8B030D-6E8A-4147-A177-3AD203B41FA5}">
                      <a16:colId xmlns:a16="http://schemas.microsoft.com/office/drawing/2014/main" xmlns="" val="236206151"/>
                    </a:ext>
                  </a:extLst>
                </a:gridCol>
                <a:gridCol w="3013765">
                  <a:extLst>
                    <a:ext uri="{9D8B030D-6E8A-4147-A177-3AD203B41FA5}">
                      <a16:colId xmlns:a16="http://schemas.microsoft.com/office/drawing/2014/main" xmlns="" val="20002"/>
                    </a:ext>
                  </a:extLst>
                </a:gridCol>
                <a:gridCol w="1867202">
                  <a:extLst>
                    <a:ext uri="{9D8B030D-6E8A-4147-A177-3AD203B41FA5}">
                      <a16:colId xmlns:a16="http://schemas.microsoft.com/office/drawing/2014/main" xmlns="" val="20003"/>
                    </a:ext>
                  </a:extLst>
                </a:gridCol>
              </a:tblGrid>
              <a:tr h="1521411">
                <a:tc>
                  <a:txBody>
                    <a:bodyPr/>
                    <a:lstStyle/>
                    <a:p>
                      <a:r>
                        <a:rPr lang="en-US" sz="1200" b="1" dirty="0">
                          <a:solidFill>
                            <a:schemeClr val="tx1"/>
                          </a:solidFill>
                          <a:latin typeface="Arial" panose="020B0604020202020204" pitchFamily="34" charset="0"/>
                          <a:cs typeface="Arial" panose="020B0604020202020204" pitchFamily="34" charset="0"/>
                        </a:rPr>
                        <a:t>No</a:t>
                      </a:r>
                    </a:p>
                  </a:txBody>
                  <a:tcPr/>
                </a:tc>
                <a:tc>
                  <a:txBody>
                    <a:bodyPr/>
                    <a:lstStyle/>
                    <a:p>
                      <a:r>
                        <a:rPr lang="en-US" sz="1200" b="1" dirty="0">
                          <a:solidFill>
                            <a:schemeClr val="tx1"/>
                          </a:solidFill>
                          <a:latin typeface="Arial" panose="020B0604020202020204" pitchFamily="34" charset="0"/>
                          <a:cs typeface="Arial" panose="020B0604020202020204" pitchFamily="34" charset="0"/>
                        </a:rPr>
                        <a:t>Type of Flagship project/</a:t>
                      </a:r>
                      <a:r>
                        <a:rPr lang="en-US" sz="1200" b="1" dirty="0" err="1">
                          <a:solidFill>
                            <a:schemeClr val="tx1"/>
                          </a:solidFill>
                          <a:latin typeface="Arial" panose="020B0604020202020204" pitchFamily="34" charset="0"/>
                          <a:cs typeface="Arial" panose="020B0604020202020204" pitchFamily="34" charset="0"/>
                        </a:rPr>
                        <a:t>programme</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51435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Arial" panose="020B0604020202020204" pitchFamily="34" charset="0"/>
                          <a:cs typeface="Arial" panose="020B0604020202020204" pitchFamily="34" charset="0"/>
                        </a:rPr>
                        <a:t>Name</a:t>
                      </a:r>
                      <a:r>
                        <a:rPr lang="en-US" sz="1200" b="1" baseline="0" dirty="0">
                          <a:solidFill>
                            <a:schemeClr val="tx1"/>
                          </a:solidFill>
                          <a:latin typeface="Arial" panose="020B0604020202020204" pitchFamily="34" charset="0"/>
                          <a:cs typeface="Arial" panose="020B0604020202020204" pitchFamily="34" charset="0"/>
                        </a:rPr>
                        <a:t> of Activity/Project</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r>
                        <a:rPr lang="en-US" sz="1200" b="1" dirty="0">
                          <a:solidFill>
                            <a:schemeClr val="tx1"/>
                          </a:solidFill>
                          <a:latin typeface="Arial" panose="020B0604020202020204" pitchFamily="34" charset="0"/>
                          <a:cs typeface="Arial" panose="020B0604020202020204" pitchFamily="34" charset="0"/>
                        </a:rPr>
                        <a:t>Budget </a:t>
                      </a:r>
                    </a:p>
                  </a:txBody>
                  <a:tcPr/>
                </a:tc>
                <a:tc>
                  <a:txBody>
                    <a:bodyPr/>
                    <a:lstStyle/>
                    <a:p>
                      <a:r>
                        <a:rPr lang="en-US" sz="1200" b="1" dirty="0">
                          <a:solidFill>
                            <a:schemeClr val="tx1"/>
                          </a:solidFill>
                          <a:latin typeface="Arial" panose="020B0604020202020204" pitchFamily="34" charset="0"/>
                          <a:cs typeface="Arial" panose="020B0604020202020204" pitchFamily="34" charset="0"/>
                        </a:rPr>
                        <a:t>Funding Source</a:t>
                      </a:r>
                    </a:p>
                  </a:txBody>
                  <a:tcPr/>
                </a:tc>
                <a:extLst>
                  <a:ext uri="{0D108BD9-81ED-4DB2-BD59-A6C34878D82A}">
                    <a16:rowId xmlns:a16="http://schemas.microsoft.com/office/drawing/2014/main" xmlns="" val="10000"/>
                  </a:ext>
                </a:extLst>
              </a:tr>
              <a:tr h="1115781">
                <a:tc>
                  <a:txBody>
                    <a:bodyPr/>
                    <a:lstStyle/>
                    <a:p>
                      <a:r>
                        <a:rPr lang="en-US" sz="1200" b="0" dirty="0" smtClean="0">
                          <a:solidFill>
                            <a:schemeClr val="tx1"/>
                          </a:solidFill>
                          <a:latin typeface="Arial" panose="020B0604020202020204" pitchFamily="34" charset="0"/>
                          <a:cs typeface="Arial" panose="020B0604020202020204" pitchFamily="34" charset="0"/>
                        </a:rPr>
                        <a:t>1.</a:t>
                      </a:r>
                      <a:endParaRPr lang="en-US" sz="1200" b="0" dirty="0">
                        <a:solidFill>
                          <a:schemeClr val="tx1"/>
                        </a:solidFill>
                        <a:latin typeface="Arial" panose="020B0604020202020204" pitchFamily="34" charset="0"/>
                        <a:cs typeface="Arial" panose="020B0604020202020204" pitchFamily="34" charset="0"/>
                      </a:endParaRPr>
                    </a:p>
                  </a:txBody>
                  <a:tcPr/>
                </a:tc>
                <a:tc>
                  <a:txBody>
                    <a:bodyPr/>
                    <a:lstStyle/>
                    <a:p>
                      <a:r>
                        <a:rPr lang="en-US" sz="1200" b="0" dirty="0" smtClean="0">
                          <a:solidFill>
                            <a:schemeClr val="tx1"/>
                          </a:solidFill>
                          <a:latin typeface="Arial" panose="020B0604020202020204" pitchFamily="34" charset="0"/>
                          <a:cs typeface="Arial" panose="020B0604020202020204" pitchFamily="34" charset="0"/>
                        </a:rPr>
                        <a:t>Planting for Export and Rural Development(PERD)</a:t>
                      </a:r>
                      <a:endParaRPr lang="en-US" sz="1200" b="0" dirty="0">
                        <a:solidFill>
                          <a:schemeClr val="tx1"/>
                        </a:solidFill>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dirty="0" smtClean="0">
                          <a:solidFill>
                            <a:schemeClr val="tx1"/>
                          </a:solidFill>
                          <a:latin typeface="Arial" panose="020B0604020202020204" pitchFamily="34" charset="0"/>
                          <a:cs typeface="Arial" panose="020B0604020202020204" pitchFamily="34" charset="0"/>
                        </a:rPr>
                        <a:t>Distribute palm</a:t>
                      </a:r>
                      <a:r>
                        <a:rPr lang="en-US" sz="1200" b="0" baseline="0" dirty="0" smtClean="0">
                          <a:solidFill>
                            <a:schemeClr val="tx1"/>
                          </a:solidFill>
                          <a:latin typeface="Arial" panose="020B0604020202020204" pitchFamily="34" charset="0"/>
                          <a:cs typeface="Arial" panose="020B0604020202020204" pitchFamily="34" charset="0"/>
                        </a:rPr>
                        <a:t> seedlings to farmers district wide</a:t>
                      </a:r>
                      <a:endParaRPr lang="en-US" sz="1200" b="0" dirty="0" smtClean="0">
                        <a:solidFill>
                          <a:schemeClr val="tx1"/>
                        </a:solidFill>
                        <a:latin typeface="Arial" panose="020B0604020202020204" pitchFamily="34" charset="0"/>
                        <a:cs typeface="Arial" panose="020B0604020202020204" pitchFamily="34" charset="0"/>
                      </a:endParaRPr>
                    </a:p>
                  </a:txBody>
                  <a:tcPr/>
                </a:tc>
                <a:tc>
                  <a:txBody>
                    <a:bodyPr/>
                    <a:lstStyle/>
                    <a:p>
                      <a:pPr algn="r"/>
                      <a:r>
                        <a:rPr lang="en-US" sz="1200" b="0" dirty="0" smtClean="0">
                          <a:solidFill>
                            <a:schemeClr val="tx1"/>
                          </a:solidFill>
                          <a:latin typeface="Arial" panose="020B0604020202020204" pitchFamily="34" charset="0"/>
                          <a:cs typeface="Arial" panose="020B0604020202020204" pitchFamily="34" charset="0"/>
                        </a:rPr>
                        <a:t>150,000.00</a:t>
                      </a:r>
                      <a:endParaRPr lang="en-US" sz="1200" b="0" dirty="0">
                        <a:solidFill>
                          <a:schemeClr val="tx1"/>
                        </a:solidFill>
                        <a:latin typeface="Arial" panose="020B0604020202020204" pitchFamily="34" charset="0"/>
                        <a:cs typeface="Arial" panose="020B0604020202020204" pitchFamily="34" charset="0"/>
                      </a:endParaRPr>
                    </a:p>
                  </a:txBody>
                  <a:tcPr/>
                </a:tc>
                <a:tc>
                  <a:txBody>
                    <a:bodyPr/>
                    <a:lstStyle/>
                    <a:p>
                      <a:r>
                        <a:rPr lang="en-US" sz="1200" b="0" dirty="0" smtClean="0">
                          <a:solidFill>
                            <a:schemeClr val="tx1"/>
                          </a:solidFill>
                          <a:latin typeface="Arial" panose="020B0604020202020204" pitchFamily="34" charset="0"/>
                          <a:cs typeface="Arial" panose="020B0604020202020204" pitchFamily="34" charset="0"/>
                        </a:rPr>
                        <a:t>DACF</a:t>
                      </a:r>
                      <a:endParaRPr lang="en-US" sz="1200" b="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1"/>
                  </a:ext>
                </a:extLst>
              </a:tr>
              <a:tr h="827213">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endParaRPr lang="en-US" sz="1200" b="1" dirty="0" smtClean="0">
                        <a:solidFill>
                          <a:schemeClr val="tx1"/>
                        </a:solidFill>
                        <a:latin typeface="Arial" panose="020B0604020202020204" pitchFamily="34" charset="0"/>
                        <a:cs typeface="Arial" panose="020B0604020202020204" pitchFamily="34" charset="0"/>
                      </a:endParaRPr>
                    </a:p>
                    <a:p>
                      <a:r>
                        <a:rPr lang="en-US" sz="1200" b="1" dirty="0" smtClean="0">
                          <a:solidFill>
                            <a:schemeClr val="tx1"/>
                          </a:solidFill>
                          <a:latin typeface="Arial" panose="020B0604020202020204" pitchFamily="34" charset="0"/>
                          <a:cs typeface="Arial" panose="020B0604020202020204" pitchFamily="34" charset="0"/>
                        </a:rPr>
                        <a:t>TOTAL</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pPr algn="r"/>
                      <a:endParaRPr lang="en-US" sz="1200" b="1" dirty="0" smtClean="0">
                        <a:solidFill>
                          <a:schemeClr val="tx1"/>
                        </a:solidFill>
                        <a:latin typeface="Arial" panose="020B0604020202020204" pitchFamily="34" charset="0"/>
                        <a:cs typeface="Arial" panose="020B0604020202020204" pitchFamily="34" charset="0"/>
                      </a:endParaRPr>
                    </a:p>
                    <a:p>
                      <a:pPr algn="r"/>
                      <a:endParaRPr lang="en-US" sz="1200" b="1" dirty="0" smtClean="0">
                        <a:solidFill>
                          <a:schemeClr val="tx1"/>
                        </a:solidFill>
                        <a:latin typeface="Arial" panose="020B0604020202020204" pitchFamily="34" charset="0"/>
                        <a:cs typeface="Arial" panose="020B0604020202020204" pitchFamily="34" charset="0"/>
                      </a:endParaRPr>
                    </a:p>
                    <a:p>
                      <a:pPr algn="r"/>
                      <a:endParaRPr lang="en-US" sz="1200" b="1" dirty="0" smtClean="0">
                        <a:solidFill>
                          <a:schemeClr val="tx1"/>
                        </a:solidFill>
                        <a:latin typeface="Arial" panose="020B0604020202020204" pitchFamily="34" charset="0"/>
                        <a:cs typeface="Arial" panose="020B0604020202020204" pitchFamily="34" charset="0"/>
                      </a:endParaRPr>
                    </a:p>
                    <a:p>
                      <a:pPr algn="r"/>
                      <a:r>
                        <a:rPr lang="en-US" sz="1200" b="1" dirty="0" smtClean="0">
                          <a:solidFill>
                            <a:schemeClr val="tx1"/>
                          </a:solidFill>
                          <a:latin typeface="Arial" panose="020B0604020202020204" pitchFamily="34" charset="0"/>
                          <a:cs typeface="Arial" panose="020B0604020202020204" pitchFamily="34" charset="0"/>
                        </a:rPr>
                        <a:t>150,000.00</a:t>
                      </a:r>
                      <a:endParaRPr lang="en-US" sz="1200" b="1" dirty="0">
                        <a:solidFill>
                          <a:schemeClr val="tx1"/>
                        </a:solidFill>
                        <a:latin typeface="Arial" panose="020B0604020202020204" pitchFamily="34" charset="0"/>
                        <a:cs typeface="Arial" panose="020B0604020202020204" pitchFamily="34" charset="0"/>
                      </a:endParaRPr>
                    </a:p>
                  </a:txBody>
                  <a:tcPr/>
                </a:tc>
                <a:tc>
                  <a:txBody>
                    <a:bodyPr/>
                    <a:lstStyle/>
                    <a:p>
                      <a:endParaRPr lang="en-US" sz="1200" b="1"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4"/>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40</a:t>
            </a:fld>
            <a:endParaRPr lang="en-US"/>
          </a:p>
        </p:txBody>
      </p:sp>
    </p:spTree>
    <p:extLst>
      <p:ext uri="{BB962C8B-B14F-4D97-AF65-F5344CB8AC3E}">
        <p14:creationId xmlns:p14="http://schemas.microsoft.com/office/powerpoint/2010/main" val="99072325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D98713CC-C6AB-4C8A-8AC2-1B60486DCDA6}" type="slidenum">
              <a:rPr lang="en-US" smtClean="0"/>
              <a:t>41</a:t>
            </a:fld>
            <a:endParaRPr lang="en-US"/>
          </a:p>
        </p:txBody>
      </p:sp>
      <p:sp>
        <p:nvSpPr>
          <p:cNvPr id="7" name="Title 1">
            <a:extLst>
              <a:ext uri="{FF2B5EF4-FFF2-40B4-BE49-F238E27FC236}">
                <a16:creationId xmlns:xdr="http://schemas.openxmlformats.org/drawingml/2006/spreadsheetDrawing" xmlns:a16="http://schemas.microsoft.com/office/drawing/2014/main" xmlns="" xmlns:lc="http://schemas.openxmlformats.org/drawingml/2006/lockedCanvas" id="{1ED3C4CF-8083-8138-DD85-12DDA733BA4B}"/>
              </a:ext>
            </a:extLst>
          </p:cNvPr>
          <p:cNvSpPr>
            <a:spLocks noGrp="1"/>
          </p:cNvSpPr>
          <p:nvPr/>
        </p:nvSpPr>
        <p:spPr>
          <a:xfrm>
            <a:off x="856433" y="137160"/>
            <a:ext cx="12691110" cy="365760"/>
          </a:xfrm>
          <a:prstGeom prst="rect">
            <a:avLst/>
          </a:prstGeom>
          <a:noFill/>
          <a:ln>
            <a:noFill/>
          </a:ln>
        </p:spPr>
        <p:txBody>
          <a:bodyPr spcFirstLastPara="1" wrap="square" lIns="91425" tIns="91425" rIns="91425" bIns="91425" anchor="t" anchorCtr="0">
            <a:no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685800" fontAlgn="base">
              <a:spcBef>
                <a:spcPct val="0"/>
              </a:spcBef>
              <a:spcAft>
                <a:spcPct val="0"/>
              </a:spcAft>
            </a:pPr>
            <a:r>
              <a:rPr lang="en-US" sz="2000">
                <a:solidFill>
                  <a:schemeClr val="accent1"/>
                </a:solidFill>
                <a:latin typeface="+mj-lt"/>
              </a:rPr>
              <a:t>Summary Of Expenditure Budget By Department, Econ. Classification and Funding Sources-2024</a:t>
            </a:r>
          </a:p>
        </p:txBody>
      </p:sp>
      <p:graphicFrame>
        <p:nvGraphicFramePr>
          <p:cNvPr id="5" name="Table 4"/>
          <p:cNvGraphicFramePr>
            <a:graphicFrameLocks noGrp="1"/>
          </p:cNvGraphicFramePr>
          <p:nvPr>
            <p:extLst>
              <p:ext uri="{D42A27DB-BD31-4B8C-83A1-F6EECF244321}">
                <p14:modId xmlns:p14="http://schemas.microsoft.com/office/powerpoint/2010/main" val="1235791298"/>
              </p:ext>
            </p:extLst>
          </p:nvPr>
        </p:nvGraphicFramePr>
        <p:xfrm>
          <a:off x="121920" y="792477"/>
          <a:ext cx="11878491" cy="4169451"/>
        </p:xfrm>
        <a:graphic>
          <a:graphicData uri="http://schemas.openxmlformats.org/drawingml/2006/table">
            <a:tbl>
              <a:tblPr>
                <a:tableStyleId>{616DA210-FB5B-4158-B5E0-FEB733F419BA}</a:tableStyleId>
              </a:tblPr>
              <a:tblGrid>
                <a:gridCol w="446892"/>
                <a:gridCol w="1460285"/>
                <a:gridCol w="949234"/>
                <a:gridCol w="1053738"/>
                <a:gridCol w="1001485"/>
                <a:gridCol w="1036320"/>
                <a:gridCol w="1060144"/>
                <a:gridCol w="244299"/>
                <a:gridCol w="665648"/>
                <a:gridCol w="130854"/>
                <a:gridCol w="644997"/>
                <a:gridCol w="129684"/>
                <a:gridCol w="655746"/>
                <a:gridCol w="118935"/>
                <a:gridCol w="676480"/>
                <a:gridCol w="803679"/>
                <a:gridCol w="800071"/>
              </a:tblGrid>
              <a:tr h="320705">
                <a:tc>
                  <a:txBody>
                    <a:bodyPr/>
                    <a:lstStyle/>
                    <a:p>
                      <a:pPr algn="ctr" fontAlgn="b"/>
                      <a:endParaRPr lang="en-US" sz="1050" b="0" i="0" u="none" strike="noStrike">
                        <a:solidFill>
                          <a:srgbClr val="000000"/>
                        </a:solidFill>
                        <a:effectLst/>
                        <a:latin typeface="Calibri" panose="020F0502020204030204" pitchFamily="34" charset="0"/>
                      </a:endParaRPr>
                    </a:p>
                  </a:txBody>
                  <a:tcPr marL="6114" marR="6114" marT="6114" marB="0" anchor="b"/>
                </a:tc>
                <a:tc>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a:txBody>
                    <a:bodyPr/>
                    <a:lstStyle/>
                    <a:p>
                      <a:pPr algn="l" fontAlgn="b"/>
                      <a:endParaRPr lang="en-US" sz="1050" b="0" i="0" u="none" strike="noStrike" dirty="0">
                        <a:solidFill>
                          <a:srgbClr val="000000"/>
                        </a:solidFill>
                        <a:effectLst/>
                        <a:latin typeface="Calibri" panose="020F0502020204030204" pitchFamily="34" charset="0"/>
                      </a:endParaRPr>
                    </a:p>
                  </a:txBody>
                  <a:tcPr marL="6114" marR="6114" marT="6114" marB="0" anchor="b"/>
                </a:tc>
                <a:tc>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a:txBody>
                    <a:bodyPr/>
                    <a:lstStyle/>
                    <a:p>
                      <a:pPr algn="l" fontAlgn="b"/>
                      <a:endParaRPr lang="en-US" sz="1050" b="0" i="0" u="none" strike="noStrike" dirty="0">
                        <a:solidFill>
                          <a:srgbClr val="000000"/>
                        </a:solidFill>
                        <a:effectLst/>
                        <a:latin typeface="Calibri" panose="020F0502020204030204" pitchFamily="34" charset="0"/>
                      </a:endParaRPr>
                    </a:p>
                  </a:txBody>
                  <a:tcPr marL="6114" marR="6114" marT="6114" marB="0" anchor="b"/>
                </a:tc>
                <a:tc gridSpan="2">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hMerge="1">
                  <a:txBody>
                    <a:bodyPr/>
                    <a:lstStyle/>
                    <a:p>
                      <a:endParaRPr lang="en-US"/>
                    </a:p>
                  </a:txBody>
                  <a:tcPr/>
                </a:tc>
                <a:tc gridSpan="2">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hMerge="1">
                  <a:txBody>
                    <a:bodyPr/>
                    <a:lstStyle/>
                    <a:p>
                      <a:endParaRPr lang="en-US"/>
                    </a:p>
                  </a:txBody>
                  <a:tcPr/>
                </a:tc>
                <a:tc gridSpan="2">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hMerge="1">
                  <a:txBody>
                    <a:bodyPr/>
                    <a:lstStyle/>
                    <a:p>
                      <a:endParaRPr lang="en-US"/>
                    </a:p>
                  </a:txBody>
                  <a:tcPr/>
                </a:tc>
                <a:tc gridSpan="2">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hMerge="1">
                  <a:txBody>
                    <a:bodyPr/>
                    <a:lstStyle/>
                    <a:p>
                      <a:endParaRPr lang="en-US"/>
                    </a:p>
                  </a:txBody>
                  <a:tcPr/>
                </a:tc>
                <a:tc>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c>
                  <a:txBody>
                    <a:bodyPr/>
                    <a:lstStyle/>
                    <a:p>
                      <a:pPr algn="l" fontAlgn="b"/>
                      <a:endParaRPr lang="en-US" sz="1050" b="0" i="0" u="none" strike="noStrike">
                        <a:solidFill>
                          <a:srgbClr val="000000"/>
                        </a:solidFill>
                        <a:effectLst/>
                        <a:latin typeface="Calibri" panose="020F0502020204030204" pitchFamily="34" charset="0"/>
                      </a:endParaRPr>
                    </a:p>
                  </a:txBody>
                  <a:tcPr marL="6114" marR="6114" marT="6114" marB="0" anchor="b"/>
                </a:tc>
              </a:tr>
              <a:tr h="166780">
                <a:tc rowSpan="2">
                  <a:txBody>
                    <a:bodyPr/>
                    <a:lstStyle/>
                    <a:p>
                      <a:pPr algn="ctr" fontAlgn="ctr"/>
                      <a:r>
                        <a:rPr lang="en-US" sz="1050" u="none" strike="noStrike">
                          <a:effectLst/>
                        </a:rPr>
                        <a:t> </a:t>
                      </a:r>
                      <a:endParaRPr lang="en-US" sz="1050" b="1" i="0" u="none" strike="noStrike">
                        <a:solidFill>
                          <a:srgbClr val="000000"/>
                        </a:solidFill>
                        <a:effectLst/>
                        <a:latin typeface="Arial" panose="020B0604020202020204" pitchFamily="34" charset="0"/>
                      </a:endParaRPr>
                    </a:p>
                  </a:txBody>
                  <a:tcPr marL="6114" marR="6114" marT="6114" marB="0" anchor="ctr"/>
                </a:tc>
                <a:tc rowSpan="2">
                  <a:txBody>
                    <a:bodyPr/>
                    <a:lstStyle/>
                    <a:p>
                      <a:pPr algn="l" rtl="0" fontAlgn="ctr"/>
                      <a:r>
                        <a:rPr lang="en-US" sz="1050" u="none" strike="noStrike">
                          <a:effectLst/>
                        </a:rPr>
                        <a:t>Department</a:t>
                      </a:r>
                      <a:endParaRPr lang="en-US" sz="1050" b="1" i="0" u="none" strike="noStrike">
                        <a:solidFill>
                          <a:srgbClr val="000000"/>
                        </a:solidFill>
                        <a:effectLst/>
                        <a:latin typeface="Arial" panose="020B0604020202020204" pitchFamily="34" charset="0"/>
                      </a:endParaRPr>
                    </a:p>
                  </a:txBody>
                  <a:tcPr marL="6114" marR="6114" marT="6114" marB="0" anchor="ctr"/>
                </a:tc>
                <a:tc rowSpan="2">
                  <a:txBody>
                    <a:bodyPr/>
                    <a:lstStyle/>
                    <a:p>
                      <a:pPr algn="l" rtl="0" fontAlgn="ctr"/>
                      <a:r>
                        <a:rPr lang="en-US" sz="1050" u="none" strike="noStrike" dirty="0">
                          <a:effectLst/>
                        </a:rPr>
                        <a:t>Compensation of Employees </a:t>
                      </a:r>
                      <a:endParaRPr lang="en-US" sz="1050" b="1" i="0" u="none" strike="noStrike" dirty="0">
                        <a:solidFill>
                          <a:srgbClr val="000000"/>
                        </a:solidFill>
                        <a:effectLst/>
                        <a:latin typeface="Arial" panose="020B0604020202020204" pitchFamily="34" charset="0"/>
                      </a:endParaRPr>
                    </a:p>
                  </a:txBody>
                  <a:tcPr marL="6114" marR="6114" marT="6114" marB="0" anchor="ctr"/>
                </a:tc>
                <a:tc rowSpan="2">
                  <a:txBody>
                    <a:bodyPr/>
                    <a:lstStyle/>
                    <a:p>
                      <a:pPr algn="l" rtl="0" fontAlgn="ctr"/>
                      <a:r>
                        <a:rPr lang="en-US" sz="1050" u="none" strike="noStrike">
                          <a:effectLst/>
                        </a:rPr>
                        <a:t>Goods and services</a:t>
                      </a:r>
                      <a:endParaRPr lang="en-US" sz="1050" b="1" i="0" u="none" strike="noStrike">
                        <a:solidFill>
                          <a:srgbClr val="000000"/>
                        </a:solidFill>
                        <a:effectLst/>
                        <a:latin typeface="Arial" panose="020B0604020202020204" pitchFamily="34" charset="0"/>
                      </a:endParaRPr>
                    </a:p>
                  </a:txBody>
                  <a:tcPr marL="6114" marR="6114" marT="6114" marB="0" anchor="ctr"/>
                </a:tc>
                <a:tc rowSpan="2">
                  <a:txBody>
                    <a:bodyPr/>
                    <a:lstStyle/>
                    <a:p>
                      <a:pPr algn="l" rtl="0" fontAlgn="ctr"/>
                      <a:r>
                        <a:rPr lang="en-US" sz="1050" u="none" strike="noStrike" dirty="0">
                          <a:effectLst/>
                        </a:rPr>
                        <a:t>Assets</a:t>
                      </a:r>
                      <a:endParaRPr lang="en-US" sz="1050" b="1" i="0" u="none" strike="noStrike" dirty="0">
                        <a:solidFill>
                          <a:srgbClr val="000000"/>
                        </a:solidFill>
                        <a:effectLst/>
                        <a:latin typeface="Arial" panose="020B0604020202020204" pitchFamily="34" charset="0"/>
                      </a:endParaRPr>
                    </a:p>
                  </a:txBody>
                  <a:tcPr marL="6114" marR="6114" marT="6114" marB="0" anchor="ctr"/>
                </a:tc>
                <a:tc rowSpan="2">
                  <a:txBody>
                    <a:bodyPr/>
                    <a:lstStyle/>
                    <a:p>
                      <a:pPr algn="l" rtl="0" fontAlgn="ctr"/>
                      <a:r>
                        <a:rPr lang="en-US" sz="1050" u="none" strike="noStrike" dirty="0">
                          <a:effectLst/>
                        </a:rPr>
                        <a:t>Total</a:t>
                      </a:r>
                      <a:endParaRPr lang="en-US" sz="1050" b="1" i="0" u="none" strike="noStrike" dirty="0">
                        <a:solidFill>
                          <a:srgbClr val="000000"/>
                        </a:solidFill>
                        <a:effectLst/>
                        <a:latin typeface="Arial" panose="020B0604020202020204" pitchFamily="34" charset="0"/>
                      </a:endParaRPr>
                    </a:p>
                  </a:txBody>
                  <a:tcPr marL="6114" marR="6114" marT="6114" marB="0" anchor="ctr"/>
                </a:tc>
                <a:tc gridSpan="10">
                  <a:txBody>
                    <a:bodyPr/>
                    <a:lstStyle/>
                    <a:p>
                      <a:pPr algn="l" rtl="0" fontAlgn="ctr"/>
                      <a:r>
                        <a:rPr lang="en-US" sz="1050" u="none" strike="noStrike">
                          <a:effectLst/>
                        </a:rPr>
                        <a:t>             Funding  (indicate amount against the funding source)</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algn="l" rtl="0" fontAlgn="ctr"/>
                      <a:r>
                        <a:rPr lang="en-US" sz="1050" u="none" strike="noStrike">
                          <a:effectLst/>
                        </a:rPr>
                        <a:t>Total</a:t>
                      </a:r>
                      <a:endParaRPr lang="en-US" sz="1050" b="1" i="0" u="none" strike="noStrike">
                        <a:solidFill>
                          <a:srgbClr val="000000"/>
                        </a:solidFill>
                        <a:effectLst/>
                        <a:latin typeface="Arial" panose="020B0604020202020204" pitchFamily="34" charset="0"/>
                      </a:endParaRPr>
                    </a:p>
                  </a:txBody>
                  <a:tcPr marL="6114" marR="6114" marT="6114" marB="0" anchor="ctr"/>
                </a:tc>
              </a:tr>
              <a:tr h="309464">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rtl="0" fontAlgn="ctr"/>
                      <a:r>
                        <a:rPr lang="en-US" sz="1050" u="none" strike="noStrike" dirty="0">
                          <a:effectLst/>
                        </a:rPr>
                        <a:t>Assembly’s IGF</a:t>
                      </a:r>
                      <a:endParaRPr lang="en-US" sz="1050" b="1" i="0" u="none" strike="noStrike" dirty="0">
                        <a:solidFill>
                          <a:srgbClr val="000000"/>
                        </a:solidFill>
                        <a:effectLst/>
                        <a:latin typeface="Arial" panose="020B0604020202020204" pitchFamily="34" charset="0"/>
                      </a:endParaRPr>
                    </a:p>
                  </a:txBody>
                  <a:tcPr marL="6114" marR="6114" marT="6114" marB="0" anchor="ctr"/>
                </a:tc>
                <a:tc gridSpan="2">
                  <a:txBody>
                    <a:bodyPr/>
                    <a:lstStyle/>
                    <a:p>
                      <a:pPr algn="l" rtl="0" fontAlgn="ctr"/>
                      <a:r>
                        <a:rPr lang="en-US" sz="1050" u="none" strike="noStrike" dirty="0">
                          <a:effectLst/>
                        </a:rPr>
                        <a:t>GOG  </a:t>
                      </a:r>
                      <a:endParaRPr lang="en-US" sz="1050" b="1" i="0" u="none" strike="noStrike" dirty="0">
                        <a:solidFill>
                          <a:srgbClr val="000000"/>
                        </a:solidFill>
                        <a:effectLst/>
                        <a:latin typeface="Arial" panose="020B0604020202020204" pitchFamily="34" charset="0"/>
                      </a:endParaRPr>
                    </a:p>
                  </a:txBody>
                  <a:tcPr marL="6114" marR="6114" marT="6114" marB="0" anchor="ctr"/>
                </a:tc>
                <a:tc hMerge="1">
                  <a:txBody>
                    <a:bodyPr/>
                    <a:lstStyle/>
                    <a:p>
                      <a:pPr algn="l"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l" rtl="0" fontAlgn="ctr"/>
                      <a:r>
                        <a:rPr lang="en-US" sz="1050" u="none" strike="noStrike" dirty="0">
                          <a:effectLst/>
                        </a:rPr>
                        <a:t>DACF</a:t>
                      </a:r>
                      <a:endParaRPr lang="en-US" sz="1050" b="1" i="0" u="none" strike="noStrike" dirty="0">
                        <a:solidFill>
                          <a:srgbClr val="000000"/>
                        </a:solidFill>
                        <a:effectLst/>
                        <a:latin typeface="Arial" panose="020B0604020202020204" pitchFamily="34" charset="0"/>
                      </a:endParaRPr>
                    </a:p>
                  </a:txBody>
                  <a:tcPr marL="6114" marR="6114" marT="6114" marB="0" anchor="ctr"/>
                </a:tc>
                <a:tc hMerge="1">
                  <a:txBody>
                    <a:bodyPr/>
                    <a:lstStyle/>
                    <a:p>
                      <a:pPr algn="l" rtl="0" fontAlgn="ctr"/>
                      <a:endParaRPr lang="en-US" sz="1050" b="1" i="0" u="none" strike="noStrike" dirty="0">
                        <a:solidFill>
                          <a:srgbClr val="000000"/>
                        </a:solidFill>
                        <a:effectLst/>
                        <a:latin typeface="Arial" panose="020B0604020202020204" pitchFamily="34" charset="0"/>
                      </a:endParaRPr>
                    </a:p>
                  </a:txBody>
                  <a:tcPr marL="6114" marR="6114" marT="6114" marB="0" anchor="ctr"/>
                </a:tc>
                <a:tc gridSpan="2">
                  <a:txBody>
                    <a:bodyPr/>
                    <a:lstStyle/>
                    <a:p>
                      <a:pPr algn="l" rtl="0" fontAlgn="ctr"/>
                      <a:r>
                        <a:rPr lang="en-US" sz="1050" u="none" strike="noStrike" dirty="0">
                          <a:effectLst/>
                        </a:rPr>
                        <a:t>DACF-RFG</a:t>
                      </a:r>
                      <a:endParaRPr lang="en-US" sz="1050" b="1" i="0" u="none" strike="noStrike" dirty="0">
                        <a:solidFill>
                          <a:srgbClr val="000000"/>
                        </a:solidFill>
                        <a:effectLst/>
                        <a:latin typeface="Arial" panose="020B0604020202020204" pitchFamily="34" charset="0"/>
                      </a:endParaRPr>
                    </a:p>
                  </a:txBody>
                  <a:tcPr marL="6114" marR="6114" marT="6114" marB="0" anchor="ctr"/>
                </a:tc>
                <a:tc hMerge="1">
                  <a:txBody>
                    <a:bodyPr/>
                    <a:lstStyle/>
                    <a:p>
                      <a:pPr algn="l"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l" rtl="0" fontAlgn="ctr"/>
                      <a:r>
                        <a:rPr lang="en-US" sz="1050" u="none" strike="noStrike" dirty="0">
                          <a:effectLst/>
                        </a:rPr>
                        <a:t>DACF-MP</a:t>
                      </a:r>
                      <a:endParaRPr lang="en-US" sz="1050" b="1" i="0" u="none" strike="noStrike" dirty="0">
                        <a:solidFill>
                          <a:srgbClr val="000000"/>
                        </a:solidFill>
                        <a:effectLst/>
                        <a:latin typeface="Arial" panose="020B0604020202020204" pitchFamily="34" charset="0"/>
                      </a:endParaRPr>
                    </a:p>
                  </a:txBody>
                  <a:tcPr marL="6114" marR="6114" marT="6114" marB="0" anchor="ctr"/>
                </a:tc>
                <a:tc hMerge="1">
                  <a:txBody>
                    <a:bodyPr/>
                    <a:lstStyle/>
                    <a:p>
                      <a:pPr algn="l"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dirty="0">
                          <a:effectLst/>
                        </a:rPr>
                        <a:t>PWDFUND</a:t>
                      </a:r>
                      <a:endParaRPr lang="en-US" sz="1050" b="1" i="0" u="none" strike="noStrike" dirty="0">
                        <a:solidFill>
                          <a:srgbClr val="000000"/>
                        </a:solidFill>
                        <a:effectLst/>
                        <a:latin typeface="Arial" panose="020B0604020202020204" pitchFamily="34" charset="0"/>
                      </a:endParaRPr>
                    </a:p>
                  </a:txBody>
                  <a:tcPr marL="6114" marR="6114" marT="6114" marB="0" anchor="ctr"/>
                </a:tc>
                <a:tc vMerge="1">
                  <a:txBody>
                    <a:bodyPr/>
                    <a:lstStyle/>
                    <a:p>
                      <a:endParaRPr lang="en-US"/>
                    </a:p>
                  </a:txBody>
                  <a:tcPr/>
                </a:tc>
              </a:tr>
              <a:tr h="323999">
                <a:tc>
                  <a:txBody>
                    <a:bodyPr/>
                    <a:lstStyle/>
                    <a:p>
                      <a:pPr algn="ctr" fontAlgn="ctr"/>
                      <a:r>
                        <a:rPr lang="en-US" sz="1050" u="none" strike="noStrike">
                          <a:effectLst/>
                        </a:rPr>
                        <a:t>1</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Central Administration</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3,021,246.99</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3,165,650.19</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752,900.64</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6,939,797.82</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3,065,540.64</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3,021,246.99</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651,010.19</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202,000.00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                -   </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6,939,797.82</a:t>
                      </a:r>
                      <a:endParaRPr lang="en-US" sz="1050" b="1" i="0" u="none" strike="noStrike">
                        <a:solidFill>
                          <a:srgbClr val="000000"/>
                        </a:solidFill>
                        <a:effectLst/>
                        <a:latin typeface="Arial" panose="020B0604020202020204" pitchFamily="34" charset="0"/>
                      </a:endParaRPr>
                    </a:p>
                  </a:txBody>
                  <a:tcPr marL="6114" marR="6114" marT="6114" marB="0" anchor="ctr"/>
                </a:tc>
              </a:tr>
              <a:tr h="323999">
                <a:tc>
                  <a:txBody>
                    <a:bodyPr/>
                    <a:lstStyle/>
                    <a:p>
                      <a:pPr algn="ctr" fontAlgn="ctr"/>
                      <a:r>
                        <a:rPr lang="en-US" sz="1050" u="none" strike="noStrike">
                          <a:effectLst/>
                        </a:rPr>
                        <a:t>2</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Works </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328,913.65</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480,877.59</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1,461,019.88</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2,270,811.12</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1,141,824.58</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346,913.65</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268,531.89</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413,541.00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100,000.00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2,270,811.12</a:t>
                      </a:r>
                      <a:endParaRPr lang="en-US" sz="1050" b="1" i="0" u="none" strike="noStrike">
                        <a:solidFill>
                          <a:srgbClr val="000000"/>
                        </a:solidFill>
                        <a:effectLst/>
                        <a:latin typeface="Arial" panose="020B0604020202020204" pitchFamily="34" charset="0"/>
                      </a:endParaRPr>
                    </a:p>
                  </a:txBody>
                  <a:tcPr marL="6114" marR="6114" marT="6114" marB="0" anchor="ctr"/>
                </a:tc>
              </a:tr>
              <a:tr h="323999">
                <a:tc>
                  <a:txBody>
                    <a:bodyPr/>
                    <a:lstStyle/>
                    <a:p>
                      <a:pPr algn="ctr" fontAlgn="ctr"/>
                      <a:r>
                        <a:rPr lang="en-US" sz="1050" u="none" strike="noStrike">
                          <a:effectLst/>
                        </a:rPr>
                        <a:t>3</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Agriculture</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979,831.79</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133,088.21</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1,112,920.00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88,050.00</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1,004,831.79</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20,038.21</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1,112,920.00</a:t>
                      </a:r>
                      <a:endParaRPr lang="en-US" sz="1050" b="1" i="0" u="none" strike="noStrike">
                        <a:solidFill>
                          <a:srgbClr val="000000"/>
                        </a:solidFill>
                        <a:effectLst/>
                        <a:latin typeface="Arial" panose="020B0604020202020204" pitchFamily="34" charset="0"/>
                      </a:endParaRPr>
                    </a:p>
                  </a:txBody>
                  <a:tcPr marL="6114" marR="6114" marT="6114" marB="0" anchor="ctr"/>
                </a:tc>
              </a:tr>
              <a:tr h="461295">
                <a:tc>
                  <a:txBody>
                    <a:bodyPr/>
                    <a:lstStyle/>
                    <a:p>
                      <a:pPr algn="ctr" fontAlgn="ctr"/>
                      <a:r>
                        <a:rPr lang="en-US" sz="1050" u="none" strike="noStrike">
                          <a:effectLst/>
                        </a:rPr>
                        <a:t>4</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Social Welfare and Community Development</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429,101.82</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385,880.31</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814,982.13</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28,000.00</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449,101.82</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57,880.31</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b"/>
                      <a:r>
                        <a:rPr lang="en-US" sz="1050" u="none" strike="noStrike">
                          <a:effectLst/>
                        </a:rPr>
                        <a:t>   280,000.00 </a:t>
                      </a:r>
                      <a:endParaRPr lang="en-US" sz="1050" b="0" i="0" u="none" strike="noStrike">
                        <a:solidFill>
                          <a:srgbClr val="000000"/>
                        </a:solidFill>
                        <a:effectLst/>
                        <a:latin typeface="Arial" panose="020B0604020202020204" pitchFamily="34" charset="0"/>
                      </a:endParaRPr>
                    </a:p>
                  </a:txBody>
                  <a:tcPr marL="6114" marR="6114" marT="6114" marB="0" anchor="b"/>
                </a:tc>
                <a:tc>
                  <a:txBody>
                    <a:bodyPr/>
                    <a:lstStyle/>
                    <a:p>
                      <a:pPr algn="ctr" rtl="0" fontAlgn="ctr"/>
                      <a:r>
                        <a:rPr lang="en-US" sz="1050" u="none" strike="noStrike">
                          <a:effectLst/>
                        </a:rPr>
                        <a:t>814,982.13</a:t>
                      </a:r>
                      <a:endParaRPr lang="en-US" sz="1050" b="1" i="0" u="none" strike="noStrike">
                        <a:solidFill>
                          <a:srgbClr val="000000"/>
                        </a:solidFill>
                        <a:effectLst/>
                        <a:latin typeface="Arial" panose="020B0604020202020204" pitchFamily="34" charset="0"/>
                      </a:endParaRPr>
                    </a:p>
                  </a:txBody>
                  <a:tcPr marL="6114" marR="6114" marT="6114" marB="0" anchor="ctr"/>
                </a:tc>
              </a:tr>
              <a:tr h="166780">
                <a:tc>
                  <a:txBody>
                    <a:bodyPr/>
                    <a:lstStyle/>
                    <a:p>
                      <a:pPr algn="ctr" fontAlgn="ctr"/>
                      <a:r>
                        <a:rPr lang="en-US" sz="1050" u="none" strike="noStrike">
                          <a:effectLst/>
                        </a:rPr>
                        <a:t>5</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Physical Planning </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206,468.78</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181,000.00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387,468.78</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161,000.00</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221,468.78</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5,000.00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387,468.78</a:t>
                      </a:r>
                      <a:endParaRPr lang="en-US" sz="1050" b="1" i="0" u="none" strike="noStrike">
                        <a:solidFill>
                          <a:srgbClr val="000000"/>
                        </a:solidFill>
                        <a:effectLst/>
                        <a:latin typeface="Arial" panose="020B0604020202020204" pitchFamily="34" charset="0"/>
                      </a:endParaRPr>
                    </a:p>
                  </a:txBody>
                  <a:tcPr marL="6114" marR="6114" marT="6114" marB="0" anchor="ctr"/>
                </a:tc>
              </a:tr>
              <a:tr h="166780">
                <a:tc>
                  <a:txBody>
                    <a:bodyPr/>
                    <a:lstStyle/>
                    <a:p>
                      <a:pPr algn="ctr" fontAlgn="ctr"/>
                      <a:r>
                        <a:rPr lang="en-US" sz="1050" u="none" strike="noStrike">
                          <a:effectLst/>
                        </a:rPr>
                        <a:t>6</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Trade and Industry </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94,450.00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94,450.00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79,450.00</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15,000.00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94,450.00</a:t>
                      </a:r>
                      <a:endParaRPr lang="en-US" sz="1050" b="1" i="0" u="none" strike="noStrike">
                        <a:solidFill>
                          <a:srgbClr val="000000"/>
                        </a:solidFill>
                        <a:effectLst/>
                        <a:latin typeface="Arial" panose="020B0604020202020204" pitchFamily="34" charset="0"/>
                      </a:endParaRPr>
                    </a:p>
                  </a:txBody>
                  <a:tcPr marL="6114" marR="6114" marT="6114" marB="0" anchor="ctr"/>
                </a:tc>
              </a:tr>
              <a:tr h="166780">
                <a:tc>
                  <a:txBody>
                    <a:bodyPr/>
                    <a:lstStyle/>
                    <a:p>
                      <a:pPr algn="ctr" fontAlgn="ctr"/>
                      <a:r>
                        <a:rPr lang="en-US" sz="1050" u="none" strike="noStrike">
                          <a:effectLst/>
                        </a:rPr>
                        <a:t>7</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Finance</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r>
              <a:tr h="323999">
                <a:tc>
                  <a:txBody>
                    <a:bodyPr/>
                    <a:lstStyle/>
                    <a:p>
                      <a:pPr algn="ctr" fontAlgn="ctr"/>
                      <a:r>
                        <a:rPr lang="en-US" sz="1050" u="none" strike="noStrike">
                          <a:effectLst/>
                        </a:rPr>
                        <a:t>8</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Education youth and sports</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656,068.87</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2,323,933.10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2,980,001.97</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2,389,801.97</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410,200.00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60,000.00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120,000.00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2,980,001.97</a:t>
                      </a:r>
                      <a:endParaRPr lang="en-US" sz="1050" b="1" i="0" u="none" strike="noStrike">
                        <a:solidFill>
                          <a:srgbClr val="000000"/>
                        </a:solidFill>
                        <a:effectLst/>
                        <a:latin typeface="Arial" panose="020B0604020202020204" pitchFamily="34" charset="0"/>
                      </a:endParaRPr>
                    </a:p>
                  </a:txBody>
                  <a:tcPr marL="6114" marR="6114" marT="6114" marB="0" anchor="ctr"/>
                </a:tc>
              </a:tr>
              <a:tr h="327422">
                <a:tc>
                  <a:txBody>
                    <a:bodyPr/>
                    <a:lstStyle/>
                    <a:p>
                      <a:pPr algn="ctr" fontAlgn="ctr"/>
                      <a:r>
                        <a:rPr lang="en-US" sz="1050" u="none" strike="noStrike">
                          <a:effectLst/>
                        </a:rPr>
                        <a:t>9</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Disaster Prevention and Management</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163,000.00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163,000.00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98,000.00</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65,000.00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163,000.00</a:t>
                      </a:r>
                      <a:endParaRPr lang="en-US" sz="1050" b="1" i="0" u="none" strike="noStrike">
                        <a:solidFill>
                          <a:srgbClr val="000000"/>
                        </a:solidFill>
                        <a:effectLst/>
                        <a:latin typeface="Arial" panose="020B0604020202020204" pitchFamily="34" charset="0"/>
                      </a:endParaRPr>
                    </a:p>
                  </a:txBody>
                  <a:tcPr marL="6114" marR="6114" marT="6114" marB="0" anchor="ctr"/>
                </a:tc>
              </a:tr>
              <a:tr h="323999">
                <a:tc>
                  <a:txBody>
                    <a:bodyPr/>
                    <a:lstStyle/>
                    <a:p>
                      <a:pPr algn="ctr" fontAlgn="ctr"/>
                      <a:r>
                        <a:rPr lang="en-US" sz="1050" u="none" strike="noStrike">
                          <a:effectLst/>
                        </a:rPr>
                        <a:t>10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Health</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751,740.97</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575,207.47</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2,309,818.36</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3,636,766.80</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1,795,425.59</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751,740.97</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839,600.24</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250,000.00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t"/>
                      <a:r>
                        <a:rPr lang="en-US" sz="1050" u="none" strike="noStrike">
                          <a:effectLst/>
                        </a:rPr>
                        <a:t>0</a:t>
                      </a:r>
                      <a:endParaRPr lang="en-US" sz="1050" b="0" i="0" u="none" strike="noStrike">
                        <a:solidFill>
                          <a:srgbClr val="000000"/>
                        </a:solidFill>
                        <a:effectLst/>
                        <a:latin typeface="Arial" panose="020B0604020202020204" pitchFamily="34" charset="0"/>
                      </a:endParaRPr>
                    </a:p>
                  </a:txBody>
                  <a:tcPr marL="6114" marR="6114" marT="6114" marB="0"/>
                </a:tc>
                <a:tc>
                  <a:txBody>
                    <a:bodyPr/>
                    <a:lstStyle/>
                    <a:p>
                      <a:pPr algn="ctr" rtl="0" fontAlgn="ctr"/>
                      <a:r>
                        <a:rPr lang="en-US" sz="1050" u="none" strike="noStrike">
                          <a:effectLst/>
                        </a:rPr>
                        <a:t>3,636,766.80</a:t>
                      </a:r>
                      <a:endParaRPr lang="en-US" sz="1050" b="1" i="0" u="none" strike="noStrike">
                        <a:solidFill>
                          <a:srgbClr val="000000"/>
                        </a:solidFill>
                        <a:effectLst/>
                        <a:latin typeface="Arial" panose="020B0604020202020204" pitchFamily="34" charset="0"/>
                      </a:endParaRPr>
                    </a:p>
                  </a:txBody>
                  <a:tcPr marL="6114" marR="6114" marT="6114" marB="0" anchor="ctr"/>
                </a:tc>
              </a:tr>
              <a:tr h="461295">
                <a:tc>
                  <a:txBody>
                    <a:bodyPr/>
                    <a:lstStyle/>
                    <a:p>
                      <a:pPr algn="ctr" fontAlgn="ctr"/>
                      <a:r>
                        <a:rPr lang="en-US" sz="1050" u="none" strike="noStrike">
                          <a:effectLst/>
                        </a:rPr>
                        <a:t> </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ctr"/>
                      <a:r>
                        <a:rPr lang="en-US" sz="1050" u="none" strike="noStrike">
                          <a:effectLst/>
                        </a:rPr>
                        <a:t>TOTAL</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5,960,616.54</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5,835,222.64</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6,604,359.44</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18,400,198.62</a:t>
                      </a: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ctr" rtl="0" fontAlgn="ctr"/>
                      <a:r>
                        <a:rPr lang="en-US" sz="1050" u="none" strike="noStrike">
                          <a:effectLst/>
                        </a:rPr>
                        <a:t>8,847,092.78</a:t>
                      </a: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5,795,304.00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2,332,260.84</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723,541.00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gridSpan="2">
                  <a:txBody>
                    <a:bodyPr/>
                    <a:lstStyle/>
                    <a:p>
                      <a:pPr algn="ctr" rtl="0" fontAlgn="ctr"/>
                      <a:r>
                        <a:rPr lang="en-US" sz="1050" u="none" strike="noStrike">
                          <a:effectLst/>
                        </a:rPr>
                        <a:t>422,000.00</a:t>
                      </a:r>
                      <a:endParaRPr lang="en-US" sz="1050" b="1" i="0" u="none" strike="noStrike">
                        <a:solidFill>
                          <a:srgbClr val="000000"/>
                        </a:solidFill>
                        <a:effectLst/>
                        <a:latin typeface="Arial" panose="020B0604020202020204" pitchFamily="34" charset="0"/>
                      </a:endParaRPr>
                    </a:p>
                  </a:txBody>
                  <a:tcPr marL="6114" marR="6114" marT="6114" marB="0" anchor="ctr"/>
                </a:tc>
                <a:tc hMerge="1">
                  <a:txBody>
                    <a:bodyPr/>
                    <a:lstStyle/>
                    <a:p>
                      <a:pPr algn="ctr" rtl="0" fontAlgn="ctr"/>
                      <a:endParaRPr lang="en-US" sz="1050" b="1" i="0" u="none" strike="noStrike">
                        <a:solidFill>
                          <a:srgbClr val="000000"/>
                        </a:solidFill>
                        <a:effectLst/>
                        <a:latin typeface="Arial" panose="020B0604020202020204" pitchFamily="34" charset="0"/>
                      </a:endParaRPr>
                    </a:p>
                  </a:txBody>
                  <a:tcPr marL="6114" marR="6114" marT="6114" marB="0" anchor="ctr"/>
                </a:tc>
                <a:tc>
                  <a:txBody>
                    <a:bodyPr/>
                    <a:lstStyle/>
                    <a:p>
                      <a:pPr algn="l" rtl="0" fontAlgn="b"/>
                      <a:r>
                        <a:rPr lang="en-US" sz="1050" u="none" strike="noStrike">
                          <a:effectLst/>
                        </a:rPr>
                        <a:t>   280,000.00 </a:t>
                      </a:r>
                      <a:endParaRPr lang="en-US" sz="1050" b="1" i="0" u="none" strike="noStrike">
                        <a:solidFill>
                          <a:srgbClr val="000000"/>
                        </a:solidFill>
                        <a:effectLst/>
                        <a:latin typeface="Arial" panose="020B0604020202020204" pitchFamily="34" charset="0"/>
                      </a:endParaRPr>
                    </a:p>
                  </a:txBody>
                  <a:tcPr marL="6114" marR="6114" marT="6114" marB="0" anchor="b"/>
                </a:tc>
                <a:tc>
                  <a:txBody>
                    <a:bodyPr/>
                    <a:lstStyle/>
                    <a:p>
                      <a:pPr algn="ctr" rtl="0" fontAlgn="ctr"/>
                      <a:r>
                        <a:rPr lang="en-US" sz="1050" u="none" strike="noStrike" dirty="0">
                          <a:effectLst/>
                        </a:rPr>
                        <a:t>18,400,198.62</a:t>
                      </a:r>
                      <a:endParaRPr lang="en-US" sz="1050" b="1" i="0" u="none" strike="noStrike" dirty="0">
                        <a:solidFill>
                          <a:srgbClr val="000000"/>
                        </a:solidFill>
                        <a:effectLst/>
                        <a:latin typeface="Arial" panose="020B0604020202020204" pitchFamily="34" charset="0"/>
                      </a:endParaRPr>
                    </a:p>
                  </a:txBody>
                  <a:tcPr marL="6114" marR="6114" marT="6114" marB="0" anchor="ctr"/>
                </a:tc>
              </a:tr>
            </a:tbl>
          </a:graphicData>
        </a:graphic>
      </p:graphicFrame>
    </p:spTree>
    <p:extLst>
      <p:ext uri="{BB962C8B-B14F-4D97-AF65-F5344CB8AC3E}">
        <p14:creationId xmlns:p14="http://schemas.microsoft.com/office/powerpoint/2010/main" val="29623637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6057" y="296863"/>
            <a:ext cx="10609943" cy="312737"/>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42</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336233559"/>
              </p:ext>
            </p:extLst>
          </p:nvPr>
        </p:nvGraphicFramePr>
        <p:xfrm>
          <a:off x="148047" y="609600"/>
          <a:ext cx="11834946" cy="5716940"/>
        </p:xfrm>
        <a:graphic>
          <a:graphicData uri="http://schemas.openxmlformats.org/drawingml/2006/table">
            <a:tbl>
              <a:tblPr>
                <a:tableStyleId>{5940675A-B579-460E-94D1-54222C63F5DA}</a:tableStyleId>
              </a:tblPr>
              <a:tblGrid>
                <a:gridCol w="1674787"/>
                <a:gridCol w="1293109"/>
                <a:gridCol w="1401508"/>
                <a:gridCol w="1181663"/>
                <a:gridCol w="1346546"/>
                <a:gridCol w="813729"/>
                <a:gridCol w="934337"/>
                <a:gridCol w="1283951"/>
                <a:gridCol w="1905316"/>
              </a:tblGrid>
              <a:tr h="562431">
                <a:tc>
                  <a:txBody>
                    <a:bodyPr/>
                    <a:lstStyle/>
                    <a:p>
                      <a:pPr algn="l" fontAlgn="b"/>
                      <a:r>
                        <a:rPr lang="en-US" sz="1200"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IGF (GHc)</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GOG (GHc)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DACF (GHc)</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DACF-RFG (GHc)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DACF (MP)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PWDFUND (GHc)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Total Budget (GHc)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Justification</a:t>
                      </a:r>
                      <a:endParaRPr lang="en-US" sz="1200" b="1" i="0" u="none" strike="noStrike">
                        <a:solidFill>
                          <a:srgbClr val="000000"/>
                        </a:solidFill>
                        <a:effectLst/>
                        <a:latin typeface="Arial" panose="020B0604020202020204" pitchFamily="34" charset="0"/>
                      </a:endParaRPr>
                    </a:p>
                  </a:txBody>
                  <a:tcPr marL="3238" marR="3238" marT="3238" marB="0" anchor="b"/>
                </a:tc>
              </a:tr>
              <a:tr h="88126">
                <a:tc>
                  <a:txBody>
                    <a:bodyPr/>
                    <a:lstStyle/>
                    <a:p>
                      <a:pPr algn="l" fontAlgn="b"/>
                      <a:r>
                        <a:rPr lang="en-US" sz="1200" u="none" strike="noStrike">
                          <a:effectLst/>
                        </a:rPr>
                        <a:t>Projects</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nchor="ctr"/>
                </a:tc>
                <a:tc>
                  <a:txBody>
                    <a:bodyPr/>
                    <a:lstStyle/>
                    <a:p>
                      <a:pPr algn="l"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nchor="ctr"/>
                </a:tc>
                <a:tc>
                  <a:txBody>
                    <a:bodyPr/>
                    <a:lstStyle/>
                    <a:p>
                      <a:pPr algn="l"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nchor="ctr"/>
                </a:tc>
                <a:tc>
                  <a:txBody>
                    <a:bodyPr/>
                    <a:lstStyle/>
                    <a:p>
                      <a:pPr algn="l" fontAlgn="ctr"/>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nchor="ctr"/>
                </a:tc>
                <a:tc>
                  <a:txBody>
                    <a:bodyPr/>
                    <a:lstStyle/>
                    <a:p>
                      <a:pPr algn="l" fontAlgn="ctr"/>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nchor="ctr"/>
                </a:tc>
                <a:tc>
                  <a:txBody>
                    <a:bodyPr/>
                    <a:lstStyle/>
                    <a:p>
                      <a:pPr algn="ctr"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nchor="ctr"/>
                </a:tc>
                <a:tc>
                  <a:txBody>
                    <a:bodyPr/>
                    <a:lstStyle/>
                    <a:p>
                      <a:pPr algn="r"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nchor="ctr"/>
                </a:tc>
                <a:tc>
                  <a:txBody>
                    <a:bodyPr/>
                    <a:lstStyle/>
                    <a:p>
                      <a:pPr algn="l" rtl="0" fontAlgn="ctr"/>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nchor="ctr"/>
                </a:tc>
              </a:tr>
              <a:tr h="95829">
                <a:tc>
                  <a:txBody>
                    <a:bodyPr/>
                    <a:lstStyle/>
                    <a:p>
                      <a:pPr algn="l" fontAlgn="b"/>
                      <a:r>
                        <a:rPr lang="en-US" sz="1200" u="none" strike="noStrike">
                          <a:effectLst/>
                        </a:rPr>
                        <a:t>MANAGEMENT AND ADMINISTRATION</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tc>
                <a:tc>
                  <a:txBody>
                    <a:bodyPr/>
                    <a:lstStyle/>
                    <a:p>
                      <a:pPr algn="ctr"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r"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rtl="0" fontAlgn="ctr"/>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nchor="ctr"/>
                </a:tc>
              </a:tr>
              <a:tr h="97746">
                <a:tc>
                  <a:txBody>
                    <a:bodyPr/>
                    <a:lstStyle/>
                    <a:p>
                      <a:pPr algn="l" fontAlgn="b"/>
                      <a:r>
                        <a:rPr lang="en-US" sz="1200" u="none" strike="noStrike">
                          <a:effectLst/>
                        </a:rPr>
                        <a:t>GENERAL ADMINISTRATION</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tc>
                <a:tc>
                  <a:txBody>
                    <a:bodyPr/>
                    <a:lstStyle/>
                    <a:p>
                      <a:pPr algn="ctr" fontAlgn="t"/>
                      <a:r>
                        <a:rPr lang="en-US" sz="1200" u="none" strike="noStrike" dirty="0">
                          <a:effectLst/>
                        </a:rPr>
                        <a:t> </a:t>
                      </a:r>
                      <a:endParaRPr lang="en-US" sz="1200" b="1" i="0" u="none" strike="noStrike" dirty="0">
                        <a:solidFill>
                          <a:srgbClr val="000000"/>
                        </a:solidFill>
                        <a:effectLst/>
                        <a:latin typeface="Arial" panose="020B0604020202020204" pitchFamily="34" charset="0"/>
                      </a:endParaRPr>
                    </a:p>
                  </a:txBody>
                  <a:tcPr marL="3238" marR="3238" marT="3238" marB="0"/>
                </a:tc>
                <a:tc>
                  <a:txBody>
                    <a:bodyPr/>
                    <a:lstStyle/>
                    <a:p>
                      <a:pPr algn="r" fontAlgn="t"/>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3238" marR="3238" marT="3238" marB="0"/>
                </a:tc>
                <a:tc>
                  <a:txBody>
                    <a:bodyPr/>
                    <a:lstStyle/>
                    <a:p>
                      <a:pPr algn="l" fontAlgn="t"/>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3238" marR="3238" marT="3238" marB="0"/>
                </a:tc>
              </a:tr>
              <a:tr h="1439535">
                <a:tc>
                  <a:txBody>
                    <a:bodyPr/>
                    <a:lstStyle/>
                    <a:p>
                      <a:pPr algn="l" fontAlgn="b"/>
                      <a:r>
                        <a:rPr lang="en-US" sz="1200" u="none" strike="noStrike" dirty="0">
                          <a:effectLst/>
                        </a:rPr>
                        <a:t>Internal Management of  the Organization(Protocol services and provision for recurrent expenditure)</a:t>
                      </a:r>
                      <a:endParaRPr lang="en-US" sz="1200" b="0" i="0" u="none" strike="noStrike" dirty="0">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dirty="0">
                          <a:effectLst/>
                        </a:rPr>
                        <a:t>   450,000.00 </a:t>
                      </a:r>
                      <a:endParaRPr lang="en-US" sz="1200" b="0" i="0" u="none" strike="noStrike" dirty="0">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100,000.00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    550,000.00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rtl="0" fontAlgn="b"/>
                      <a:r>
                        <a:rPr lang="en-US" sz="1200" u="none" strike="noStrike">
                          <a:effectLst/>
                        </a:rPr>
                        <a:t>To cater for stationery, travel and transport,repairs and maintenance, special services, utilities and any other recurrrent expenditure</a:t>
                      </a:r>
                      <a:endParaRPr lang="en-US" sz="1200" b="0" i="0" u="none" strike="noStrike">
                        <a:solidFill>
                          <a:srgbClr val="000000"/>
                        </a:solidFill>
                        <a:effectLst/>
                        <a:latin typeface="Arial" panose="020B0604020202020204" pitchFamily="34" charset="0"/>
                      </a:endParaRPr>
                    </a:p>
                  </a:txBody>
                  <a:tcPr marL="3238" marR="3238" marT="3238" marB="0" anchor="b"/>
                </a:tc>
              </a:tr>
              <a:tr h="780866">
                <a:tc>
                  <a:txBody>
                    <a:bodyPr/>
                    <a:lstStyle/>
                    <a:p>
                      <a:pPr algn="l" fontAlgn="b"/>
                      <a:r>
                        <a:rPr lang="en-US" sz="1200" u="none" strike="noStrike">
                          <a:effectLst/>
                        </a:rPr>
                        <a:t>Repair of Assembly offices, residential accommodations and equipment (O&amp;M) district wide</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300,000.00</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156,010.19</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    456,010.19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rtl="0" fontAlgn="b"/>
                      <a:r>
                        <a:rPr lang="en-US" sz="1200" u="none" strike="noStrike">
                          <a:effectLst/>
                        </a:rPr>
                        <a:t>To provide good residential and office accommodation for officers  </a:t>
                      </a:r>
                      <a:endParaRPr lang="en-US" sz="1200" b="0" i="0" u="none" strike="noStrike">
                        <a:solidFill>
                          <a:srgbClr val="000000"/>
                        </a:solidFill>
                        <a:effectLst/>
                        <a:latin typeface="Arial" panose="020B0604020202020204" pitchFamily="34" charset="0"/>
                      </a:endParaRPr>
                    </a:p>
                  </a:txBody>
                  <a:tcPr marL="3238" marR="3238" marT="3238" marB="0" anchor="b"/>
                </a:tc>
              </a:tr>
              <a:tr h="607681">
                <a:tc>
                  <a:txBody>
                    <a:bodyPr/>
                    <a:lstStyle/>
                    <a:p>
                      <a:pPr algn="l" fontAlgn="b"/>
                      <a:r>
                        <a:rPr lang="en-US" sz="1200" u="none" strike="noStrike">
                          <a:effectLst/>
                        </a:rPr>
                        <a:t>Renovate and furnish Assembly Hall</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100,000.00</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50,000.00</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    150,000.00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rtl="0" fontAlgn="b"/>
                      <a:r>
                        <a:rPr lang="en-US" sz="1200" u="none" strike="noStrike">
                          <a:effectLst/>
                        </a:rPr>
                        <a:t>To provide comfortable venue for assembly events</a:t>
                      </a:r>
                      <a:endParaRPr lang="en-US" sz="1200" b="0" i="0" u="none" strike="noStrike">
                        <a:solidFill>
                          <a:srgbClr val="000000"/>
                        </a:solidFill>
                        <a:effectLst/>
                        <a:latin typeface="Arial" panose="020B0604020202020204" pitchFamily="34" charset="0"/>
                      </a:endParaRPr>
                    </a:p>
                  </a:txBody>
                  <a:tcPr marL="3238" marR="3238" marT="3238" marB="0" anchor="b"/>
                </a:tc>
              </a:tr>
              <a:tr h="347903">
                <a:tc>
                  <a:txBody>
                    <a:bodyPr/>
                    <a:lstStyle/>
                    <a:p>
                      <a:pPr algn="l" fontAlgn="b"/>
                      <a:r>
                        <a:rPr lang="en-US" sz="1200" u="none" strike="noStrike">
                          <a:effectLst/>
                        </a:rPr>
                        <a:t>Procure office  furniture</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75,000.00</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35,000.00</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    110,000.00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rtl="0" fontAlgn="b"/>
                      <a:r>
                        <a:rPr lang="en-US" sz="1200" u="none" strike="noStrike">
                          <a:effectLst/>
                        </a:rPr>
                        <a:t>To facilitate office works </a:t>
                      </a:r>
                      <a:endParaRPr lang="en-US" sz="1200" b="0" i="0" u="none" strike="noStrike">
                        <a:solidFill>
                          <a:srgbClr val="000000"/>
                        </a:solidFill>
                        <a:effectLst/>
                        <a:latin typeface="Arial" panose="020B0604020202020204" pitchFamily="34" charset="0"/>
                      </a:endParaRPr>
                    </a:p>
                  </a:txBody>
                  <a:tcPr marL="3238" marR="3238" marT="3238" marB="0" anchor="b"/>
                </a:tc>
              </a:tr>
              <a:tr h="434496">
                <a:tc>
                  <a:txBody>
                    <a:bodyPr/>
                    <a:lstStyle/>
                    <a:p>
                      <a:pPr algn="l" fontAlgn="b"/>
                      <a:r>
                        <a:rPr lang="en-US" sz="1200" u="none" strike="noStrike">
                          <a:effectLst/>
                        </a:rPr>
                        <a:t>Procure computer, tablets and provide realible internet connection for first level DDDP team by june 2024</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8,838.10</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238" marR="3238" marT="3238"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r" fontAlgn="b"/>
                      <a:r>
                        <a:rPr lang="en-US" sz="1200" u="none" strike="noStrike">
                          <a:effectLst/>
                        </a:rPr>
                        <a:t>        8,838.10 </a:t>
                      </a:r>
                      <a:endParaRPr lang="en-US" sz="1200" b="1" i="0" u="none" strike="noStrike">
                        <a:solidFill>
                          <a:srgbClr val="000000"/>
                        </a:solidFill>
                        <a:effectLst/>
                        <a:latin typeface="Arial" panose="020B0604020202020204" pitchFamily="34" charset="0"/>
                      </a:endParaRPr>
                    </a:p>
                  </a:txBody>
                  <a:tcPr marL="3238" marR="3238" marT="3238" marB="0" anchor="b"/>
                </a:tc>
                <a:tc>
                  <a:txBody>
                    <a:bodyPr/>
                    <a:lstStyle/>
                    <a:p>
                      <a:pPr algn="l" rtl="0" fontAlgn="b"/>
                      <a:r>
                        <a:rPr lang="en-US" sz="1200" u="none" strike="noStrike" dirty="0">
                          <a:effectLst/>
                        </a:rPr>
                        <a:t>To provide logistics for office work</a:t>
                      </a:r>
                      <a:endParaRPr lang="en-US" sz="1200" b="0" i="0" u="none" strike="noStrike" dirty="0">
                        <a:solidFill>
                          <a:srgbClr val="000000"/>
                        </a:solidFill>
                        <a:effectLst/>
                        <a:latin typeface="Arial" panose="020B0604020202020204" pitchFamily="34" charset="0"/>
                      </a:endParaRPr>
                    </a:p>
                  </a:txBody>
                  <a:tcPr marL="3238" marR="3238" marT="3238" marB="0" anchor="b"/>
                </a:tc>
              </a:tr>
            </a:tbl>
          </a:graphicData>
        </a:graphic>
      </p:graphicFrame>
    </p:spTree>
    <p:extLst>
      <p:ext uri="{BB962C8B-B14F-4D97-AF65-F5344CB8AC3E}">
        <p14:creationId xmlns:p14="http://schemas.microsoft.com/office/powerpoint/2010/main" val="364526984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3806" y="296863"/>
            <a:ext cx="10662194" cy="206057"/>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067056993"/>
              </p:ext>
            </p:extLst>
          </p:nvPr>
        </p:nvGraphicFramePr>
        <p:xfrm>
          <a:off x="156751" y="502920"/>
          <a:ext cx="11756574" cy="3799115"/>
        </p:xfrm>
        <a:graphic>
          <a:graphicData uri="http://schemas.openxmlformats.org/drawingml/2006/table">
            <a:tbl>
              <a:tblPr>
                <a:tableStyleId>{616DA210-FB5B-4158-B5E0-FEB733F419BA}</a:tableStyleId>
              </a:tblPr>
              <a:tblGrid>
                <a:gridCol w="1584963"/>
                <a:gridCol w="1210492"/>
                <a:gridCol w="1132114"/>
                <a:gridCol w="1114697"/>
                <a:gridCol w="1045029"/>
                <a:gridCol w="1201783"/>
                <a:gridCol w="975360"/>
                <a:gridCol w="1227908"/>
                <a:gridCol w="2264228"/>
              </a:tblGrid>
              <a:tr h="1859211">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Justification</a:t>
                      </a:r>
                      <a:endParaRPr lang="en-US" sz="1200" b="1" i="0" u="none" strike="noStrike" dirty="0">
                        <a:solidFill>
                          <a:srgbClr val="000000"/>
                        </a:solidFill>
                        <a:effectLst/>
                        <a:latin typeface="Arial" panose="020B0604020202020204" pitchFamily="34" charset="0"/>
                      </a:endParaRPr>
                    </a:p>
                  </a:txBody>
                  <a:tcPr marL="7620" marR="7620" marT="7620" marB="0" anchor="b"/>
                </a:tc>
              </a:tr>
              <a:tr h="542210">
                <a:tc>
                  <a:txBody>
                    <a:bodyPr/>
                    <a:lstStyle/>
                    <a:p>
                      <a:pPr algn="l" fontAlgn="b"/>
                      <a:r>
                        <a:rPr lang="en-US" sz="1200"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u="none" strike="noStrike">
                          <a:effectLst/>
                        </a:rPr>
                        <a:t> </a:t>
                      </a:r>
                      <a:endParaRPr lang="en-US" sz="1200" b="0"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u="none" strike="noStrike" dirty="0">
                          <a:effectLst/>
                        </a:rPr>
                        <a:t> </a:t>
                      </a:r>
                      <a:endParaRPr lang="en-US" sz="1200" b="0" i="0" u="none" strike="noStrike" dirty="0">
                        <a:solidFill>
                          <a:srgbClr val="000000"/>
                        </a:solidFill>
                        <a:effectLst/>
                        <a:latin typeface="Arial" panose="020B0604020202020204" pitchFamily="34" charset="0"/>
                      </a:endParaRPr>
                    </a:p>
                  </a:txBody>
                  <a:tcPr marL="7620" marR="7620" marT="7620" marB="0" anchor="ctr"/>
                </a:tc>
              </a:tr>
              <a:tr h="542210">
                <a:tc>
                  <a:txBody>
                    <a:bodyPr/>
                    <a:lstStyle/>
                    <a:p>
                      <a:pPr algn="l" fontAlgn="b"/>
                      <a:r>
                        <a:rPr lang="en-US" sz="1200" b="0" i="0" u="none" strike="noStrike" dirty="0">
                          <a:solidFill>
                            <a:srgbClr val="000000"/>
                          </a:solidFill>
                          <a:effectLst/>
                          <a:latin typeface="Arial" panose="020B0604020202020204" pitchFamily="34" charset="0"/>
                        </a:rPr>
                        <a:t>National Celebrations </a:t>
                      </a:r>
                    </a:p>
                  </a:txBody>
                  <a:tcPr marL="7620" marR="7620" marT="7620" marB="0" anchor="b"/>
                </a:tc>
                <a:tc>
                  <a:txBody>
                    <a:bodyPr/>
                    <a:lstStyle/>
                    <a:p>
                      <a:pPr algn="r" fontAlgn="b"/>
                      <a:r>
                        <a:rPr lang="en-US" sz="1200" b="0" i="0" u="none" strike="noStrike" dirty="0">
                          <a:solidFill>
                            <a:srgbClr val="000000"/>
                          </a:solidFill>
                          <a:effectLst/>
                          <a:latin typeface="Arial" panose="020B0604020202020204" pitchFamily="34" charset="0"/>
                        </a:rPr>
                        <a:t>150,000.00</a:t>
                      </a:r>
                    </a:p>
                  </a:txBody>
                  <a:tcPr marL="7620" marR="7620" marT="7620" marB="0" anchor="b"/>
                </a:tc>
                <a:tc>
                  <a:txBody>
                    <a:bodyPr/>
                    <a:lstStyle/>
                    <a:p>
                      <a:pPr algn="l" fontAlgn="b"/>
                      <a:r>
                        <a:rPr lang="en-US" sz="1200" b="1" i="0" u="none" strike="noStrike">
                          <a:solidFill>
                            <a:srgbClr val="000000"/>
                          </a:solidFill>
                          <a:effectLst/>
                          <a:latin typeface="Arial" panose="020B0604020202020204" pitchFamily="34" charset="0"/>
                        </a:rPr>
                        <a:t>                -   </a:t>
                      </a:r>
                    </a:p>
                  </a:txBody>
                  <a:tcPr marL="7620" marR="7620" marT="7620" marB="0" anchor="b"/>
                </a:tc>
                <a:tc>
                  <a:txBody>
                    <a:bodyPr/>
                    <a:lstStyle/>
                    <a:p>
                      <a:pPr algn="r" fontAlgn="b"/>
                      <a:r>
                        <a:rPr lang="en-US" sz="1200" b="0" i="0" u="none" strike="noStrike">
                          <a:solidFill>
                            <a:srgbClr val="000000"/>
                          </a:solidFill>
                          <a:effectLst/>
                          <a:latin typeface="Arial" panose="020B0604020202020204" pitchFamily="34" charset="0"/>
                        </a:rPr>
                        <a:t>30,000.00</a:t>
                      </a:r>
                    </a:p>
                  </a:txBody>
                  <a:tcPr marL="7620" marR="7620" marT="7620" marB="0" anchor="b"/>
                </a:tc>
                <a:tc>
                  <a:txBody>
                    <a:bodyPr/>
                    <a:lstStyle/>
                    <a:p>
                      <a:pPr algn="l" fontAlgn="b"/>
                      <a:r>
                        <a:rPr lang="en-US" sz="1200" b="0" i="0" u="none" strike="noStrike">
                          <a:solidFill>
                            <a:srgbClr val="000000"/>
                          </a:solidFill>
                          <a:effectLst/>
                          <a:latin typeface="Arial" panose="020B0604020202020204" pitchFamily="34" charset="0"/>
                        </a:rPr>
                        <a:t>               -   </a:t>
                      </a:r>
                    </a:p>
                  </a:txBody>
                  <a:tcPr marL="7620" marR="7620" marT="7620" marB="0" anchor="b"/>
                </a:tc>
                <a:tc>
                  <a:txBody>
                    <a:bodyPr/>
                    <a:lstStyle/>
                    <a:p>
                      <a:pPr algn="l" fontAlgn="b"/>
                      <a:r>
                        <a:rPr lang="en-US" sz="1200" b="0" i="0" u="none" strike="noStrike">
                          <a:solidFill>
                            <a:srgbClr val="000000"/>
                          </a:solidFill>
                          <a:effectLst/>
                          <a:latin typeface="Arial" panose="020B0604020202020204" pitchFamily="34" charset="0"/>
                        </a:rPr>
                        <a:t>               -   </a:t>
                      </a:r>
                    </a:p>
                  </a:txBody>
                  <a:tcPr marL="7620" marR="7620" marT="7620" marB="0" anchor="b"/>
                </a:tc>
                <a:tc>
                  <a:txBody>
                    <a:bodyPr/>
                    <a:lstStyle/>
                    <a:p>
                      <a:pPr algn="ctr" fontAlgn="b"/>
                      <a:r>
                        <a:rPr lang="en-US" sz="1200" b="1" i="0" u="none" strike="noStrike">
                          <a:solidFill>
                            <a:srgbClr val="000000"/>
                          </a:solidFill>
                          <a:effectLst/>
                          <a:latin typeface="Arial" panose="020B0604020202020204" pitchFamily="34" charset="0"/>
                        </a:rPr>
                        <a:t>              -   </a:t>
                      </a:r>
                    </a:p>
                  </a:txBody>
                  <a:tcPr marL="7620" marR="7620" marT="7620" marB="0" anchor="b"/>
                </a:tc>
                <a:tc>
                  <a:txBody>
                    <a:bodyPr/>
                    <a:lstStyle/>
                    <a:p>
                      <a:pPr algn="r" fontAlgn="b"/>
                      <a:r>
                        <a:rPr lang="en-US" sz="1200" b="1" i="0" u="none" strike="noStrike">
                          <a:solidFill>
                            <a:srgbClr val="000000"/>
                          </a:solidFill>
                          <a:effectLst/>
                          <a:latin typeface="Arial" panose="020B0604020202020204" pitchFamily="34" charset="0"/>
                        </a:rPr>
                        <a:t>    180,000.00 </a:t>
                      </a:r>
                    </a:p>
                  </a:txBody>
                  <a:tcPr marL="7620" marR="7620" marT="7620" marB="0" anchor="b"/>
                </a:tc>
                <a:tc>
                  <a:txBody>
                    <a:bodyPr/>
                    <a:lstStyle/>
                    <a:p>
                      <a:pPr algn="l" rtl="0" fontAlgn="b"/>
                      <a:r>
                        <a:rPr lang="en-US" sz="1200" b="0" i="0" u="none" strike="noStrike">
                          <a:solidFill>
                            <a:srgbClr val="000000"/>
                          </a:solidFill>
                          <a:effectLst/>
                          <a:latin typeface="Arial" panose="020B0604020202020204" pitchFamily="34" charset="0"/>
                        </a:rPr>
                        <a:t>Instill patriotism among the youth</a:t>
                      </a:r>
                    </a:p>
                  </a:txBody>
                  <a:tcPr marL="7620" marR="7620" marT="7620" marB="0" anchor="b"/>
                </a:tc>
              </a:tr>
              <a:tr h="855484">
                <a:tc>
                  <a:txBody>
                    <a:bodyPr/>
                    <a:lstStyle/>
                    <a:p>
                      <a:pPr algn="l" fontAlgn="b"/>
                      <a:r>
                        <a:rPr lang="en-US" sz="1200" b="0" i="0" u="none" strike="noStrike" dirty="0">
                          <a:solidFill>
                            <a:srgbClr val="000000"/>
                          </a:solidFill>
                          <a:effectLst/>
                          <a:latin typeface="Arial" panose="020B0604020202020204" pitchFamily="34" charset="0"/>
                        </a:rPr>
                        <a:t>Support other departments</a:t>
                      </a:r>
                    </a:p>
                  </a:txBody>
                  <a:tcPr marL="7620" marR="7620" marT="7620" marB="0" anchor="b"/>
                </a:tc>
                <a:tc>
                  <a:txBody>
                    <a:bodyPr/>
                    <a:lstStyle/>
                    <a:p>
                      <a:pPr algn="r" fontAlgn="b"/>
                      <a:r>
                        <a:rPr lang="en-US" sz="1200" b="0" i="0" u="none" strike="noStrike" dirty="0">
                          <a:solidFill>
                            <a:srgbClr val="000000"/>
                          </a:solidFill>
                          <a:effectLst/>
                          <a:latin typeface="Arial" panose="020B0604020202020204" pitchFamily="34" charset="0"/>
                        </a:rPr>
                        <a:t>40,000.00</a:t>
                      </a:r>
                    </a:p>
                  </a:txBody>
                  <a:tcPr marL="7620" marR="7620" marT="7620" marB="0" anchor="b"/>
                </a:tc>
                <a:tc>
                  <a:txBody>
                    <a:bodyPr/>
                    <a:lstStyle/>
                    <a:p>
                      <a:pPr algn="l" fontAlgn="b"/>
                      <a:r>
                        <a:rPr lang="en-US" sz="1200" b="1" i="0" u="none" strike="noStrike" dirty="0">
                          <a:solidFill>
                            <a:srgbClr val="000000"/>
                          </a:solidFill>
                          <a:effectLst/>
                          <a:latin typeface="Arial" panose="020B0604020202020204" pitchFamily="34" charset="0"/>
                        </a:rPr>
                        <a:t>                -   </a:t>
                      </a:r>
                    </a:p>
                  </a:txBody>
                  <a:tcPr marL="7620" marR="7620" marT="7620" marB="0" anchor="b"/>
                </a:tc>
                <a:tc>
                  <a:txBody>
                    <a:bodyPr/>
                    <a:lstStyle/>
                    <a:p>
                      <a:pPr algn="l" fontAlgn="b"/>
                      <a:r>
                        <a:rPr lang="en-US" sz="1200" b="1" i="0" u="none" strike="noStrike" dirty="0">
                          <a:solidFill>
                            <a:srgbClr val="000000"/>
                          </a:solidFill>
                          <a:effectLst/>
                          <a:latin typeface="Arial" panose="020B0604020202020204" pitchFamily="34" charset="0"/>
                        </a:rPr>
                        <a:t>                 -   </a:t>
                      </a:r>
                    </a:p>
                  </a:txBody>
                  <a:tcPr marL="7620" marR="7620" marT="7620" marB="0" anchor="b"/>
                </a:tc>
                <a:tc>
                  <a:txBody>
                    <a:bodyPr/>
                    <a:lstStyle/>
                    <a:p>
                      <a:pPr algn="l" fontAlgn="b"/>
                      <a:r>
                        <a:rPr lang="en-US" sz="1200" b="0" i="0" u="none" strike="noStrike" dirty="0">
                          <a:solidFill>
                            <a:srgbClr val="000000"/>
                          </a:solidFill>
                          <a:effectLst/>
                          <a:latin typeface="Arial" panose="020B0604020202020204" pitchFamily="34" charset="0"/>
                        </a:rPr>
                        <a:t>               -   </a:t>
                      </a:r>
                    </a:p>
                  </a:txBody>
                  <a:tcPr marL="7620" marR="7620" marT="7620" marB="0" anchor="b"/>
                </a:tc>
                <a:tc>
                  <a:txBody>
                    <a:bodyPr/>
                    <a:lstStyle/>
                    <a:p>
                      <a:pPr algn="l" fontAlgn="b"/>
                      <a:r>
                        <a:rPr lang="en-US" sz="1200" b="0" i="0" u="none" strike="noStrike" dirty="0">
                          <a:solidFill>
                            <a:srgbClr val="000000"/>
                          </a:solidFill>
                          <a:effectLst/>
                          <a:latin typeface="Arial" panose="020B0604020202020204" pitchFamily="34" charset="0"/>
                        </a:rPr>
                        <a:t>               -   </a:t>
                      </a:r>
                    </a:p>
                  </a:txBody>
                  <a:tcPr marL="7620" marR="7620" marT="7620" marB="0" anchor="b"/>
                </a:tc>
                <a:tc>
                  <a:txBody>
                    <a:bodyPr/>
                    <a:lstStyle/>
                    <a:p>
                      <a:pPr algn="ctr" fontAlgn="b"/>
                      <a:r>
                        <a:rPr lang="en-US" sz="1200" b="1" i="0" u="none" strike="noStrike" dirty="0">
                          <a:solidFill>
                            <a:srgbClr val="000000"/>
                          </a:solidFill>
                          <a:effectLst/>
                          <a:latin typeface="Arial" panose="020B0604020202020204" pitchFamily="34" charset="0"/>
                        </a:rPr>
                        <a:t>              -   </a:t>
                      </a:r>
                    </a:p>
                  </a:txBody>
                  <a:tcPr marL="7620" marR="7620" marT="7620" marB="0" anchor="b"/>
                </a:tc>
                <a:tc>
                  <a:txBody>
                    <a:bodyPr/>
                    <a:lstStyle/>
                    <a:p>
                      <a:pPr algn="r" fontAlgn="b"/>
                      <a:r>
                        <a:rPr lang="en-US" sz="1200" b="1" i="0" u="none" strike="noStrike" dirty="0">
                          <a:solidFill>
                            <a:srgbClr val="000000"/>
                          </a:solidFill>
                          <a:effectLst/>
                          <a:latin typeface="Arial" panose="020B0604020202020204" pitchFamily="34" charset="0"/>
                        </a:rPr>
                        <a:t>      40,000.00 </a:t>
                      </a:r>
                    </a:p>
                  </a:txBody>
                  <a:tcPr marL="7620" marR="7620" marT="7620" marB="0" anchor="b"/>
                </a:tc>
                <a:tc>
                  <a:txBody>
                    <a:bodyPr/>
                    <a:lstStyle/>
                    <a:p>
                      <a:pPr algn="l" rtl="0" fontAlgn="b"/>
                      <a:r>
                        <a:rPr lang="en-US" sz="1200" b="0" i="0" u="none" strike="noStrike" dirty="0">
                          <a:solidFill>
                            <a:srgbClr val="000000"/>
                          </a:solidFill>
                          <a:effectLst/>
                          <a:latin typeface="Arial" panose="020B0604020202020204" pitchFamily="34" charset="0"/>
                        </a:rPr>
                        <a:t>To enable the district assembly support other Departments in times of need </a:t>
                      </a:r>
                    </a:p>
                  </a:txBody>
                  <a:tcPr marL="7620" marR="7620" marT="7620" marB="0" anchor="b"/>
                </a:tc>
              </a:tr>
            </a:tbl>
          </a:graphicData>
        </a:graphic>
      </p:graphicFrame>
    </p:spTree>
    <p:extLst>
      <p:ext uri="{BB962C8B-B14F-4D97-AF65-F5344CB8AC3E}">
        <p14:creationId xmlns:p14="http://schemas.microsoft.com/office/powerpoint/2010/main" val="16380533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40228" y="1"/>
            <a:ext cx="10435771" cy="383176"/>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44</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60010836"/>
              </p:ext>
            </p:extLst>
          </p:nvPr>
        </p:nvGraphicFramePr>
        <p:xfrm>
          <a:off x="113211" y="383177"/>
          <a:ext cx="11878492" cy="5895704"/>
        </p:xfrm>
        <a:graphic>
          <a:graphicData uri="http://schemas.openxmlformats.org/drawingml/2006/table">
            <a:tbl>
              <a:tblPr>
                <a:tableStyleId>{616DA210-FB5B-4158-B5E0-FEB733F419BA}</a:tableStyleId>
              </a:tblPr>
              <a:tblGrid>
                <a:gridCol w="1619795"/>
                <a:gridCol w="1314994"/>
                <a:gridCol w="1184366"/>
                <a:gridCol w="1088571"/>
                <a:gridCol w="1097280"/>
                <a:gridCol w="1175657"/>
                <a:gridCol w="1105989"/>
                <a:gridCol w="1062446"/>
                <a:gridCol w="2229394"/>
              </a:tblGrid>
              <a:tr h="1064541">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DACF (GHc)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ctr" fontAlgn="b"/>
                      <a:r>
                        <a:rPr lang="en-US" sz="1200" b="1" u="none" strike="noStrike">
                          <a:effectLst/>
                        </a:rPr>
                        <a:t> PWDF (GHc)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ct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6487" marR="6487" marT="6487" marB="0" anchor="b"/>
                </a:tc>
              </a:tr>
              <a:tr h="229258">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ctr"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r"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rtl="0" fontAlgn="b"/>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nchor="b"/>
                </a:tc>
              </a:tr>
              <a:tr h="581555">
                <a:tc>
                  <a:txBody>
                    <a:bodyPr/>
                    <a:lstStyle/>
                    <a:p>
                      <a:pPr algn="l" fontAlgn="b"/>
                      <a:r>
                        <a:rPr lang="en-US" sz="1200" b="1" u="none" strike="noStrike" dirty="0">
                          <a:effectLst/>
                        </a:rPr>
                        <a:t>MANAGEMENT AND ADMINISTRATION</a:t>
                      </a:r>
                      <a:endParaRPr lang="en-US" sz="1200" b="1"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nchor="ctr"/>
                </a:tc>
              </a:tr>
              <a:tr h="450664">
                <a:tc>
                  <a:txBody>
                    <a:bodyPr/>
                    <a:lstStyle/>
                    <a:p>
                      <a:pPr algn="l" fontAlgn="b"/>
                      <a:r>
                        <a:rPr lang="en-US" sz="1200" b="1" u="none" strike="noStrike" dirty="0">
                          <a:effectLst/>
                        </a:rPr>
                        <a:t>GENERAL ADMINISTRATION</a:t>
                      </a:r>
                      <a:endParaRPr lang="en-US" sz="1200" b="1"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487" marR="6487" marT="6487"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487" marR="6487" marT="6487" marB="0"/>
                </a:tc>
              </a:tr>
              <a:tr h="693922">
                <a:tc>
                  <a:txBody>
                    <a:bodyPr/>
                    <a:lstStyle/>
                    <a:p>
                      <a:pPr algn="l" fontAlgn="b"/>
                      <a:r>
                        <a:rPr lang="en-US" sz="1200" u="none" strike="noStrike" dirty="0">
                          <a:effectLst/>
                        </a:rPr>
                        <a:t>Procure office supplies, materials and consumable </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a:effectLst/>
                        </a:rPr>
                        <a:t>200,000.00</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100,000.00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a:effectLst/>
                        </a:rPr>
                        <a:t>    300,000.00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rtl="0" fontAlgn="b"/>
                      <a:r>
                        <a:rPr lang="en-US" sz="1200" u="none" strike="noStrike">
                          <a:effectLst/>
                        </a:rPr>
                        <a:t>To procure office materials for use</a:t>
                      </a:r>
                      <a:endParaRPr lang="en-US" sz="1200" b="0" i="0" u="none" strike="noStrike">
                        <a:solidFill>
                          <a:srgbClr val="000000"/>
                        </a:solidFill>
                        <a:effectLst/>
                        <a:latin typeface="Arial" panose="020B0604020202020204" pitchFamily="34" charset="0"/>
                      </a:endParaRPr>
                    </a:p>
                  </a:txBody>
                  <a:tcPr marL="6487" marR="6487" marT="6487" marB="0" anchor="b"/>
                </a:tc>
              </a:tr>
              <a:tr h="867404">
                <a:tc>
                  <a:txBody>
                    <a:bodyPr/>
                    <a:lstStyle/>
                    <a:p>
                      <a:pPr algn="l" fontAlgn="b"/>
                      <a:r>
                        <a:rPr lang="en-US" sz="1200" u="none" strike="noStrike" dirty="0">
                          <a:effectLst/>
                        </a:rPr>
                        <a:t>Procure household items for the communities</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dirty="0">
                          <a:effectLst/>
                        </a:rPr>
                        <a:t>   100,000.00 </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102,000.00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a:effectLst/>
                        </a:rPr>
                        <a:t>    202,000.00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rtl="0" fontAlgn="b"/>
                      <a:r>
                        <a:rPr lang="en-US" sz="1200" u="none" strike="noStrike">
                          <a:effectLst/>
                        </a:rPr>
                        <a:t>To procure household items to support communities</a:t>
                      </a:r>
                      <a:endParaRPr lang="en-US" sz="1200" b="0" i="0" u="none" strike="noStrike">
                        <a:solidFill>
                          <a:srgbClr val="000000"/>
                        </a:solidFill>
                        <a:effectLst/>
                        <a:latin typeface="Arial" panose="020B0604020202020204" pitchFamily="34" charset="0"/>
                      </a:endParaRPr>
                    </a:p>
                  </a:txBody>
                  <a:tcPr marL="6487" marR="6487" marT="6487" marB="0" anchor="b"/>
                </a:tc>
              </a:tr>
              <a:tr h="893477">
                <a:tc>
                  <a:txBody>
                    <a:bodyPr/>
                    <a:lstStyle/>
                    <a:p>
                      <a:pPr algn="l" fontAlgn="b"/>
                      <a:r>
                        <a:rPr lang="en-US" sz="1200" u="none" strike="noStrike">
                          <a:effectLst/>
                        </a:rPr>
                        <a:t>Procure laptops, computers and printers for selected departments and units by Dec. 2024</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dirty="0">
                          <a:effectLst/>
                        </a:rPr>
                        <a:t>169,750.00</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dirty="0">
                          <a:effectLst/>
                        </a:rPr>
                        <a:t>5,000.00</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a:effectLst/>
                        </a:rPr>
                        <a:t>    174,750.00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l" rtl="0" fontAlgn="b"/>
                      <a:r>
                        <a:rPr lang="en-US" sz="1200" u="none" strike="noStrike">
                          <a:effectLst/>
                        </a:rPr>
                        <a:t>To facilitate office works </a:t>
                      </a:r>
                      <a:endParaRPr lang="en-US" sz="1200" b="0" i="0" u="none" strike="noStrike">
                        <a:solidFill>
                          <a:srgbClr val="000000"/>
                        </a:solidFill>
                        <a:effectLst/>
                        <a:latin typeface="Arial" panose="020B0604020202020204" pitchFamily="34" charset="0"/>
                      </a:endParaRPr>
                    </a:p>
                  </a:txBody>
                  <a:tcPr marL="6487" marR="6487" marT="6487" marB="0" anchor="b"/>
                </a:tc>
              </a:tr>
              <a:tr h="1114883">
                <a:tc>
                  <a:txBody>
                    <a:bodyPr/>
                    <a:lstStyle/>
                    <a:p>
                      <a:pPr algn="l" fontAlgn="b"/>
                      <a:r>
                        <a:rPr lang="en-US" sz="1200" u="none" strike="noStrike">
                          <a:effectLst/>
                        </a:rPr>
                        <a:t>Rollout Citizens Eye App which would be used by Citizens to Rate services and to report issues by Dec. 2024 district wide</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a:effectLst/>
                        </a:rPr>
                        <a:t>3,000.00</a:t>
                      </a:r>
                      <a:endParaRPr lang="en-US" sz="1200" b="0" i="0" u="none" strike="noStrike">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dirty="0">
                          <a:effectLst/>
                        </a:rPr>
                        <a:t>10,000.00</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6487" marR="6487" marT="6487" marB="0" anchor="b"/>
                </a:tc>
                <a:tc>
                  <a:txBody>
                    <a:bodyPr/>
                    <a:lstStyle/>
                    <a:p>
                      <a:pPr algn="ctr"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6487" marR="6487" marT="6487" marB="0" anchor="b"/>
                </a:tc>
                <a:tc>
                  <a:txBody>
                    <a:bodyPr/>
                    <a:lstStyle/>
                    <a:p>
                      <a:pPr algn="r" fontAlgn="b"/>
                      <a:r>
                        <a:rPr lang="en-US" sz="1200" u="none" strike="noStrike" dirty="0">
                          <a:effectLst/>
                        </a:rPr>
                        <a:t>      13,000.00 </a:t>
                      </a:r>
                      <a:endParaRPr lang="en-US" sz="1200" b="1" i="0" u="none" strike="noStrike" dirty="0">
                        <a:solidFill>
                          <a:srgbClr val="000000"/>
                        </a:solidFill>
                        <a:effectLst/>
                        <a:latin typeface="Arial" panose="020B0604020202020204" pitchFamily="34" charset="0"/>
                      </a:endParaRPr>
                    </a:p>
                  </a:txBody>
                  <a:tcPr marL="6487" marR="6487" marT="6487" marB="0" anchor="b"/>
                </a:tc>
                <a:tc>
                  <a:txBody>
                    <a:bodyPr/>
                    <a:lstStyle/>
                    <a:p>
                      <a:pPr algn="l" rtl="0" fontAlgn="b"/>
                      <a:r>
                        <a:rPr lang="en-US" sz="1200" u="none" strike="noStrike" dirty="0">
                          <a:effectLst/>
                        </a:rPr>
                        <a:t>For transparency and Accountability</a:t>
                      </a:r>
                      <a:endParaRPr lang="en-US" sz="1200" b="0" i="0" u="none" strike="noStrike" dirty="0">
                        <a:solidFill>
                          <a:srgbClr val="000000"/>
                        </a:solidFill>
                        <a:effectLst/>
                        <a:latin typeface="Arial" panose="020B0604020202020204" pitchFamily="34" charset="0"/>
                      </a:endParaRPr>
                    </a:p>
                  </a:txBody>
                  <a:tcPr marL="6487" marR="6487" marT="6487" marB="0" anchor="b"/>
                </a:tc>
              </a:tr>
            </a:tbl>
          </a:graphicData>
        </a:graphic>
      </p:graphicFrame>
    </p:spTree>
    <p:extLst>
      <p:ext uri="{BB962C8B-B14F-4D97-AF65-F5344CB8AC3E}">
        <p14:creationId xmlns:p14="http://schemas.microsoft.com/office/powerpoint/2010/main" val="7742893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7646" y="119063"/>
            <a:ext cx="10431054" cy="246697"/>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45</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685144453"/>
              </p:ext>
            </p:extLst>
          </p:nvPr>
        </p:nvGraphicFramePr>
        <p:xfrm>
          <a:off x="252549" y="365760"/>
          <a:ext cx="11320235" cy="5990591"/>
        </p:xfrm>
        <a:graphic>
          <a:graphicData uri="http://schemas.openxmlformats.org/drawingml/2006/table">
            <a:tbl>
              <a:tblPr>
                <a:tableStyleId>{616DA210-FB5B-4158-B5E0-FEB733F419BA}</a:tableStyleId>
              </a:tblPr>
              <a:tblGrid>
                <a:gridCol w="1933302"/>
                <a:gridCol w="1140823"/>
                <a:gridCol w="1027612"/>
                <a:gridCol w="949234"/>
                <a:gridCol w="1193074"/>
                <a:gridCol w="966652"/>
                <a:gridCol w="949234"/>
                <a:gridCol w="1193074"/>
                <a:gridCol w="1967230"/>
              </a:tblGrid>
              <a:tr h="410715">
                <a:tc>
                  <a:txBody>
                    <a:bodyPr/>
                    <a:lstStyle/>
                    <a:p>
                      <a:pPr algn="l" fontAlgn="b"/>
                      <a:r>
                        <a:rPr lang="en-US" sz="1200" b="1" u="none" strike="noStrike" dirty="0">
                          <a:effectLst/>
                        </a:rPr>
                        <a:t>FINANCE AND AUDIT</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b="1" u="none" strike="noStrike" dirty="0">
                          <a:effectLst/>
                        </a:rPr>
                        <a:t>Justification</a:t>
                      </a:r>
                      <a:endParaRPr lang="en-US" sz="1200" b="1" i="0" u="none" strike="noStrike" dirty="0">
                        <a:solidFill>
                          <a:srgbClr val="000000"/>
                        </a:solidFill>
                        <a:effectLst/>
                        <a:latin typeface="Arial" panose="020B0604020202020204" pitchFamily="34" charset="0"/>
                      </a:endParaRPr>
                    </a:p>
                  </a:txBody>
                  <a:tcPr marL="3797" marR="3797" marT="3797" marB="0" anchor="b"/>
                </a:tc>
              </a:tr>
              <a:tr h="410715">
                <a:tc>
                  <a:txBody>
                    <a:bodyPr/>
                    <a:lstStyle/>
                    <a:p>
                      <a:pPr algn="l" fontAlgn="b"/>
                      <a:r>
                        <a:rPr lang="en-US" sz="1200" u="none" strike="noStrike">
                          <a:effectLst/>
                        </a:rPr>
                        <a:t>Employees' Compensation</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344,588.80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344,588.80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payment of worker salaries on payroll</a:t>
                      </a:r>
                      <a:endParaRPr lang="en-US" sz="1200" b="0" i="0" u="none" strike="noStrike">
                        <a:solidFill>
                          <a:srgbClr val="000000"/>
                        </a:solidFill>
                        <a:effectLst/>
                        <a:latin typeface="Arial" panose="020B0604020202020204" pitchFamily="34" charset="0"/>
                      </a:endParaRPr>
                    </a:p>
                  </a:txBody>
                  <a:tcPr marL="3797" marR="3797" marT="3797" marB="0" anchor="b"/>
                </a:tc>
              </a:tr>
              <a:tr h="557020">
                <a:tc>
                  <a:txBody>
                    <a:bodyPr/>
                    <a:lstStyle/>
                    <a:p>
                      <a:pPr algn="l" fontAlgn="b"/>
                      <a:r>
                        <a:rPr lang="en-US" sz="1200" u="none" strike="noStrike">
                          <a:effectLst/>
                        </a:rPr>
                        <a:t>Prepare financial statements and procure of office materials</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7,200.00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7,200.00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For  transparency and accountability to stakeholders </a:t>
                      </a:r>
                      <a:endParaRPr lang="en-US" sz="1200" b="0" i="0" u="none" strike="noStrike">
                        <a:solidFill>
                          <a:srgbClr val="000000"/>
                        </a:solidFill>
                        <a:effectLst/>
                        <a:latin typeface="Arial" panose="020B0604020202020204" pitchFamily="34" charset="0"/>
                      </a:endParaRPr>
                    </a:p>
                  </a:txBody>
                  <a:tcPr marL="3797" marR="3797" marT="3797" marB="0" anchor="b"/>
                </a:tc>
              </a:tr>
              <a:tr h="464184">
                <a:tc>
                  <a:txBody>
                    <a:bodyPr/>
                    <a:lstStyle/>
                    <a:p>
                      <a:pPr algn="l" fontAlgn="b"/>
                      <a:r>
                        <a:rPr lang="en-US" sz="1200" u="none" strike="noStrike">
                          <a:effectLst/>
                        </a:rPr>
                        <a:t>Acquire value books</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20,000.00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20,000.00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Enhance effective and efficient revenue mobilization</a:t>
                      </a:r>
                      <a:endParaRPr lang="en-US" sz="1200" b="0" i="0" u="none" strike="noStrike">
                        <a:solidFill>
                          <a:srgbClr val="000000"/>
                        </a:solidFill>
                        <a:effectLst/>
                        <a:latin typeface="Arial" panose="020B0604020202020204" pitchFamily="34" charset="0"/>
                      </a:endParaRPr>
                    </a:p>
                  </a:txBody>
                  <a:tcPr marL="3797" marR="3797" marT="3797" marB="0" anchor="b"/>
                </a:tc>
              </a:tr>
              <a:tr h="613962">
                <a:tc>
                  <a:txBody>
                    <a:bodyPr/>
                    <a:lstStyle/>
                    <a:p>
                      <a:pPr algn="l" fontAlgn="b"/>
                      <a:r>
                        <a:rPr lang="en-US" sz="1200" u="none" strike="noStrike" dirty="0">
                          <a:effectLst/>
                        </a:rPr>
                        <a:t> Upgrade internet facility to improve GIFMIS operations district wide</a:t>
                      </a:r>
                      <a:endParaRPr lang="en-US" sz="1200" b="0" i="0" u="none" strike="noStrike" dirty="0">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12,500.00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12,500.00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Facilitate accurate and realistic implementation of the budget</a:t>
                      </a:r>
                      <a:endParaRPr lang="en-US" sz="1200" b="0" i="0" u="none" strike="noStrike">
                        <a:solidFill>
                          <a:srgbClr val="000000"/>
                        </a:solidFill>
                        <a:effectLst/>
                        <a:latin typeface="Arial" panose="020B0604020202020204" pitchFamily="34" charset="0"/>
                      </a:endParaRPr>
                    </a:p>
                  </a:txBody>
                  <a:tcPr marL="3797" marR="3797" marT="3797" marB="0" anchor="b"/>
                </a:tc>
              </a:tr>
              <a:tr h="817210">
                <a:tc>
                  <a:txBody>
                    <a:bodyPr/>
                    <a:lstStyle/>
                    <a:p>
                      <a:pPr algn="l" fontAlgn="b"/>
                      <a:r>
                        <a:rPr lang="en-US" sz="1200" u="none" strike="noStrike">
                          <a:effectLst/>
                        </a:rPr>
                        <a:t>Support Internal Audit Activities ( procurement, monitoring and Preparation of audit plan) district wide</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15,000.00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15,000.00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Ensure full compliance of PFM act and its regulation</a:t>
                      </a:r>
                      <a:endParaRPr lang="en-US" sz="1200" b="0" i="0" u="none" strike="noStrike">
                        <a:solidFill>
                          <a:srgbClr val="000000"/>
                        </a:solidFill>
                        <a:effectLst/>
                        <a:latin typeface="Arial" panose="020B0604020202020204" pitchFamily="34" charset="0"/>
                      </a:endParaRPr>
                    </a:p>
                  </a:txBody>
                  <a:tcPr marL="3797" marR="3797" marT="3797" marB="0" anchor="b"/>
                </a:tc>
              </a:tr>
              <a:tr h="613962">
                <a:tc>
                  <a:txBody>
                    <a:bodyPr/>
                    <a:lstStyle/>
                    <a:p>
                      <a:pPr algn="l" fontAlgn="b"/>
                      <a:r>
                        <a:rPr lang="en-US" sz="1200" u="none" strike="noStrike">
                          <a:effectLst/>
                        </a:rPr>
                        <a:t>Support and  audit Disability   committee of the 3% disability fund to scrutiny  district wide</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7,000.00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2,000.00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9,000.00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Ensure full compliance accountability and transparency</a:t>
                      </a:r>
                      <a:endParaRPr lang="en-US" sz="1200" b="0" i="0" u="none" strike="noStrike">
                        <a:solidFill>
                          <a:srgbClr val="000000"/>
                        </a:solidFill>
                        <a:effectLst/>
                        <a:latin typeface="Arial" panose="020B0604020202020204" pitchFamily="34" charset="0"/>
                      </a:endParaRPr>
                    </a:p>
                  </a:txBody>
                  <a:tcPr marL="3797" marR="3797" marT="3797" marB="0" anchor="b"/>
                </a:tc>
              </a:tr>
              <a:tr h="410715">
                <a:tc>
                  <a:txBody>
                    <a:bodyPr/>
                    <a:lstStyle/>
                    <a:p>
                      <a:pPr algn="l" fontAlgn="b"/>
                      <a:r>
                        <a:rPr lang="en-US" sz="1200" u="none" strike="noStrike">
                          <a:effectLst/>
                        </a:rPr>
                        <a:t>Support &amp; Promote District accountability &amp; PMF</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12,000.00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7,000.00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19,000.00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 To promote accountability and tranparency  </a:t>
                      </a:r>
                      <a:endParaRPr lang="en-US" sz="1200" b="0" i="0" u="none" strike="noStrike">
                        <a:solidFill>
                          <a:srgbClr val="000000"/>
                        </a:solidFill>
                        <a:effectLst/>
                        <a:latin typeface="Arial" panose="020B0604020202020204" pitchFamily="34" charset="0"/>
                      </a:endParaRPr>
                    </a:p>
                  </a:txBody>
                  <a:tcPr marL="3797" marR="3797" marT="3797" marB="0" anchor="b"/>
                </a:tc>
              </a:tr>
              <a:tr h="613962">
                <a:tc>
                  <a:txBody>
                    <a:bodyPr/>
                    <a:lstStyle/>
                    <a:p>
                      <a:pPr algn="l" fontAlgn="b"/>
                      <a:r>
                        <a:rPr lang="en-US" sz="1200" u="none" strike="noStrike">
                          <a:effectLst/>
                        </a:rPr>
                        <a:t>Register and organize eye screening for transport union; pragia drivers in the district</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3,000.00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10,000.00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13,000.00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 To ensure that drivers eye sight are always correct for driving  </a:t>
                      </a:r>
                      <a:endParaRPr lang="en-US" sz="1200" b="0" i="0" u="none" strike="noStrike">
                        <a:solidFill>
                          <a:srgbClr val="000000"/>
                        </a:solidFill>
                        <a:effectLst/>
                        <a:latin typeface="Arial" panose="020B0604020202020204" pitchFamily="34" charset="0"/>
                      </a:endParaRPr>
                    </a:p>
                  </a:txBody>
                  <a:tcPr marL="3797" marR="3797" marT="3797" marB="0" anchor="b"/>
                </a:tc>
              </a:tr>
              <a:tr h="613962">
                <a:tc>
                  <a:txBody>
                    <a:bodyPr/>
                    <a:lstStyle/>
                    <a:p>
                      <a:pPr algn="l" fontAlgn="b"/>
                      <a:r>
                        <a:rPr lang="en-US" sz="1200" u="none" strike="noStrike">
                          <a:effectLst/>
                        </a:rPr>
                        <a:t>Support to Audit Committees activities. (Revenue activities and special audit.) district wide</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40,000.00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15,000.00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55,000.00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a:effectLst/>
                        </a:rPr>
                        <a:t> To promote social audit activities </a:t>
                      </a:r>
                      <a:endParaRPr lang="en-US" sz="1200" b="0" i="0" u="none" strike="noStrike">
                        <a:solidFill>
                          <a:srgbClr val="000000"/>
                        </a:solidFill>
                        <a:effectLst/>
                        <a:latin typeface="Arial" panose="020B0604020202020204" pitchFamily="34" charset="0"/>
                      </a:endParaRPr>
                    </a:p>
                  </a:txBody>
                  <a:tcPr marL="3797" marR="3797" marT="3797" marB="0" anchor="b"/>
                </a:tc>
              </a:tr>
              <a:tr h="464184">
                <a:tc>
                  <a:txBody>
                    <a:bodyPr/>
                    <a:lstStyle/>
                    <a:p>
                      <a:pPr algn="l" fontAlgn="b"/>
                      <a:r>
                        <a:rPr lang="en-US" sz="1200" u="none" strike="noStrike">
                          <a:effectLst/>
                        </a:rPr>
                        <a:t>Develop &amp; Implement bill printing plan by Dec. 2024</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a:effectLst/>
                        </a:rPr>
                        <a:t>8,750.00</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2,500.00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797" marR="3797" marT="3797"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797" marR="3797" marT="3797" marB="0" anchor="b"/>
                </a:tc>
                <a:tc>
                  <a:txBody>
                    <a:bodyPr/>
                    <a:lstStyle/>
                    <a:p>
                      <a:pPr algn="r" fontAlgn="b"/>
                      <a:r>
                        <a:rPr lang="en-US" sz="1200" u="none" strike="noStrike" dirty="0">
                          <a:effectLst/>
                        </a:rPr>
                        <a:t>      11,250.00 </a:t>
                      </a:r>
                      <a:endParaRPr lang="en-US" sz="1200" b="1" i="0" u="none" strike="noStrike" dirty="0">
                        <a:solidFill>
                          <a:srgbClr val="000000"/>
                        </a:solidFill>
                        <a:effectLst/>
                        <a:latin typeface="Arial" panose="020B0604020202020204" pitchFamily="34" charset="0"/>
                      </a:endParaRPr>
                    </a:p>
                  </a:txBody>
                  <a:tcPr marL="3797" marR="3797" marT="3797" marB="0" anchor="b"/>
                </a:tc>
                <a:tc>
                  <a:txBody>
                    <a:bodyPr/>
                    <a:lstStyle/>
                    <a:p>
                      <a:pPr algn="l" rtl="0" fontAlgn="b"/>
                      <a:r>
                        <a:rPr lang="en-US" sz="1200" u="none" strike="noStrike" dirty="0">
                          <a:effectLst/>
                        </a:rPr>
                        <a:t> To promote paperless service delivery in billing  </a:t>
                      </a:r>
                      <a:endParaRPr lang="en-US" sz="1200" b="0" i="0" u="none" strike="noStrike" dirty="0">
                        <a:solidFill>
                          <a:srgbClr val="000000"/>
                        </a:solidFill>
                        <a:effectLst/>
                        <a:latin typeface="Arial" panose="020B0604020202020204" pitchFamily="34" charset="0"/>
                      </a:endParaRPr>
                    </a:p>
                  </a:txBody>
                  <a:tcPr marL="3797" marR="3797" marT="3797" marB="0" anchor="b"/>
                </a:tc>
              </a:tr>
            </a:tbl>
          </a:graphicData>
        </a:graphic>
      </p:graphicFrame>
    </p:spTree>
    <p:extLst>
      <p:ext uri="{BB962C8B-B14F-4D97-AF65-F5344CB8AC3E}">
        <p14:creationId xmlns:p14="http://schemas.microsoft.com/office/powerpoint/2010/main" val="226195607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3770" y="1"/>
            <a:ext cx="10328729" cy="330925"/>
          </a:xfrm>
        </p:spPr>
        <p:txBody>
          <a:bodyPr>
            <a:normAutofit fontScale="90000"/>
          </a:bodyPr>
          <a:lstStyle/>
          <a:p>
            <a:r>
              <a:rPr lang="en-US" sz="2400" b="1" dirty="0" smtClean="0">
                <a:latin typeface="Arial" panose="020B0604020202020204" pitchFamily="34" charset="0"/>
                <a:cs typeface="Arial" panose="020B0604020202020204" pitchFamily="34" charset="0"/>
              </a:rPr>
              <a:t>Key </a:t>
            </a:r>
            <a:r>
              <a:rPr lang="en-US" sz="2000" b="1" dirty="0" smtClean="0">
                <a:latin typeface="Arial" panose="020B0604020202020204" pitchFamily="34" charset="0"/>
                <a:cs typeface="Arial" panose="020B0604020202020204" pitchFamily="34" charset="0"/>
              </a:rPr>
              <a:t>Project</a:t>
            </a:r>
            <a:r>
              <a:rPr lang="en-US" sz="2400" b="1" dirty="0" smtClean="0">
                <a:latin typeface="Arial" panose="020B0604020202020204" pitchFamily="34" charset="0"/>
                <a:cs typeface="Arial" panose="020B0604020202020204" pitchFamily="34" charset="0"/>
              </a:rPr>
              <a: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46</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42400720"/>
              </p:ext>
            </p:extLst>
          </p:nvPr>
        </p:nvGraphicFramePr>
        <p:xfrm>
          <a:off x="409303" y="330926"/>
          <a:ext cx="11425649" cy="6082370"/>
        </p:xfrm>
        <a:graphic>
          <a:graphicData uri="http://schemas.openxmlformats.org/drawingml/2006/table">
            <a:tbl>
              <a:tblPr>
                <a:tableStyleId>{616DA210-FB5B-4158-B5E0-FEB733F419BA}</a:tableStyleId>
              </a:tblPr>
              <a:tblGrid>
                <a:gridCol w="1489166"/>
                <a:gridCol w="1010194"/>
                <a:gridCol w="1166948"/>
                <a:gridCol w="1062446"/>
                <a:gridCol w="1088572"/>
                <a:gridCol w="1062445"/>
                <a:gridCol w="1123406"/>
                <a:gridCol w="1097280"/>
                <a:gridCol w="2325192"/>
              </a:tblGrid>
              <a:tr h="358277">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3663" marR="3663" marT="3663"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b="1" u="none" strike="noStrike">
                          <a:effectLst/>
                        </a:rPr>
                        <a:t> DACF (GHc)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rtl="0" fontAlgn="b"/>
                      <a:r>
                        <a:rPr lang="en-US" sz="1200" b="1" u="none" strike="noStrike" dirty="0">
                          <a:effectLst/>
                        </a:rPr>
                        <a:t> Justification </a:t>
                      </a:r>
                      <a:endParaRPr lang="en-US" sz="1200" b="1" i="0" u="none" strike="noStrike" dirty="0">
                        <a:solidFill>
                          <a:srgbClr val="000000"/>
                        </a:solidFill>
                        <a:effectLst/>
                        <a:latin typeface="Arial" panose="020B0604020202020204" pitchFamily="34" charset="0"/>
                      </a:endParaRPr>
                    </a:p>
                  </a:txBody>
                  <a:tcPr marL="3663" marR="3663" marT="3663" marB="0" anchor="b"/>
                </a:tc>
              </a:tr>
              <a:tr h="180915">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3663" marR="3663" marT="3663"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nchor="ctr"/>
                </a:tc>
              </a:tr>
              <a:tr h="288765">
                <a:tc>
                  <a:txBody>
                    <a:bodyPr/>
                    <a:lstStyle/>
                    <a:p>
                      <a:pPr algn="l" fontAlgn="b"/>
                      <a:r>
                        <a:rPr lang="en-US" sz="1200" b="1" u="none" strike="noStrike" dirty="0">
                          <a:effectLst/>
                        </a:rPr>
                        <a:t>MANAGEMENT AND ADMINISTRATION</a:t>
                      </a:r>
                      <a:endParaRPr lang="en-US" sz="1200" b="1" i="0" u="none" strike="noStrike" dirty="0">
                        <a:solidFill>
                          <a:srgbClr val="000000"/>
                        </a:solidFill>
                        <a:effectLst/>
                        <a:latin typeface="Arial" panose="020B0604020202020204" pitchFamily="34" charset="0"/>
                      </a:endParaRPr>
                    </a:p>
                  </a:txBody>
                  <a:tcPr marL="3663" marR="3663" marT="3663"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nchor="ctr"/>
                </a:tc>
              </a:tr>
              <a:tr h="358277">
                <a:tc>
                  <a:txBody>
                    <a:bodyPr/>
                    <a:lstStyle/>
                    <a:p>
                      <a:pPr algn="l" fontAlgn="b"/>
                      <a:r>
                        <a:rPr lang="en-US" sz="1200" b="1" u="none" strike="noStrike" dirty="0">
                          <a:effectLst/>
                        </a:rPr>
                        <a:t>HUMAN RESOURCE MANAGEMENT</a:t>
                      </a:r>
                      <a:endParaRPr lang="en-US" sz="1200" b="1" i="0" u="none" strike="noStrike" dirty="0">
                        <a:solidFill>
                          <a:srgbClr val="000000"/>
                        </a:solidFill>
                        <a:effectLst/>
                        <a:latin typeface="Arial" panose="020B0604020202020204" pitchFamily="34" charset="0"/>
                      </a:endParaRPr>
                    </a:p>
                  </a:txBody>
                  <a:tcPr marL="3663" marR="3663" marT="3663"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3663" marR="3663" marT="366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3663" marR="3663" marT="3663" marB="0"/>
                </a:tc>
              </a:tr>
              <a:tr h="358277">
                <a:tc>
                  <a:txBody>
                    <a:bodyPr/>
                    <a:lstStyle/>
                    <a:p>
                      <a:pPr algn="l" fontAlgn="b"/>
                      <a:r>
                        <a:rPr lang="en-US" sz="1200" u="none" strike="noStrike">
                          <a:effectLst/>
                        </a:rPr>
                        <a:t>Internal Management of the Orgn</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8,000.00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        8,000.00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t"/>
                      <a:r>
                        <a:rPr lang="en-US" sz="1200" u="none" strike="noStrike">
                          <a:effectLst/>
                        </a:rPr>
                        <a:t>To cater for recurrent expenditure</a:t>
                      </a:r>
                      <a:endParaRPr lang="en-US" sz="1200" b="0" i="0" u="none" strike="noStrike">
                        <a:solidFill>
                          <a:srgbClr val="000000"/>
                        </a:solidFill>
                        <a:effectLst/>
                        <a:latin typeface="Arial" panose="020B0604020202020204" pitchFamily="34" charset="0"/>
                      </a:endParaRPr>
                    </a:p>
                  </a:txBody>
                  <a:tcPr marL="3663" marR="3663" marT="3663" marB="0"/>
                </a:tc>
              </a:tr>
              <a:tr h="643536">
                <a:tc>
                  <a:txBody>
                    <a:bodyPr/>
                    <a:lstStyle/>
                    <a:p>
                      <a:pPr algn="l" fontAlgn="b"/>
                      <a:r>
                        <a:rPr lang="en-US" sz="1200" u="none" strike="noStrike">
                          <a:effectLst/>
                        </a:rPr>
                        <a:t>Organize Capacity building workshops for revenue collectors in New Abirem</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12,500.00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12,500.00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      25,000.00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rtl="0" fontAlgn="b"/>
                      <a:r>
                        <a:rPr lang="en-US" sz="1200" u="none" strike="noStrike">
                          <a:effectLst/>
                        </a:rPr>
                        <a:t>Develop human capacity of staff and Assembly members to understand issues of Decentralisation at the district level</a:t>
                      </a:r>
                      <a:endParaRPr lang="en-US" sz="1200" b="0" i="0" u="none" strike="noStrike">
                        <a:solidFill>
                          <a:srgbClr val="000000"/>
                        </a:solidFill>
                        <a:effectLst/>
                        <a:latin typeface="Arial" panose="020B0604020202020204" pitchFamily="34" charset="0"/>
                      </a:endParaRPr>
                    </a:p>
                  </a:txBody>
                  <a:tcPr marL="3663" marR="3663" marT="3663" marB="0" anchor="b"/>
                </a:tc>
              </a:tr>
              <a:tr h="744376">
                <a:tc>
                  <a:txBody>
                    <a:bodyPr/>
                    <a:lstStyle/>
                    <a:p>
                      <a:pPr algn="l" fontAlgn="b"/>
                      <a:r>
                        <a:rPr lang="en-US" sz="1200" u="none" strike="noStrike">
                          <a:effectLst/>
                        </a:rPr>
                        <a:t>Train revenue collectors to use revenue collection application by Dec. 2024 district wide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15,000.00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10,500.00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      25,500.00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rtl="0" fontAlgn="b"/>
                      <a:r>
                        <a:rPr lang="en-US" sz="1200" u="none" strike="noStrike">
                          <a:effectLst/>
                        </a:rPr>
                        <a:t>Develop human capacity for revenue collectors to increase revenue mobilization</a:t>
                      </a:r>
                      <a:endParaRPr lang="en-US" sz="1200" b="0" i="0" u="none" strike="noStrike">
                        <a:solidFill>
                          <a:srgbClr val="000000"/>
                        </a:solidFill>
                        <a:effectLst/>
                        <a:latin typeface="Arial" panose="020B0604020202020204" pitchFamily="34" charset="0"/>
                      </a:endParaRPr>
                    </a:p>
                  </a:txBody>
                  <a:tcPr marL="3663" marR="3663" marT="3663" marB="0" anchor="b"/>
                </a:tc>
              </a:tr>
              <a:tr h="713001">
                <a:tc>
                  <a:txBody>
                    <a:bodyPr/>
                    <a:lstStyle/>
                    <a:p>
                      <a:pPr algn="l" fontAlgn="b"/>
                      <a:r>
                        <a:rPr lang="en-US" sz="1200" u="none" strike="noStrike">
                          <a:effectLst/>
                        </a:rPr>
                        <a:t>Procure Laptops, Computers  &amp; Printers for Selected Staff by Dec. 2024</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26,000.00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40,000.00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      66,000.00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rtl="0" fontAlgn="b"/>
                      <a:r>
                        <a:rPr lang="en-US" sz="1200" u="none" strike="noStrike">
                          <a:effectLst/>
                        </a:rPr>
                        <a:t>To help staff provide service delivery to clients in real time</a:t>
                      </a:r>
                      <a:endParaRPr lang="en-US" sz="1200" b="0" i="0" u="none" strike="noStrike">
                        <a:solidFill>
                          <a:srgbClr val="000000"/>
                        </a:solidFill>
                        <a:effectLst/>
                        <a:latin typeface="Arial" panose="020B0604020202020204" pitchFamily="34" charset="0"/>
                      </a:endParaRPr>
                    </a:p>
                  </a:txBody>
                  <a:tcPr marL="3663" marR="3663" marT="3663" marB="0" anchor="b"/>
                </a:tc>
              </a:tr>
              <a:tr h="1067726">
                <a:tc>
                  <a:txBody>
                    <a:bodyPr/>
                    <a:lstStyle/>
                    <a:p>
                      <a:pPr algn="l" fontAlgn="b"/>
                      <a:r>
                        <a:rPr lang="en-US" sz="1200" u="none" strike="noStrike">
                          <a:effectLst/>
                        </a:rPr>
                        <a:t> Organize Capacity building for staff, Security Personnel, Staff &amp; Assembly members by Dec. 2024 in New Abirem</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11,000.00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10,000.00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      21,000.00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rtl="0" fontAlgn="b"/>
                      <a:r>
                        <a:rPr lang="en-US" sz="1200" u="none" strike="noStrike">
                          <a:effectLst/>
                        </a:rPr>
                        <a:t>Enhancing the capacity of human resources for the development of the district </a:t>
                      </a:r>
                      <a:endParaRPr lang="en-US" sz="1200" b="0" i="0" u="none" strike="noStrike">
                        <a:solidFill>
                          <a:srgbClr val="000000"/>
                        </a:solidFill>
                        <a:effectLst/>
                        <a:latin typeface="Arial" panose="020B0604020202020204" pitchFamily="34" charset="0"/>
                      </a:endParaRPr>
                    </a:p>
                  </a:txBody>
                  <a:tcPr marL="3663" marR="3663" marT="3663" marB="0" anchor="b"/>
                </a:tc>
              </a:tr>
              <a:tr h="535639">
                <a:tc>
                  <a:txBody>
                    <a:bodyPr/>
                    <a:lstStyle/>
                    <a:p>
                      <a:pPr algn="l" fontAlgn="b"/>
                      <a:r>
                        <a:rPr lang="en-US" sz="1200" u="none" strike="noStrike">
                          <a:effectLst/>
                        </a:rPr>
                        <a:t>Organize capacity workshop for revenue collectors</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12,500.00</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3,500.00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      16,000.00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rtl="0" fontAlgn="b"/>
                      <a:r>
                        <a:rPr lang="en-US" sz="1200" u="none" strike="noStrike">
                          <a:effectLst/>
                        </a:rPr>
                        <a:t>To help revenue collectors  provide quality service delivery to clients on time </a:t>
                      </a:r>
                      <a:endParaRPr lang="en-US" sz="1200" b="0" i="0" u="none" strike="noStrike">
                        <a:solidFill>
                          <a:srgbClr val="000000"/>
                        </a:solidFill>
                        <a:effectLst/>
                        <a:latin typeface="Arial" panose="020B0604020202020204" pitchFamily="34" charset="0"/>
                      </a:endParaRPr>
                    </a:p>
                  </a:txBody>
                  <a:tcPr marL="3663" marR="3663" marT="3663" marB="0" anchor="b"/>
                </a:tc>
              </a:tr>
              <a:tr h="376460">
                <a:tc>
                  <a:txBody>
                    <a:bodyPr/>
                    <a:lstStyle/>
                    <a:p>
                      <a:pPr algn="l" fontAlgn="b"/>
                      <a:r>
                        <a:rPr lang="en-US" sz="1200" u="none" strike="noStrike">
                          <a:effectLst/>
                        </a:rPr>
                        <a:t>Employees' Compensation</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122,233.10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3663" marR="3663" marT="366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r" fontAlgn="b"/>
                      <a:r>
                        <a:rPr lang="en-US" sz="1200" u="none" strike="noStrike">
                          <a:effectLst/>
                        </a:rPr>
                        <a:t>    122,233.10 </a:t>
                      </a:r>
                      <a:endParaRPr lang="en-US" sz="1200" b="1" i="0" u="none" strike="noStrike">
                        <a:solidFill>
                          <a:srgbClr val="000000"/>
                        </a:solidFill>
                        <a:effectLst/>
                        <a:latin typeface="Arial" panose="020B0604020202020204" pitchFamily="34" charset="0"/>
                      </a:endParaRPr>
                    </a:p>
                  </a:txBody>
                  <a:tcPr marL="3663" marR="3663" marT="3663" marB="0" anchor="b"/>
                </a:tc>
                <a:tc>
                  <a:txBody>
                    <a:bodyPr/>
                    <a:lstStyle/>
                    <a:p>
                      <a:pPr algn="l" rtl="0" fontAlgn="b"/>
                      <a:r>
                        <a:rPr lang="en-US" sz="1200" u="none" strike="noStrike" dirty="0">
                          <a:effectLst/>
                        </a:rPr>
                        <a:t>Payment of workers on government payment of payroll</a:t>
                      </a:r>
                      <a:endParaRPr lang="en-US" sz="1200" b="0" i="0" u="none" strike="noStrike" dirty="0">
                        <a:solidFill>
                          <a:srgbClr val="000000"/>
                        </a:solidFill>
                        <a:effectLst/>
                        <a:latin typeface="Arial" panose="020B0604020202020204" pitchFamily="34" charset="0"/>
                      </a:endParaRPr>
                    </a:p>
                  </a:txBody>
                  <a:tcPr marL="3663" marR="3663" marT="3663" marB="0" anchor="b"/>
                </a:tc>
              </a:tr>
            </a:tbl>
          </a:graphicData>
        </a:graphic>
      </p:graphicFrame>
    </p:spTree>
    <p:extLst>
      <p:ext uri="{BB962C8B-B14F-4D97-AF65-F5344CB8AC3E}">
        <p14:creationId xmlns:p14="http://schemas.microsoft.com/office/powerpoint/2010/main" val="36607969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6982" y="296863"/>
            <a:ext cx="10279017" cy="45719"/>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546263584"/>
              </p:ext>
            </p:extLst>
          </p:nvPr>
        </p:nvGraphicFramePr>
        <p:xfrm>
          <a:off x="171268" y="342582"/>
          <a:ext cx="11730443" cy="6013768"/>
        </p:xfrm>
        <a:graphic>
          <a:graphicData uri="http://schemas.openxmlformats.org/drawingml/2006/table">
            <a:tbl>
              <a:tblPr>
                <a:tableStyleId>{616DA210-FB5B-4158-B5E0-FEB733F419BA}</a:tableStyleId>
              </a:tblPr>
              <a:tblGrid>
                <a:gridCol w="2234372"/>
                <a:gridCol w="1207281"/>
                <a:gridCol w="1207281"/>
                <a:gridCol w="1225298"/>
                <a:gridCol w="1117185"/>
                <a:gridCol w="1153223"/>
                <a:gridCol w="1099166"/>
                <a:gridCol w="1261339"/>
                <a:gridCol w="1225298"/>
              </a:tblGrid>
              <a:tr h="409218">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5333" marR="5333" marT="5333"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b="1" u="none" strike="noStrike">
                          <a:effectLst/>
                        </a:rPr>
                        <a:t> DACF (GHc)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rtl="0" fontAlgn="b"/>
                      <a:r>
                        <a:rPr lang="en-US" sz="1200" b="1" u="none" strike="noStrike" dirty="0">
                          <a:effectLst/>
                        </a:rPr>
                        <a:t>Justification</a:t>
                      </a:r>
                      <a:endParaRPr lang="en-US" sz="1200" b="1" i="0" u="none" strike="noStrike" dirty="0">
                        <a:solidFill>
                          <a:srgbClr val="000000"/>
                        </a:solidFill>
                        <a:effectLst/>
                        <a:latin typeface="Arial" panose="020B0604020202020204" pitchFamily="34" charset="0"/>
                      </a:endParaRPr>
                    </a:p>
                  </a:txBody>
                  <a:tcPr marL="5333" marR="5333" marT="5333" marB="0" anchor="b"/>
                </a:tc>
              </a:tr>
              <a:tr h="207549">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5333" marR="5333" marT="5333"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r>
              <a:tr h="409218">
                <a:tc>
                  <a:txBody>
                    <a:bodyPr/>
                    <a:lstStyle/>
                    <a:p>
                      <a:pPr algn="l" fontAlgn="b"/>
                      <a:r>
                        <a:rPr lang="en-US" sz="1200" b="1" u="none" strike="noStrike" dirty="0">
                          <a:effectLst/>
                        </a:rPr>
                        <a:t>MANAGEMENT AND ADMINISTRATION</a:t>
                      </a:r>
                      <a:endParaRPr lang="en-US" sz="1200" b="1" i="0" u="none" strike="noStrike" dirty="0">
                        <a:solidFill>
                          <a:srgbClr val="000000"/>
                        </a:solidFill>
                        <a:effectLst/>
                        <a:latin typeface="Arial" panose="020B0604020202020204" pitchFamily="34" charset="0"/>
                      </a:endParaRPr>
                    </a:p>
                  </a:txBody>
                  <a:tcPr marL="5333" marR="5333" marT="5333"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333" marR="5333" marT="5333" marB="0" anchor="ctr"/>
                </a:tc>
              </a:tr>
              <a:tr h="527553">
                <a:tc>
                  <a:txBody>
                    <a:bodyPr/>
                    <a:lstStyle/>
                    <a:p>
                      <a:pPr algn="l" fontAlgn="b"/>
                      <a:r>
                        <a:rPr lang="en-US" sz="1200" b="1" u="none" strike="noStrike" dirty="0">
                          <a:effectLst/>
                        </a:rPr>
                        <a:t>PLANNING, BUDGETING, COORDINATION  AND STATISTICS</a:t>
                      </a:r>
                      <a:endParaRPr lang="en-US" sz="1200" b="1" i="0" u="none" strike="noStrike" dirty="0">
                        <a:solidFill>
                          <a:srgbClr val="000000"/>
                        </a:solidFill>
                        <a:effectLst/>
                        <a:latin typeface="Arial" panose="020B0604020202020204" pitchFamily="34" charset="0"/>
                      </a:endParaRPr>
                    </a:p>
                  </a:txBody>
                  <a:tcPr marL="5333" marR="5333" marT="5333"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333" marR="5333" marT="5333" marB="0"/>
                </a:tc>
              </a:tr>
              <a:tr h="610886">
                <a:tc>
                  <a:txBody>
                    <a:bodyPr/>
                    <a:lstStyle/>
                    <a:p>
                      <a:pPr algn="l" fontAlgn="b"/>
                      <a:r>
                        <a:rPr lang="en-US" sz="1200" u="none" strike="noStrike" dirty="0">
                          <a:effectLst/>
                        </a:rPr>
                        <a:t>Organize mid-year review on 2024 Annual Action Plan and Budget By July 2024 district wide</a:t>
                      </a:r>
                      <a:endParaRPr lang="en-US" sz="1200" b="0" i="0" u="none" strike="noStrike" dirty="0">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25,000.00</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20,000.00</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      45,000.00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rtl="0" fontAlgn="b"/>
                      <a:r>
                        <a:rPr lang="en-US" sz="1200" u="none" strike="noStrike">
                          <a:effectLst/>
                        </a:rPr>
                        <a:t>To ensure information are validated </a:t>
                      </a:r>
                      <a:endParaRPr lang="en-US" sz="1200" b="0" i="0" u="none" strike="noStrike">
                        <a:solidFill>
                          <a:srgbClr val="000000"/>
                        </a:solidFill>
                        <a:effectLst/>
                        <a:latin typeface="Arial" panose="020B0604020202020204" pitchFamily="34" charset="0"/>
                      </a:endParaRPr>
                    </a:p>
                  </a:txBody>
                  <a:tcPr marL="5333" marR="5333" marT="5333" marB="0" anchor="b"/>
                </a:tc>
              </a:tr>
              <a:tr h="1619229">
                <a:tc>
                  <a:txBody>
                    <a:bodyPr/>
                    <a:lstStyle/>
                    <a:p>
                      <a:pPr algn="l" fontAlgn="b"/>
                      <a:r>
                        <a:rPr lang="en-US" sz="1200" u="none" strike="noStrike">
                          <a:effectLst/>
                        </a:rPr>
                        <a:t>Organize quarterly  Monitoring and evaluation activities by the end of the year 2024.</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150,000.00</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10,000.00</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    160,000.00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rtl="0" fontAlgn="b"/>
                      <a:r>
                        <a:rPr lang="en-US" sz="1200" u="none" strike="noStrike">
                          <a:effectLst/>
                        </a:rPr>
                        <a:t>Monitor and evaluate progress of work and impact of development projects and programmes on the people in the District.</a:t>
                      </a:r>
                      <a:endParaRPr lang="en-US" sz="1200" b="0" i="0" u="none" strike="noStrike">
                        <a:solidFill>
                          <a:srgbClr val="000000"/>
                        </a:solidFill>
                        <a:effectLst/>
                        <a:latin typeface="Arial" panose="020B0604020202020204" pitchFamily="34" charset="0"/>
                      </a:endParaRPr>
                    </a:p>
                  </a:txBody>
                  <a:tcPr marL="5333" marR="5333" marT="5333" marB="0" anchor="b"/>
                </a:tc>
              </a:tr>
              <a:tr h="1215892">
                <a:tc>
                  <a:txBody>
                    <a:bodyPr/>
                    <a:lstStyle/>
                    <a:p>
                      <a:pPr algn="l" fontAlgn="b"/>
                      <a:r>
                        <a:rPr lang="en-US" sz="1200" u="none" strike="noStrike">
                          <a:effectLst/>
                        </a:rPr>
                        <a:t>Prepare Composite budget, fee fixing / Giz GoviD Partners district wide</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65,000.00</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25,000.00</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      90,000.00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rtl="0" fontAlgn="b"/>
                      <a:r>
                        <a:rPr lang="en-US" sz="1200" u="none" strike="noStrike">
                          <a:effectLst/>
                        </a:rPr>
                        <a:t>Integrate and institutionalise planning and budgeting through participatory process at all levels</a:t>
                      </a:r>
                      <a:endParaRPr lang="en-US" sz="1200" b="0" i="0" u="none" strike="noStrike">
                        <a:solidFill>
                          <a:srgbClr val="000000"/>
                        </a:solidFill>
                        <a:effectLst/>
                        <a:latin typeface="Arial" panose="020B0604020202020204" pitchFamily="34" charset="0"/>
                      </a:endParaRPr>
                    </a:p>
                  </a:txBody>
                  <a:tcPr marL="5333" marR="5333" marT="5333" marB="0" anchor="b"/>
                </a:tc>
              </a:tr>
              <a:tr h="1014223">
                <a:tc>
                  <a:txBody>
                    <a:bodyPr/>
                    <a:lstStyle/>
                    <a:p>
                      <a:pPr algn="l" fontAlgn="b"/>
                      <a:r>
                        <a:rPr lang="en-US" sz="1200" u="none" strike="noStrike">
                          <a:effectLst/>
                        </a:rPr>
                        <a:t>Organize Public sensitization on e-billing and payments by Mar. 2024 district wide</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18,750.00</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333" marR="5333" marT="533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r" fontAlgn="b"/>
                      <a:r>
                        <a:rPr lang="en-US" sz="1200" u="none" strike="noStrike">
                          <a:effectLst/>
                        </a:rPr>
                        <a:t>      18,750.00 </a:t>
                      </a:r>
                      <a:endParaRPr lang="en-US" sz="1200" b="1" i="0" u="none" strike="noStrike">
                        <a:solidFill>
                          <a:srgbClr val="000000"/>
                        </a:solidFill>
                        <a:effectLst/>
                        <a:latin typeface="Arial" panose="020B0604020202020204" pitchFamily="34" charset="0"/>
                      </a:endParaRPr>
                    </a:p>
                  </a:txBody>
                  <a:tcPr marL="5333" marR="5333" marT="5333" marB="0" anchor="b"/>
                </a:tc>
                <a:tc>
                  <a:txBody>
                    <a:bodyPr/>
                    <a:lstStyle/>
                    <a:p>
                      <a:pPr algn="l" rtl="0" fontAlgn="b"/>
                      <a:r>
                        <a:rPr lang="en-US" sz="1200" u="none" strike="noStrike" dirty="0">
                          <a:effectLst/>
                        </a:rPr>
                        <a:t>To inform  the ratepayers about the use of the e-billing &amp; payment </a:t>
                      </a:r>
                      <a:r>
                        <a:rPr lang="en-US" sz="1200" u="none" strike="noStrike" dirty="0" err="1">
                          <a:effectLst/>
                        </a:rPr>
                        <a:t>syatem</a:t>
                      </a:r>
                      <a:endParaRPr lang="en-US" sz="1200" b="0" i="0" u="none" strike="noStrike" dirty="0">
                        <a:solidFill>
                          <a:srgbClr val="000000"/>
                        </a:solidFill>
                        <a:effectLst/>
                        <a:latin typeface="Arial" panose="020B0604020202020204" pitchFamily="34" charset="0"/>
                      </a:endParaRPr>
                    </a:p>
                  </a:txBody>
                  <a:tcPr marL="5333" marR="5333" marT="5333" marB="0" anchor="b"/>
                </a:tc>
              </a:tr>
            </a:tbl>
          </a:graphicData>
        </a:graphic>
      </p:graphicFrame>
    </p:spTree>
    <p:extLst>
      <p:ext uri="{BB962C8B-B14F-4D97-AF65-F5344CB8AC3E}">
        <p14:creationId xmlns:p14="http://schemas.microsoft.com/office/powerpoint/2010/main" val="344501783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8274" y="296864"/>
            <a:ext cx="10287726" cy="60188"/>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833572206"/>
              </p:ext>
            </p:extLst>
          </p:nvPr>
        </p:nvGraphicFramePr>
        <p:xfrm>
          <a:off x="287383" y="357052"/>
          <a:ext cx="11547566" cy="6061973"/>
        </p:xfrm>
        <a:graphic>
          <a:graphicData uri="http://schemas.openxmlformats.org/drawingml/2006/table">
            <a:tbl>
              <a:tblPr>
                <a:tableStyleId>{616DA210-FB5B-4158-B5E0-FEB733F419BA}</a:tableStyleId>
              </a:tblPr>
              <a:tblGrid>
                <a:gridCol w="1768951"/>
                <a:gridCol w="1239164"/>
                <a:gridCol w="1212225"/>
                <a:gridCol w="1167327"/>
                <a:gridCol w="996719"/>
                <a:gridCol w="1050595"/>
                <a:gridCol w="1005698"/>
                <a:gridCol w="1068555"/>
                <a:gridCol w="2038332"/>
              </a:tblGrid>
              <a:tr h="395419">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5205" marR="5205" marT="5205" marB="0" anchor="b"/>
                </a:tc>
                <a:tc>
                  <a:txBody>
                    <a:bodyPr/>
                    <a:lstStyle/>
                    <a:p>
                      <a:pPr algn="ctr"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b"/>
                      <a:r>
                        <a:rPr lang="en-US" sz="1200" b="1" u="none" strike="noStrike" dirty="0">
                          <a:effectLst/>
                        </a:rPr>
                        <a:t>Justification</a:t>
                      </a:r>
                      <a:endParaRPr lang="en-US" sz="1200" b="1" i="0" u="none" strike="noStrike" dirty="0">
                        <a:solidFill>
                          <a:srgbClr val="000000"/>
                        </a:solidFill>
                        <a:effectLst/>
                        <a:latin typeface="Arial" panose="020B0604020202020204" pitchFamily="34" charset="0"/>
                      </a:endParaRPr>
                    </a:p>
                  </a:txBody>
                  <a:tcPr marL="5205" marR="5205" marT="5205" marB="0" anchor="b"/>
                </a:tc>
              </a:tr>
              <a:tr h="200484">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5205" marR="5205" marT="5205" marB="0" anchor="b"/>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205" marR="5205" marT="520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205" marR="5205" marT="520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205" marR="5205" marT="520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205" marR="5205" marT="5205"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205" marR="5205" marT="5205"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205" marR="5205" marT="5205" marB="0" anchor="ctr"/>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205" marR="5205" marT="5205" marB="0"/>
                </a:tc>
              </a:tr>
              <a:tr h="491172">
                <a:tc>
                  <a:txBody>
                    <a:bodyPr/>
                    <a:lstStyle/>
                    <a:p>
                      <a:pPr algn="l" fontAlgn="b"/>
                      <a:r>
                        <a:rPr lang="en-US" sz="1200" b="1" u="none" strike="noStrike">
                          <a:effectLst/>
                        </a:rPr>
                        <a:t>PLANNING, BUDGETING, COORDINATION  AND STATISTICS</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205" marR="5205" marT="5205" marB="0" anchor="ctr"/>
                </a:tc>
              </a:tr>
              <a:tr h="590355">
                <a:tc>
                  <a:txBody>
                    <a:bodyPr/>
                    <a:lstStyle/>
                    <a:p>
                      <a:pPr algn="l" fontAlgn="b"/>
                      <a:r>
                        <a:rPr lang="en-US" sz="1200" u="none" strike="noStrike">
                          <a:effectLst/>
                        </a:rPr>
                        <a:t>Internal Management of the Orgn</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75,000.00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      75,000.00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ctr"/>
                      <a:r>
                        <a:rPr lang="en-US" sz="1200" u="none" strike="noStrike">
                          <a:effectLst/>
                        </a:rPr>
                        <a:t>To cater for recurrent expenditure</a:t>
                      </a:r>
                      <a:endParaRPr lang="en-US" sz="1200" b="0" i="0" u="none" strike="noStrike">
                        <a:solidFill>
                          <a:srgbClr val="000000"/>
                        </a:solidFill>
                        <a:effectLst/>
                        <a:latin typeface="Arial" panose="020B0604020202020204" pitchFamily="34" charset="0"/>
                      </a:endParaRPr>
                    </a:p>
                  </a:txBody>
                  <a:tcPr marL="5205" marR="5205" marT="5205" marB="0" anchor="ctr"/>
                </a:tc>
              </a:tr>
              <a:tr h="590355">
                <a:tc>
                  <a:txBody>
                    <a:bodyPr/>
                    <a:lstStyle/>
                    <a:p>
                      <a:pPr algn="l" fontAlgn="b"/>
                      <a:r>
                        <a:rPr lang="en-US" sz="1200" u="none" strike="noStrike">
                          <a:effectLst/>
                        </a:rPr>
                        <a:t>Prepare Revenue Improvement Action Plan district wide</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      30,000.00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b"/>
                      <a:r>
                        <a:rPr lang="en-US" sz="1200" u="none" strike="noStrike">
                          <a:effectLst/>
                        </a:rPr>
                        <a:t>To ensure effective revenue mobilization </a:t>
                      </a:r>
                      <a:endParaRPr lang="en-US" sz="1200" b="0" i="0" u="none" strike="noStrike">
                        <a:solidFill>
                          <a:srgbClr val="000000"/>
                        </a:solidFill>
                        <a:effectLst/>
                        <a:latin typeface="Arial" panose="020B0604020202020204" pitchFamily="34" charset="0"/>
                      </a:endParaRPr>
                    </a:p>
                  </a:txBody>
                  <a:tcPr marL="5205" marR="5205" marT="5205" marB="0" anchor="b"/>
                </a:tc>
              </a:tr>
              <a:tr h="590355">
                <a:tc>
                  <a:txBody>
                    <a:bodyPr/>
                    <a:lstStyle/>
                    <a:p>
                      <a:pPr algn="l" fontAlgn="b"/>
                      <a:r>
                        <a:rPr lang="en-US" sz="1200" u="none" strike="noStrike">
                          <a:effectLst/>
                        </a:rPr>
                        <a:t>Gazette Assembly documents i.e. Fee Fixing Resolution by Nov. 2024</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40,000.00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      40,000.00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b"/>
                      <a:r>
                        <a:rPr lang="en-US" sz="1200" u="none" strike="noStrike">
                          <a:effectLst/>
                        </a:rPr>
                        <a:t>To ensure effective revenue mobilization </a:t>
                      </a:r>
                      <a:endParaRPr lang="en-US" sz="1200" b="0" i="0" u="none" strike="noStrike">
                        <a:solidFill>
                          <a:srgbClr val="000000"/>
                        </a:solidFill>
                        <a:effectLst/>
                        <a:latin typeface="Arial" panose="020B0604020202020204" pitchFamily="34" charset="0"/>
                      </a:endParaRPr>
                    </a:p>
                  </a:txBody>
                  <a:tcPr marL="5205" marR="5205" marT="5205" marB="0" anchor="b"/>
                </a:tc>
              </a:tr>
              <a:tr h="785290">
                <a:tc>
                  <a:txBody>
                    <a:bodyPr/>
                    <a:lstStyle/>
                    <a:p>
                      <a:pPr algn="l" fontAlgn="b"/>
                      <a:r>
                        <a:rPr lang="en-US" sz="1200" u="none" strike="noStrike">
                          <a:effectLst/>
                        </a:rPr>
                        <a:t>Develop and implement bill printing plan by Mar. 2024 district wide</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8,750.00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        8,750.00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b"/>
                      <a:r>
                        <a:rPr lang="en-US" sz="1200" u="none" strike="noStrike">
                          <a:effectLst/>
                        </a:rPr>
                        <a:t>To educate ratepayers on the e-billing and payment systems</a:t>
                      </a:r>
                      <a:endParaRPr lang="en-US" sz="1200" b="0" i="0" u="none" strike="noStrike">
                        <a:solidFill>
                          <a:srgbClr val="000000"/>
                        </a:solidFill>
                        <a:effectLst/>
                        <a:latin typeface="Arial" panose="020B0604020202020204" pitchFamily="34" charset="0"/>
                      </a:endParaRPr>
                    </a:p>
                  </a:txBody>
                  <a:tcPr marL="5205" marR="5205" marT="5205" marB="0" anchor="b"/>
                </a:tc>
              </a:tr>
              <a:tr h="590355">
                <a:tc>
                  <a:txBody>
                    <a:bodyPr/>
                    <a:lstStyle/>
                    <a:p>
                      <a:pPr algn="l" fontAlgn="b"/>
                      <a:r>
                        <a:rPr lang="en-US" sz="1200" u="none" strike="noStrike">
                          <a:effectLst/>
                        </a:rPr>
                        <a:t>Prepare  Annual Action Plan for 2025 district wide</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15,000.00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10,000.00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      25,000.00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b"/>
                      <a:r>
                        <a:rPr lang="en-US" sz="1200" u="none" strike="noStrike">
                          <a:effectLst/>
                        </a:rPr>
                        <a:t>To ensure information are validated </a:t>
                      </a:r>
                      <a:endParaRPr lang="en-US" sz="1200" b="0" i="0" u="none" strike="noStrike">
                        <a:solidFill>
                          <a:srgbClr val="000000"/>
                        </a:solidFill>
                        <a:effectLst/>
                        <a:latin typeface="Arial" panose="020B0604020202020204" pitchFamily="34" charset="0"/>
                      </a:endParaRPr>
                    </a:p>
                  </a:txBody>
                  <a:tcPr marL="5205" marR="5205" marT="5205" marB="0" anchor="b"/>
                </a:tc>
              </a:tr>
              <a:tr h="785290">
                <a:tc>
                  <a:txBody>
                    <a:bodyPr/>
                    <a:lstStyle/>
                    <a:p>
                      <a:pPr algn="l" fontAlgn="b"/>
                      <a:r>
                        <a:rPr lang="en-US" sz="1200" u="none" strike="noStrike">
                          <a:effectLst/>
                        </a:rPr>
                        <a:t>Undertake Social Audit and Support their activities district</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20,000.00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10,000.00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      30,000.00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b"/>
                      <a:r>
                        <a:rPr lang="en-US" sz="1200" u="none" strike="noStrike">
                          <a:effectLst/>
                        </a:rPr>
                        <a:t>Equip communities with knowledge in social audit</a:t>
                      </a:r>
                      <a:endParaRPr lang="en-US" sz="1200" b="0" i="0" u="none" strike="noStrike">
                        <a:solidFill>
                          <a:srgbClr val="000000"/>
                        </a:solidFill>
                        <a:effectLst/>
                        <a:latin typeface="Arial" panose="020B0604020202020204" pitchFamily="34" charset="0"/>
                      </a:endParaRPr>
                    </a:p>
                  </a:txBody>
                  <a:tcPr marL="5205" marR="5205" marT="5205" marB="0" anchor="b"/>
                </a:tc>
              </a:tr>
              <a:tr h="980225">
                <a:tc>
                  <a:txBody>
                    <a:bodyPr/>
                    <a:lstStyle/>
                    <a:p>
                      <a:pPr algn="l" fontAlgn="b"/>
                      <a:r>
                        <a:rPr lang="en-US" sz="1200" u="none" strike="noStrike">
                          <a:effectLst/>
                        </a:rPr>
                        <a:t>Organize 2 no stakeholders and Town hall meetings by the end of First and third quarter 2024 district wide.</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25,000.00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10,000.00</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205" marR="5205" marT="520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r" fontAlgn="b"/>
                      <a:r>
                        <a:rPr lang="en-US" sz="1200" u="none" strike="noStrike">
                          <a:effectLst/>
                        </a:rPr>
                        <a:t>      35,000.00 </a:t>
                      </a:r>
                      <a:endParaRPr lang="en-US" sz="1200" b="1" i="0" u="none" strike="noStrike">
                        <a:solidFill>
                          <a:srgbClr val="000000"/>
                        </a:solidFill>
                        <a:effectLst/>
                        <a:latin typeface="Arial" panose="020B0604020202020204" pitchFamily="34" charset="0"/>
                      </a:endParaRPr>
                    </a:p>
                  </a:txBody>
                  <a:tcPr marL="5205" marR="5205" marT="5205" marB="0" anchor="b"/>
                </a:tc>
                <a:tc>
                  <a:txBody>
                    <a:bodyPr/>
                    <a:lstStyle/>
                    <a:p>
                      <a:pPr algn="l" rtl="0" fontAlgn="b"/>
                      <a:r>
                        <a:rPr lang="en-US" sz="1200" u="none" strike="noStrike" dirty="0">
                          <a:effectLst/>
                        </a:rPr>
                        <a:t>Inform public of activities of the Assembly and include them in decision making</a:t>
                      </a:r>
                      <a:endParaRPr lang="en-US" sz="1200" b="0" i="0" u="none" strike="noStrike" dirty="0">
                        <a:solidFill>
                          <a:srgbClr val="000000"/>
                        </a:solidFill>
                        <a:effectLst/>
                        <a:latin typeface="Arial" panose="020B0604020202020204" pitchFamily="34" charset="0"/>
                      </a:endParaRPr>
                    </a:p>
                  </a:txBody>
                  <a:tcPr marL="5205" marR="5205" marT="5205" marB="0" anchor="b"/>
                </a:tc>
              </a:tr>
            </a:tbl>
          </a:graphicData>
        </a:graphic>
      </p:graphicFrame>
    </p:spTree>
    <p:extLst>
      <p:ext uri="{BB962C8B-B14F-4D97-AF65-F5344CB8AC3E}">
        <p14:creationId xmlns:p14="http://schemas.microsoft.com/office/powerpoint/2010/main" val="264708496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9234" y="296864"/>
            <a:ext cx="10226766" cy="51480"/>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49</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186919645"/>
              </p:ext>
            </p:extLst>
          </p:nvPr>
        </p:nvGraphicFramePr>
        <p:xfrm>
          <a:off x="104503" y="348344"/>
          <a:ext cx="11948159" cy="6008005"/>
        </p:xfrm>
        <a:graphic>
          <a:graphicData uri="http://schemas.openxmlformats.org/drawingml/2006/table">
            <a:tbl>
              <a:tblPr>
                <a:tableStyleId>{616DA210-FB5B-4158-B5E0-FEB733F419BA}</a:tableStyleId>
              </a:tblPr>
              <a:tblGrid>
                <a:gridCol w="1881812"/>
                <a:gridCol w="1263546"/>
                <a:gridCol w="1125486"/>
                <a:gridCol w="954411"/>
                <a:gridCol w="846366"/>
                <a:gridCol w="810349"/>
                <a:gridCol w="1017440"/>
                <a:gridCol w="1314568"/>
                <a:gridCol w="2734181"/>
              </a:tblGrid>
              <a:tr h="397110">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2786" marR="2786" marT="2786"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b"/>
                      <a:r>
                        <a:rPr lang="en-US" sz="1200" b="1" u="none" strike="noStrike" dirty="0">
                          <a:effectLst/>
                        </a:rPr>
                        <a:t>Justification</a:t>
                      </a:r>
                      <a:endParaRPr lang="en-US" sz="1200" b="1" i="0" u="none" strike="noStrike" dirty="0">
                        <a:solidFill>
                          <a:srgbClr val="000000"/>
                        </a:solidFill>
                        <a:effectLst/>
                        <a:latin typeface="Arial" panose="020B0604020202020204" pitchFamily="34" charset="0"/>
                      </a:endParaRPr>
                    </a:p>
                  </a:txBody>
                  <a:tcPr marL="2786" marR="2786" marT="2786" marB="0" anchor="b"/>
                </a:tc>
              </a:tr>
              <a:tr h="200056">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2786" marR="2786" marT="2786"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2786" marR="2786" marT="2786"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2786" marR="2786" marT="2786"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2786" marR="2786" marT="2786"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nchor="ct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nchor="ctr"/>
                </a:tc>
                <a:tc>
                  <a:txBody>
                    <a:bodyPr/>
                    <a:lstStyle/>
                    <a:p>
                      <a:pPr algn="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nchor="ctr"/>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nchor="ctr"/>
                </a:tc>
              </a:tr>
              <a:tr h="594164">
                <a:tc>
                  <a:txBody>
                    <a:bodyPr/>
                    <a:lstStyle/>
                    <a:p>
                      <a:pPr algn="l" fontAlgn="b"/>
                      <a:r>
                        <a:rPr lang="en-US" sz="1200" b="1" u="none" strike="noStrike" dirty="0">
                          <a:effectLst/>
                        </a:rPr>
                        <a:t>PLANNING, BUDGETING, COORDINATION  AND STATISTICS</a:t>
                      </a:r>
                      <a:endParaRPr lang="en-US" sz="1200" b="1" i="0" u="none" strike="noStrike" dirty="0">
                        <a:solidFill>
                          <a:srgbClr val="000000"/>
                        </a:solidFill>
                        <a:effectLst/>
                        <a:latin typeface="Arial" panose="020B0604020202020204" pitchFamily="34" charset="0"/>
                      </a:endParaRPr>
                    </a:p>
                  </a:txBody>
                  <a:tcPr marL="2786" marR="2786" marT="2786"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2786" marR="2786" marT="2786"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2786" marR="2786" marT="2786"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2786" marR="2786" marT="2786"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2786" marR="2786" marT="2786" marB="0" anchor="ctr"/>
                </a:tc>
              </a:tr>
              <a:tr h="397110">
                <a:tc>
                  <a:txBody>
                    <a:bodyPr/>
                    <a:lstStyle/>
                    <a:p>
                      <a:pPr algn="l" fontAlgn="b"/>
                      <a:r>
                        <a:rPr lang="en-US" sz="1200" u="none" strike="noStrike" dirty="0">
                          <a:effectLst/>
                        </a:rPr>
                        <a:t>Internal Management of organization</a:t>
                      </a:r>
                      <a:endParaRPr lang="en-US" sz="1200" b="0" i="0" u="none" strike="noStrike" dirty="0">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20,000.00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7,500.00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      27,500.00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ctr"/>
                      <a:r>
                        <a:rPr lang="en-US" sz="1200" u="none" strike="noStrike">
                          <a:effectLst/>
                        </a:rPr>
                        <a:t>To care for day to day mangement of the department</a:t>
                      </a:r>
                      <a:endParaRPr lang="en-US" sz="1200" b="0" i="0" u="none" strike="noStrike">
                        <a:solidFill>
                          <a:srgbClr val="000000"/>
                        </a:solidFill>
                        <a:effectLst/>
                        <a:latin typeface="Arial" panose="020B0604020202020204" pitchFamily="34" charset="0"/>
                      </a:endParaRPr>
                    </a:p>
                  </a:txBody>
                  <a:tcPr marL="2786" marR="2786" marT="2786" marB="0" anchor="ctr"/>
                </a:tc>
              </a:tr>
              <a:tr h="791218">
                <a:tc>
                  <a:txBody>
                    <a:bodyPr/>
                    <a:lstStyle/>
                    <a:p>
                      <a:pPr algn="l" fontAlgn="b"/>
                      <a:r>
                        <a:rPr lang="en-US" sz="1200" u="none" strike="noStrike">
                          <a:effectLst/>
                        </a:rPr>
                        <a:t>Update and expand the scope of Demographic, Health, Economic and social   data hub of the district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30,000.00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10,000.00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      40,000.00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b"/>
                      <a:r>
                        <a:rPr lang="en-US" sz="1200" u="none" strike="noStrike">
                          <a:effectLst/>
                        </a:rPr>
                        <a:t>Improve the quality of data collected and inform management on the economic, Demographic and social  situation of the district</a:t>
                      </a:r>
                      <a:endParaRPr lang="en-US" sz="1200" b="0" i="0" u="none" strike="noStrike">
                        <a:solidFill>
                          <a:srgbClr val="000000"/>
                        </a:solidFill>
                        <a:effectLst/>
                        <a:latin typeface="Arial" panose="020B0604020202020204" pitchFamily="34" charset="0"/>
                      </a:endParaRPr>
                    </a:p>
                  </a:txBody>
                  <a:tcPr marL="2786" marR="2786" marT="2786" marB="0" anchor="b"/>
                </a:tc>
              </a:tr>
              <a:tr h="660364">
                <a:tc>
                  <a:txBody>
                    <a:bodyPr/>
                    <a:lstStyle/>
                    <a:p>
                      <a:pPr algn="l" fontAlgn="b"/>
                      <a:r>
                        <a:rPr lang="en-US" sz="1200" u="none" strike="noStrike">
                          <a:effectLst/>
                        </a:rPr>
                        <a:t>Conduct Field Surveys and  other relevant field work</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dirty="0">
                          <a:effectLst/>
                        </a:rPr>
                        <a:t>5,000.00</a:t>
                      </a:r>
                      <a:endParaRPr lang="en-US" sz="1200" b="0" i="0" u="none" strike="noStrike" dirty="0">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        5,000.00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b"/>
                      <a:r>
                        <a:rPr lang="en-US" sz="1200" u="none" strike="noStrike">
                          <a:effectLst/>
                        </a:rPr>
                        <a:t>Improve the quality of data collected and inform management on the economic, and social  situation of the district</a:t>
                      </a:r>
                      <a:endParaRPr lang="en-US" sz="1200" b="0" i="0" u="none" strike="noStrike">
                        <a:solidFill>
                          <a:srgbClr val="000000"/>
                        </a:solidFill>
                        <a:effectLst/>
                        <a:latin typeface="Arial" panose="020B0604020202020204" pitchFamily="34" charset="0"/>
                      </a:endParaRPr>
                    </a:p>
                  </a:txBody>
                  <a:tcPr marL="2786" marR="2786" marT="2786" marB="0" anchor="b"/>
                </a:tc>
              </a:tr>
              <a:tr h="1185327">
                <a:tc>
                  <a:txBody>
                    <a:bodyPr/>
                    <a:lstStyle/>
                    <a:p>
                      <a:pPr algn="l" fontAlgn="b"/>
                      <a:r>
                        <a:rPr lang="en-US" sz="1200" u="none" strike="noStrike">
                          <a:effectLst/>
                        </a:rPr>
                        <a:t>undertake monthly market reading on selected goods and services from designated markets centres for the computation of CPI, PPI, and PI by GSS</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2,000.00</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        2,000.00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b"/>
                      <a:r>
                        <a:rPr lang="en-US" sz="1200" u="none" strike="noStrike">
                          <a:effectLst/>
                        </a:rPr>
                        <a:t>improve data collected for the computation of CPI, PPI and inflation in the district</a:t>
                      </a:r>
                      <a:endParaRPr lang="en-US" sz="1200" b="0" i="0" u="none" strike="noStrike">
                        <a:solidFill>
                          <a:srgbClr val="000000"/>
                        </a:solidFill>
                        <a:effectLst/>
                        <a:latin typeface="Arial" panose="020B0604020202020204" pitchFamily="34" charset="0"/>
                      </a:endParaRPr>
                    </a:p>
                  </a:txBody>
                  <a:tcPr marL="2786" marR="2786" marT="2786" marB="0" anchor="b"/>
                </a:tc>
              </a:tr>
              <a:tr h="594328">
                <a:tc>
                  <a:txBody>
                    <a:bodyPr/>
                    <a:lstStyle/>
                    <a:p>
                      <a:pPr algn="l" fontAlgn="b"/>
                      <a:r>
                        <a:rPr lang="en-US" sz="1200" u="none" strike="noStrike">
                          <a:effectLst/>
                        </a:rPr>
                        <a:t>Conduct data validation and data cleaning on administrative data collected</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1,500.00</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        1,500.00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b"/>
                      <a:r>
                        <a:rPr lang="en-US" sz="1200" u="none" strike="noStrike">
                          <a:effectLst/>
                        </a:rPr>
                        <a:t> To assess the attribute of the datasets. That is the data quality, data sensitivity, timilinessand simplicity</a:t>
                      </a:r>
                      <a:endParaRPr lang="en-US" sz="1200" b="0" i="0" u="none" strike="noStrike">
                        <a:solidFill>
                          <a:srgbClr val="000000"/>
                        </a:solidFill>
                        <a:effectLst/>
                        <a:latin typeface="Arial" panose="020B0604020202020204" pitchFamily="34" charset="0"/>
                      </a:endParaRPr>
                    </a:p>
                  </a:txBody>
                  <a:tcPr marL="2786" marR="2786" marT="2786" marB="0" anchor="b"/>
                </a:tc>
              </a:tr>
              <a:tr h="791218">
                <a:tc>
                  <a:txBody>
                    <a:bodyPr/>
                    <a:lstStyle/>
                    <a:p>
                      <a:pPr algn="l" fontAlgn="b"/>
                      <a:r>
                        <a:rPr lang="en-US" sz="1200" u="none" strike="noStrike">
                          <a:effectLst/>
                        </a:rPr>
                        <a:t>Organize training on Basic Statistical data collection and  Analysis for data collection team district wide</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1,000.00</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2,000.00</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        3,000.00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b"/>
                      <a:r>
                        <a:rPr lang="en-US" sz="1200" u="none" strike="noStrike">
                          <a:effectLst/>
                        </a:rPr>
                        <a:t>Equip staff with job knowledge </a:t>
                      </a:r>
                      <a:endParaRPr lang="en-US" sz="1200" b="0" i="0" u="none" strike="noStrike">
                        <a:solidFill>
                          <a:srgbClr val="000000"/>
                        </a:solidFill>
                        <a:effectLst/>
                        <a:latin typeface="Arial" panose="020B0604020202020204" pitchFamily="34" charset="0"/>
                      </a:endParaRPr>
                    </a:p>
                  </a:txBody>
                  <a:tcPr marL="2786" marR="2786" marT="2786" marB="0" anchor="b"/>
                </a:tc>
              </a:tr>
              <a:tr h="397110">
                <a:tc>
                  <a:txBody>
                    <a:bodyPr/>
                    <a:lstStyle/>
                    <a:p>
                      <a:pPr algn="l" fontAlgn="b"/>
                      <a:r>
                        <a:rPr lang="en-US" sz="1200" u="none" strike="noStrike">
                          <a:effectLst/>
                        </a:rPr>
                        <a:t>collect, compile,  and analyse admiistrative data</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15,000.00</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2786" marR="2786" marT="278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r" fontAlgn="b"/>
                      <a:r>
                        <a:rPr lang="en-US" sz="1200" u="none" strike="noStrike">
                          <a:effectLst/>
                        </a:rPr>
                        <a:t>      15,000.00 </a:t>
                      </a:r>
                      <a:endParaRPr lang="en-US" sz="1200" b="1" i="0" u="none" strike="noStrike">
                        <a:solidFill>
                          <a:srgbClr val="000000"/>
                        </a:solidFill>
                        <a:effectLst/>
                        <a:latin typeface="Arial" panose="020B0604020202020204" pitchFamily="34" charset="0"/>
                      </a:endParaRPr>
                    </a:p>
                  </a:txBody>
                  <a:tcPr marL="2786" marR="2786" marT="2786" marB="0" anchor="b"/>
                </a:tc>
                <a:tc>
                  <a:txBody>
                    <a:bodyPr/>
                    <a:lstStyle/>
                    <a:p>
                      <a:pPr algn="l" rtl="0" fontAlgn="b"/>
                      <a:r>
                        <a:rPr lang="en-US" sz="1200" u="none" strike="noStrike" dirty="0">
                          <a:effectLst/>
                        </a:rPr>
                        <a:t>For database collation purpose</a:t>
                      </a:r>
                      <a:endParaRPr lang="en-US" sz="1200" b="0" i="0" u="none" strike="noStrike" dirty="0">
                        <a:solidFill>
                          <a:srgbClr val="000000"/>
                        </a:solidFill>
                        <a:effectLst/>
                        <a:latin typeface="Arial" panose="020B0604020202020204" pitchFamily="34" charset="0"/>
                      </a:endParaRPr>
                    </a:p>
                  </a:txBody>
                  <a:tcPr marL="2786" marR="2786" marT="2786" marB="0" anchor="b"/>
                </a:tc>
              </a:tr>
            </a:tbl>
          </a:graphicData>
        </a:graphic>
      </p:graphicFrame>
    </p:spTree>
    <p:extLst>
      <p:ext uri="{BB962C8B-B14F-4D97-AF65-F5344CB8AC3E}">
        <p14:creationId xmlns:p14="http://schemas.microsoft.com/office/powerpoint/2010/main" val="85467495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5988" y="296863"/>
            <a:ext cx="10070011" cy="45719"/>
          </a:xfrm>
        </p:spPr>
        <p:txBody>
          <a:bodyPr>
            <a:normAutofit fontScale="90000"/>
          </a:bodyPr>
          <a:lstStyle/>
          <a:p>
            <a:r>
              <a:rPr lang="en-US" sz="2400" b="1" dirty="0" smtClean="0">
                <a:latin typeface="Arial" panose="020B0604020202020204" pitchFamily="34" charset="0"/>
                <a:cs typeface="Arial" panose="020B0604020202020204" pitchFamily="34" charset="0"/>
              </a:rPr>
              <a:t>Key Project For 2024 and Corresponding Cost and Justification</a:t>
            </a:r>
            <a:endParaRPr lang="en-US" sz="24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23553939"/>
              </p:ext>
            </p:extLst>
          </p:nvPr>
        </p:nvGraphicFramePr>
        <p:xfrm>
          <a:off x="426719" y="413522"/>
          <a:ext cx="11530149" cy="5517015"/>
        </p:xfrm>
        <a:graphic>
          <a:graphicData uri="http://schemas.openxmlformats.org/drawingml/2006/table">
            <a:tbl>
              <a:tblPr>
                <a:tableStyleId>{616DA210-FB5B-4158-B5E0-FEB733F419BA}</a:tableStyleId>
              </a:tblPr>
              <a:tblGrid>
                <a:gridCol w="2196219"/>
                <a:gridCol w="1186667"/>
                <a:gridCol w="1186667"/>
                <a:gridCol w="1204378"/>
                <a:gridCol w="1098110"/>
                <a:gridCol w="1133532"/>
                <a:gridCol w="1080397"/>
                <a:gridCol w="1239801"/>
                <a:gridCol w="1204378"/>
              </a:tblGrid>
              <a:tr h="744097">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dirty="0">
                          <a:effectLst/>
                        </a:rPr>
                        <a:t>Justification</a:t>
                      </a:r>
                      <a:endParaRPr lang="en-US" sz="1200" b="1" i="0" u="none" strike="noStrike" dirty="0">
                        <a:solidFill>
                          <a:srgbClr val="000000"/>
                        </a:solidFill>
                        <a:effectLst/>
                        <a:latin typeface="Arial" panose="020B0604020202020204" pitchFamily="34" charset="0"/>
                      </a:endParaRPr>
                    </a:p>
                  </a:txBody>
                  <a:tcPr marL="7620" marR="7620" marT="7620" marB="0" anchor="b"/>
                </a:tc>
              </a:tr>
              <a:tr h="379641">
                <a:tc>
                  <a:txBody>
                    <a:bodyPr/>
                    <a:lstStyle/>
                    <a:p>
                      <a:pPr algn="l" fontAlgn="b"/>
                      <a:r>
                        <a:rPr lang="en-US" sz="1200" b="1" u="none" strike="noStrike">
                          <a:effectLst/>
                        </a:rPr>
                        <a:t>Projects</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863495">
                <a:tc>
                  <a:txBody>
                    <a:bodyPr/>
                    <a:lstStyle/>
                    <a:p>
                      <a:pPr algn="l" fontAlgn="b"/>
                      <a:r>
                        <a:rPr lang="en-US" sz="1200" b="1" u="none" strike="noStrike" dirty="0">
                          <a:effectLst/>
                        </a:rPr>
                        <a:t>PLANNING, BUDGETING, COORDINATION  AND STATISTICS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2056773">
                <a:tc>
                  <a:txBody>
                    <a:bodyPr/>
                    <a:lstStyle/>
                    <a:p>
                      <a:pPr algn="l" fontAlgn="b"/>
                      <a:r>
                        <a:rPr lang="en-US" sz="1200" b="0" i="0" u="none" strike="noStrike">
                          <a:solidFill>
                            <a:srgbClr val="000000"/>
                          </a:solidFill>
                          <a:effectLst/>
                          <a:latin typeface="+mn-lt"/>
                        </a:rPr>
                        <a:t>Promote community participation at the Regional level for stakeholders in the accountability value chain</a:t>
                      </a:r>
                    </a:p>
                  </a:txBody>
                  <a:tcPr marL="7620" marR="7620" marT="7620" marB="0" anchor="b"/>
                </a:tc>
                <a:tc>
                  <a:txBody>
                    <a:bodyPr/>
                    <a:lstStyle/>
                    <a:p>
                      <a:pPr algn="r" fontAlgn="b"/>
                      <a:r>
                        <a:rPr lang="en-US" sz="1200" b="0" i="0" u="none" strike="noStrike" dirty="0">
                          <a:solidFill>
                            <a:srgbClr val="000000"/>
                          </a:solidFill>
                          <a:effectLst/>
                          <a:latin typeface="+mn-lt"/>
                        </a:rPr>
                        <a:t>10,000.00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10,000.00 </a:t>
                      </a:r>
                    </a:p>
                  </a:txBody>
                  <a:tcPr marL="7620" marR="7620" marT="7620" marB="0" anchor="b"/>
                </a:tc>
                <a:tc>
                  <a:txBody>
                    <a:bodyPr/>
                    <a:lstStyle/>
                    <a:p>
                      <a:pPr algn="l" rtl="0" fontAlgn="b"/>
                      <a:r>
                        <a:rPr lang="en-US" sz="1200" b="0" i="0" u="none" strike="noStrike">
                          <a:solidFill>
                            <a:srgbClr val="000000"/>
                          </a:solidFill>
                          <a:effectLst/>
                          <a:latin typeface="+mn-lt"/>
                        </a:rPr>
                        <a:t>Improve the quality of data collected and inform management on the economic, and social  situation of the district</a:t>
                      </a:r>
                    </a:p>
                  </a:txBody>
                  <a:tcPr marL="7620" marR="7620" marT="7620" marB="0" anchor="b"/>
                </a:tc>
              </a:tr>
              <a:tr h="1473009">
                <a:tc>
                  <a:txBody>
                    <a:bodyPr/>
                    <a:lstStyle/>
                    <a:p>
                      <a:pPr algn="l" fontAlgn="b"/>
                      <a:r>
                        <a:rPr lang="en-US" sz="1200" b="0" i="0" u="none" strike="noStrike">
                          <a:solidFill>
                            <a:srgbClr val="000000"/>
                          </a:solidFill>
                          <a:effectLst/>
                          <a:latin typeface="+mn-lt"/>
                        </a:rPr>
                        <a:t>Employees' Compensation</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52,641.55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52,641.55 </a:t>
                      </a:r>
                    </a:p>
                  </a:txBody>
                  <a:tcPr marL="7620" marR="7620" marT="7620" marB="0" anchor="b"/>
                </a:tc>
                <a:tc>
                  <a:txBody>
                    <a:bodyPr/>
                    <a:lstStyle/>
                    <a:p>
                      <a:pPr algn="l" rtl="0" fontAlgn="b"/>
                      <a:r>
                        <a:rPr lang="en-US" sz="1200" b="0" i="0" u="none" strike="noStrike" dirty="0">
                          <a:solidFill>
                            <a:srgbClr val="000000"/>
                          </a:solidFill>
                          <a:effectLst/>
                          <a:latin typeface="+mn-lt"/>
                        </a:rPr>
                        <a:t>Payment of  workers on government  payroll</a:t>
                      </a:r>
                    </a:p>
                  </a:txBody>
                  <a:tcPr marL="7620" marR="7620" marT="7620" marB="0" anchor="b"/>
                </a:tc>
              </a:tr>
            </a:tbl>
          </a:graphicData>
        </a:graphic>
      </p:graphicFrame>
    </p:spTree>
    <p:extLst>
      <p:ext uri="{BB962C8B-B14F-4D97-AF65-F5344CB8AC3E}">
        <p14:creationId xmlns:p14="http://schemas.microsoft.com/office/powerpoint/2010/main" val="281446167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3736" y="165464"/>
            <a:ext cx="10122263" cy="69668"/>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51</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157664979"/>
              </p:ext>
            </p:extLst>
          </p:nvPr>
        </p:nvGraphicFramePr>
        <p:xfrm>
          <a:off x="69670" y="235132"/>
          <a:ext cx="11887200" cy="6034424"/>
        </p:xfrm>
        <a:graphic>
          <a:graphicData uri="http://schemas.openxmlformats.org/drawingml/2006/table">
            <a:tbl>
              <a:tblPr>
                <a:tableStyleId>{616DA210-FB5B-4158-B5E0-FEB733F419BA}</a:tableStyleId>
              </a:tblPr>
              <a:tblGrid>
                <a:gridCol w="2264228"/>
                <a:gridCol w="1223414"/>
                <a:gridCol w="1223414"/>
                <a:gridCol w="1241675"/>
                <a:gridCol w="1132114"/>
                <a:gridCol w="1168634"/>
                <a:gridCol w="1113854"/>
                <a:gridCol w="1278192"/>
                <a:gridCol w="1241675"/>
              </a:tblGrid>
              <a:tr h="405925">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5156" marR="5156" marT="5156"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b="1" u="none" strike="noStrike" dirty="0">
                          <a:effectLst/>
                        </a:rPr>
                        <a:t> DACF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b"/>
                </a:tc>
                <a:tc>
                  <a:txBody>
                    <a:bodyPr/>
                    <a:lstStyle/>
                    <a:p>
                      <a:pPr algn="l" fontAlgn="b"/>
                      <a:r>
                        <a:rPr lang="en-US" sz="1200" b="1" u="none" strike="noStrike" dirty="0">
                          <a:effectLst/>
                        </a:rPr>
                        <a:t> DACF-RFG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5156" marR="5156" marT="5156" marB="0" anchor="b"/>
                </a:tc>
              </a:tr>
              <a:tr h="205784">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5156" marR="5156" marT="5156" marB="0" anchor="b"/>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ct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ctr"/>
                </a:tc>
                <a:tc>
                  <a:txBody>
                    <a:bodyPr/>
                    <a:lstStyle/>
                    <a:p>
                      <a:pPr algn="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156" marR="5156" marT="5156" marB="0" anchor="ctr"/>
                </a:tc>
              </a:tr>
              <a:tr h="249257">
                <a:tc>
                  <a:txBody>
                    <a:bodyPr/>
                    <a:lstStyle/>
                    <a:p>
                      <a:pPr algn="l" fontAlgn="b"/>
                      <a:r>
                        <a:rPr lang="en-US" sz="1200" b="1" u="none" strike="noStrike" dirty="0">
                          <a:effectLst/>
                        </a:rPr>
                        <a:t>LEGISLATIVE OVERSIGHTS</a:t>
                      </a:r>
                      <a:endParaRPr lang="en-US" sz="1200" b="1" i="0" u="none" strike="noStrike" dirty="0">
                        <a:solidFill>
                          <a:srgbClr val="000000"/>
                        </a:solidFill>
                        <a:effectLst/>
                        <a:latin typeface="Arial" panose="020B0604020202020204" pitchFamily="34" charset="0"/>
                      </a:endParaRPr>
                    </a:p>
                  </a:txBody>
                  <a:tcPr marL="5156" marR="5156" marT="5156"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156" marR="5156" marT="5156"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156" marR="5156" marT="5156"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156" marR="5156" marT="5156"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156" marR="5156" marT="5156" marB="0"/>
                </a:tc>
              </a:tr>
              <a:tr h="606067">
                <a:tc>
                  <a:txBody>
                    <a:bodyPr/>
                    <a:lstStyle/>
                    <a:p>
                      <a:pPr algn="l" fontAlgn="b"/>
                      <a:r>
                        <a:rPr lang="en-US" sz="1200" u="none" strike="noStrike">
                          <a:effectLst/>
                        </a:rPr>
                        <a:t>Strengthen sub district structures district wide</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5,000.00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      35,000.00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u="none" strike="noStrike">
                          <a:effectLst/>
                        </a:rPr>
                        <a:t>Ensure effective operation of  the substructures</a:t>
                      </a:r>
                      <a:endParaRPr lang="en-US" sz="1200" b="0" i="0" u="none" strike="noStrike">
                        <a:solidFill>
                          <a:srgbClr val="000000"/>
                        </a:solidFill>
                        <a:effectLst/>
                        <a:latin typeface="Arial" panose="020B0604020202020204" pitchFamily="34" charset="0"/>
                      </a:endParaRPr>
                    </a:p>
                  </a:txBody>
                  <a:tcPr marL="5156" marR="5156" marT="5156" marB="0" anchor="b"/>
                </a:tc>
              </a:tr>
              <a:tr h="623143">
                <a:tc>
                  <a:txBody>
                    <a:bodyPr/>
                    <a:lstStyle/>
                    <a:p>
                      <a:pPr algn="l" fontAlgn="b"/>
                      <a:r>
                        <a:rPr lang="en-US" sz="1200" u="none" strike="noStrike">
                          <a:effectLst/>
                        </a:rPr>
                        <a:t>Support NALAG activities</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10,000.00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      10,000.00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u="none" strike="noStrike">
                          <a:effectLst/>
                        </a:rPr>
                        <a:t>Support NALAG activities in the District Assembly</a:t>
                      </a:r>
                      <a:endParaRPr lang="en-US" sz="1200" b="0" i="0" u="none" strike="noStrike">
                        <a:solidFill>
                          <a:srgbClr val="000000"/>
                        </a:solidFill>
                        <a:effectLst/>
                        <a:latin typeface="Arial" panose="020B0604020202020204" pitchFamily="34" charset="0"/>
                      </a:endParaRPr>
                    </a:p>
                  </a:txBody>
                  <a:tcPr marL="5156" marR="5156" marT="5156" marB="0" anchor="b"/>
                </a:tc>
              </a:tr>
              <a:tr h="1006350">
                <a:tc>
                  <a:txBody>
                    <a:bodyPr/>
                    <a:lstStyle/>
                    <a:p>
                      <a:pPr algn="l" fontAlgn="b"/>
                      <a:r>
                        <a:rPr lang="en-US" sz="1200" u="none" strike="noStrike">
                          <a:effectLst/>
                        </a:rPr>
                        <a:t>Organize statutory meetings General Assembly and other ad hoc meetings district wide</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380,190.00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45,000.00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    425,190.00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u="none" strike="noStrike">
                          <a:effectLst/>
                        </a:rPr>
                        <a:t>Enhancing the capacity of human resources for the development of the district </a:t>
                      </a:r>
                      <a:endParaRPr lang="en-US" sz="1200" b="0" i="0" u="none" strike="noStrike">
                        <a:solidFill>
                          <a:srgbClr val="000000"/>
                        </a:solidFill>
                        <a:effectLst/>
                        <a:latin typeface="Arial" panose="020B0604020202020204" pitchFamily="34" charset="0"/>
                      </a:endParaRPr>
                    </a:p>
                  </a:txBody>
                  <a:tcPr marL="5156" marR="5156" marT="5156" marB="0" anchor="b"/>
                </a:tc>
              </a:tr>
              <a:tr h="1006350">
                <a:tc>
                  <a:txBody>
                    <a:bodyPr/>
                    <a:lstStyle/>
                    <a:p>
                      <a:pPr algn="l" fontAlgn="b"/>
                      <a:r>
                        <a:rPr lang="en-US" sz="1200" u="none" strike="noStrike">
                          <a:effectLst/>
                        </a:rPr>
                        <a:t>Organize public for a and DCE’s engagement in selected communities district wide</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9,500.00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5,000.00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      14,500.00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u="none" strike="noStrike">
                          <a:effectLst/>
                        </a:rPr>
                        <a:t>Enhancing the capacity of human resources for the development of the district </a:t>
                      </a:r>
                      <a:endParaRPr lang="en-US" sz="1200" b="0" i="0" u="none" strike="noStrike">
                        <a:solidFill>
                          <a:srgbClr val="000000"/>
                        </a:solidFill>
                        <a:effectLst/>
                        <a:latin typeface="Arial" panose="020B0604020202020204" pitchFamily="34" charset="0"/>
                      </a:endParaRPr>
                    </a:p>
                  </a:txBody>
                  <a:tcPr marL="5156" marR="5156" marT="5156" marB="0" anchor="b"/>
                </a:tc>
              </a:tr>
              <a:tr h="806208">
                <a:tc>
                  <a:txBody>
                    <a:bodyPr/>
                    <a:lstStyle/>
                    <a:p>
                      <a:pPr algn="l" fontAlgn="b"/>
                      <a:r>
                        <a:rPr lang="en-US" sz="1200" u="none" strike="noStrike">
                          <a:effectLst/>
                        </a:rPr>
                        <a:t> Sensitize and educate communities (Peace and Conflict, Tolerance, Debates and Participation) district wide</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21,000.00</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      21,000.00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u="none" strike="noStrike">
                          <a:effectLst/>
                        </a:rPr>
                        <a:t>To promote community cohension</a:t>
                      </a:r>
                      <a:endParaRPr lang="en-US" sz="1200" b="0" i="0" u="none" strike="noStrike">
                        <a:solidFill>
                          <a:srgbClr val="000000"/>
                        </a:solidFill>
                        <a:effectLst/>
                        <a:latin typeface="Arial" panose="020B0604020202020204" pitchFamily="34" charset="0"/>
                      </a:endParaRPr>
                    </a:p>
                  </a:txBody>
                  <a:tcPr marL="5156" marR="5156" marT="5156" marB="0" anchor="b"/>
                </a:tc>
              </a:tr>
              <a:tr h="847281">
                <a:tc>
                  <a:txBody>
                    <a:bodyPr/>
                    <a:lstStyle/>
                    <a:p>
                      <a:pPr algn="l" fontAlgn="b"/>
                      <a:r>
                        <a:rPr lang="en-US" sz="1200" u="none" strike="noStrike">
                          <a:effectLst/>
                        </a:rPr>
                        <a:t>Employees' Compensation</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258,812.54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2,486,283.54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 2,745,096.08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u="none" strike="noStrike">
                          <a:effectLst/>
                        </a:rPr>
                        <a:t>Payment of workers on government and Assembly (Casual) payroll</a:t>
                      </a:r>
                      <a:endParaRPr lang="en-US" sz="1200" b="0" i="0" u="none" strike="noStrike">
                        <a:solidFill>
                          <a:srgbClr val="000000"/>
                        </a:solidFill>
                        <a:effectLst/>
                        <a:latin typeface="Arial" panose="020B0604020202020204" pitchFamily="34" charset="0"/>
                      </a:endParaRPr>
                    </a:p>
                  </a:txBody>
                  <a:tcPr marL="5156" marR="5156" marT="5156" marB="0" anchor="b"/>
                </a:tc>
              </a:tr>
              <a:tr h="205784">
                <a:tc>
                  <a:txBody>
                    <a:bodyPr/>
                    <a:lstStyle/>
                    <a:p>
                      <a:pPr algn="l" fontAlgn="b"/>
                      <a:r>
                        <a:rPr lang="en-US" sz="1200" u="none" strike="noStrike">
                          <a:effectLst/>
                        </a:rPr>
                        <a:t>SUB-TOTAL</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3,065,540.64</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3,021,246.99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a:effectLst/>
                        </a:rPr>
                        <a:t>651,010.19</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l" fontAlgn="b"/>
                      <a:r>
                        <a:rPr lang="en-US" sz="1200" u="none" strike="noStrike">
                          <a:effectLst/>
                        </a:rPr>
                        <a:t>  202,000.00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156" marR="5156" marT="5156" marB="0" anchor="b"/>
                </a:tc>
                <a:tc>
                  <a:txBody>
                    <a:bodyPr/>
                    <a:lstStyle/>
                    <a:p>
                      <a:pPr algn="r" fontAlgn="b"/>
                      <a:r>
                        <a:rPr lang="en-US" sz="1200" u="none" strike="noStrike" dirty="0">
                          <a:effectLst/>
                        </a:rPr>
                        <a:t> 6,939,797.82 </a:t>
                      </a:r>
                      <a:endParaRPr lang="en-US" sz="1200" b="1" i="0" u="none" strike="noStrike" dirty="0">
                        <a:solidFill>
                          <a:srgbClr val="000000"/>
                        </a:solidFill>
                        <a:effectLst/>
                        <a:latin typeface="Arial" panose="020B0604020202020204" pitchFamily="34" charset="0"/>
                      </a:endParaRPr>
                    </a:p>
                  </a:txBody>
                  <a:tcPr marL="5156" marR="5156" marT="5156" marB="0" anchor="b"/>
                </a:tc>
                <a:tc>
                  <a:txBody>
                    <a:bodyPr/>
                    <a:lstStyle/>
                    <a:p>
                      <a:pPr algn="l" rtl="0" fontAlgn="b"/>
                      <a:r>
                        <a:rPr lang="en-US" sz="1200" u="none" strike="noStrike" dirty="0">
                          <a:effectLst/>
                        </a:rPr>
                        <a:t> </a:t>
                      </a:r>
                      <a:endParaRPr lang="en-US" sz="1200" b="0" i="0" u="none" strike="noStrike" dirty="0">
                        <a:solidFill>
                          <a:srgbClr val="000000"/>
                        </a:solidFill>
                        <a:effectLst/>
                        <a:latin typeface="Arial" panose="020B0604020202020204" pitchFamily="34" charset="0"/>
                      </a:endParaRPr>
                    </a:p>
                  </a:txBody>
                  <a:tcPr marL="5156" marR="5156" marT="5156" marB="0" anchor="b"/>
                </a:tc>
              </a:tr>
            </a:tbl>
          </a:graphicData>
        </a:graphic>
      </p:graphicFrame>
    </p:spTree>
    <p:extLst>
      <p:ext uri="{BB962C8B-B14F-4D97-AF65-F5344CB8AC3E}">
        <p14:creationId xmlns:p14="http://schemas.microsoft.com/office/powerpoint/2010/main" val="354632544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2148" y="165463"/>
            <a:ext cx="10313851" cy="52251"/>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52</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880661880"/>
              </p:ext>
            </p:extLst>
          </p:nvPr>
        </p:nvGraphicFramePr>
        <p:xfrm>
          <a:off x="130628" y="322219"/>
          <a:ext cx="11834949" cy="6034130"/>
        </p:xfrm>
        <a:graphic>
          <a:graphicData uri="http://schemas.openxmlformats.org/drawingml/2006/table">
            <a:tbl>
              <a:tblPr>
                <a:tableStyleId>{616DA210-FB5B-4158-B5E0-FEB733F419BA}</a:tableStyleId>
              </a:tblPr>
              <a:tblGrid>
                <a:gridCol w="1793966"/>
                <a:gridCol w="1550126"/>
                <a:gridCol w="870857"/>
                <a:gridCol w="1132114"/>
                <a:gridCol w="1045029"/>
                <a:gridCol w="992777"/>
                <a:gridCol w="1053737"/>
                <a:gridCol w="1097280"/>
                <a:gridCol w="2299063"/>
              </a:tblGrid>
              <a:tr h="452101">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5651" marR="5651" marT="5651" marB="0" anchor="b"/>
                </a:tc>
                <a:tc>
                  <a:txBody>
                    <a:bodyPr/>
                    <a:lstStyle/>
                    <a:p>
                      <a:pPr algn="l" fontAlgn="b"/>
                      <a:r>
                        <a:rPr lang="en-US" sz="1200" b="1" u="none" strike="noStrike" dirty="0">
                          <a:effectLst/>
                        </a:rPr>
                        <a:t>IGF (</a:t>
                      </a:r>
                      <a:r>
                        <a:rPr lang="en-US" sz="1200" b="1" u="none" strike="noStrike" dirty="0" err="1">
                          <a:effectLst/>
                        </a:rPr>
                        <a:t>GHc</a:t>
                      </a:r>
                      <a:r>
                        <a:rPr lang="en-US" sz="1200" b="1" u="none" strike="noStrike" dirty="0">
                          <a:effectLst/>
                        </a:rPr>
                        <a:t>)</a:t>
                      </a:r>
                      <a:endParaRPr lang="en-US" sz="1200" b="1" i="0" u="none" strike="noStrike" dirty="0">
                        <a:solidFill>
                          <a:srgbClr val="000000"/>
                        </a:solidFill>
                        <a:effectLst/>
                        <a:latin typeface="Arial" panose="020B0604020202020204" pitchFamily="34" charset="0"/>
                      </a:endParaRPr>
                    </a:p>
                  </a:txBody>
                  <a:tcPr marL="5651" marR="5651" marT="5651"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b="1" u="none" strike="noStrike">
                          <a:effectLst/>
                        </a:rPr>
                        <a:t> DACF (MP) (GHc)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5651" marR="5651" marT="5651" marB="0" anchor="b"/>
                </a:tc>
              </a:tr>
              <a:tr h="229490">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5651" marR="5651" marT="5651"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nchor="ctr"/>
                </a:tc>
              </a:tr>
              <a:tr h="303885">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5651" marR="5651" marT="5651"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5651" marR="5651" marT="5651"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r>
              <a:tr h="452101">
                <a:tc>
                  <a:txBody>
                    <a:bodyPr/>
                    <a:lstStyle/>
                    <a:p>
                      <a:pPr algn="l" fontAlgn="b"/>
                      <a:r>
                        <a:rPr lang="en-US" sz="1200" b="1" u="none" strike="noStrike">
                          <a:effectLst/>
                        </a:rPr>
                        <a:t>EDUCATION, YOUTH &amp; SPORTS SERVICES</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5651" marR="5651" marT="5651" marB="0" anchor="ctr"/>
                </a:tc>
              </a:tr>
              <a:tr h="911655">
                <a:tc>
                  <a:txBody>
                    <a:bodyPr/>
                    <a:lstStyle/>
                    <a:p>
                      <a:pPr algn="l" fontAlgn="b"/>
                      <a:r>
                        <a:rPr lang="en-US" sz="1200" u="none" strike="noStrike" dirty="0" err="1">
                          <a:effectLst/>
                        </a:rPr>
                        <a:t>Organise</a:t>
                      </a:r>
                      <a:r>
                        <a:rPr lang="en-US" sz="1200" u="none" strike="noStrike" dirty="0">
                          <a:effectLst/>
                        </a:rPr>
                        <a:t> my first Day at school district wide</a:t>
                      </a:r>
                      <a:endParaRPr lang="en-US" sz="1200" b="0" i="0" u="none" strike="noStrike" dirty="0">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10,000.00</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5651" marR="5651" marT="5651"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      10,000.00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rtl="0" fontAlgn="b"/>
                      <a:r>
                        <a:rPr lang="en-US" sz="1200" u="none" strike="noStrike">
                          <a:effectLst/>
                        </a:rPr>
                        <a:t>To improve/retain enrollment thereby promoting education</a:t>
                      </a:r>
                      <a:endParaRPr lang="en-US" sz="1200" b="0" i="0" u="none" strike="noStrike">
                        <a:solidFill>
                          <a:srgbClr val="000000"/>
                        </a:solidFill>
                        <a:effectLst/>
                        <a:latin typeface="Arial" panose="020B0604020202020204" pitchFamily="34" charset="0"/>
                      </a:endParaRPr>
                    </a:p>
                  </a:txBody>
                  <a:tcPr marL="5651" marR="5651" marT="5651" marB="0" anchor="b"/>
                </a:tc>
              </a:tr>
              <a:tr h="897323">
                <a:tc>
                  <a:txBody>
                    <a:bodyPr/>
                    <a:lstStyle/>
                    <a:p>
                      <a:pPr algn="l" fontAlgn="b"/>
                      <a:r>
                        <a:rPr lang="en-US" sz="1200" u="none" strike="noStrike">
                          <a:effectLst/>
                        </a:rPr>
                        <a:t> Provide Scholarship, Bursaries &amp; Financial Assistance to Students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70,000.00</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20,000.00</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120,000.00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    210,000.00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rtl="0" fontAlgn="b"/>
                      <a:r>
                        <a:rPr lang="en-US" sz="1200" u="none" strike="noStrike">
                          <a:effectLst/>
                        </a:rPr>
                        <a:t>Bridge the gap in access to education of the rich and poor</a:t>
                      </a:r>
                      <a:endParaRPr lang="en-US" sz="1200" b="0" i="0" u="none" strike="noStrike">
                        <a:solidFill>
                          <a:srgbClr val="000000"/>
                        </a:solidFill>
                        <a:effectLst/>
                        <a:latin typeface="Arial" panose="020B0604020202020204" pitchFamily="34" charset="0"/>
                      </a:endParaRPr>
                    </a:p>
                  </a:txBody>
                  <a:tcPr marL="5651" marR="5651" marT="5651" marB="0" anchor="b"/>
                </a:tc>
              </a:tr>
              <a:tr h="674712">
                <a:tc>
                  <a:txBody>
                    <a:bodyPr/>
                    <a:lstStyle/>
                    <a:p>
                      <a:pPr algn="l" fontAlgn="b"/>
                      <a:r>
                        <a:rPr lang="en-US" sz="1200" u="none" strike="noStrike">
                          <a:effectLst/>
                        </a:rPr>
                        <a:t>Organise  STEM Clinics from school level to regional level district wide</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10,200.00</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      10,200.00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rtl="0" fontAlgn="b"/>
                      <a:r>
                        <a:rPr lang="en-US" sz="1200" u="none" strike="noStrike">
                          <a:effectLst/>
                        </a:rPr>
                        <a:t>To make teachers deliver quality education </a:t>
                      </a:r>
                      <a:endParaRPr lang="en-US" sz="1200" b="0" i="0" u="none" strike="noStrike">
                        <a:solidFill>
                          <a:srgbClr val="000000"/>
                        </a:solidFill>
                        <a:effectLst/>
                        <a:latin typeface="Arial" panose="020B0604020202020204" pitchFamily="34" charset="0"/>
                      </a:endParaRPr>
                    </a:p>
                  </a:txBody>
                  <a:tcPr marL="5651" marR="5651" marT="5651" marB="0" anchor="b"/>
                </a:tc>
              </a:tr>
              <a:tr h="897323">
                <a:tc>
                  <a:txBody>
                    <a:bodyPr/>
                    <a:lstStyle/>
                    <a:p>
                      <a:pPr algn="l" fontAlgn="b"/>
                      <a:r>
                        <a:rPr lang="en-US" sz="1200" u="none" strike="noStrike">
                          <a:effectLst/>
                        </a:rPr>
                        <a:t>Construct 4No. 3-Unit classroom block in Akoase Haya Islamic, Nkwarteng Islamic, Amuana Praso R/C</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ctr"/>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ctr"/>
                </a:tc>
                <a:tc>
                  <a:txBody>
                    <a:bodyPr/>
                    <a:lstStyle/>
                    <a:p>
                      <a:pPr algn="r" fontAlgn="b"/>
                      <a:r>
                        <a:rPr lang="en-US" sz="1200" u="none" strike="noStrike">
                          <a:effectLst/>
                        </a:rPr>
                        <a:t>160,000.00</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    160,000.00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5651" marR="5651" marT="5651" marB="0" anchor="b"/>
                </a:tc>
              </a:tr>
              <a:tr h="1215540">
                <a:tc>
                  <a:txBody>
                    <a:bodyPr/>
                    <a:lstStyle/>
                    <a:p>
                      <a:pPr algn="l" fontAlgn="b"/>
                      <a:r>
                        <a:rPr lang="en-US" sz="1200" u="none" strike="noStrike">
                          <a:effectLst/>
                        </a:rPr>
                        <a:t>Construct 1 No Library with ICT at Hweakwae/Adausena</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40,000.00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5651" marR="5651" marT="5651"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r" fontAlgn="b"/>
                      <a:r>
                        <a:rPr lang="en-US" sz="1200" u="none" strike="noStrike">
                          <a:effectLst/>
                        </a:rPr>
                        <a:t>      40,000.00 </a:t>
                      </a:r>
                      <a:endParaRPr lang="en-US" sz="1200" b="1" i="0" u="none" strike="noStrike">
                        <a:solidFill>
                          <a:srgbClr val="000000"/>
                        </a:solidFill>
                        <a:effectLst/>
                        <a:latin typeface="Arial" panose="020B0604020202020204" pitchFamily="34" charset="0"/>
                      </a:endParaRPr>
                    </a:p>
                  </a:txBody>
                  <a:tcPr marL="5651" marR="5651" marT="5651" marB="0" anchor="b"/>
                </a:tc>
                <a:tc>
                  <a:txBody>
                    <a:bodyPr/>
                    <a:lstStyle/>
                    <a:p>
                      <a:pPr algn="l" rtl="0" fontAlgn="b"/>
                      <a:r>
                        <a:rPr lang="en-US" sz="1200" u="none" strike="noStrike" dirty="0">
                          <a:effectLst/>
                        </a:rPr>
                        <a:t>Increase equitable </a:t>
                      </a:r>
                      <a:r>
                        <a:rPr lang="en-US" sz="1200" u="none" strike="noStrike" dirty="0" err="1">
                          <a:effectLst/>
                        </a:rPr>
                        <a:t>accesss</a:t>
                      </a:r>
                      <a:r>
                        <a:rPr lang="en-US" sz="1200" u="none" strike="noStrike" dirty="0">
                          <a:effectLst/>
                        </a:rPr>
                        <a:t> to ICT and participation in education at the basic level</a:t>
                      </a:r>
                      <a:endParaRPr lang="en-US" sz="1200" b="0" i="0" u="none" strike="noStrike" dirty="0">
                        <a:solidFill>
                          <a:srgbClr val="000000"/>
                        </a:solidFill>
                        <a:effectLst/>
                        <a:latin typeface="Arial" panose="020B0604020202020204" pitchFamily="34" charset="0"/>
                      </a:endParaRPr>
                    </a:p>
                  </a:txBody>
                  <a:tcPr marL="5651" marR="5651" marT="5651" marB="0" anchor="b"/>
                </a:tc>
              </a:tr>
            </a:tbl>
          </a:graphicData>
        </a:graphic>
      </p:graphicFrame>
    </p:spTree>
    <p:extLst>
      <p:ext uri="{BB962C8B-B14F-4D97-AF65-F5344CB8AC3E}">
        <p14:creationId xmlns:p14="http://schemas.microsoft.com/office/powerpoint/2010/main" val="363231853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10194" y="165463"/>
            <a:ext cx="10165806"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4172011521"/>
              </p:ext>
            </p:extLst>
          </p:nvPr>
        </p:nvGraphicFramePr>
        <p:xfrm>
          <a:off x="130629" y="259201"/>
          <a:ext cx="11919131" cy="6118860"/>
        </p:xfrm>
        <a:graphic>
          <a:graphicData uri="http://schemas.openxmlformats.org/drawingml/2006/table">
            <a:tbl>
              <a:tblPr>
                <a:tableStyleId>{616DA210-FB5B-4158-B5E0-FEB733F419BA}</a:tableStyleId>
              </a:tblPr>
              <a:tblGrid>
                <a:gridCol w="1524000"/>
                <a:gridCol w="1140822"/>
                <a:gridCol w="1079863"/>
                <a:gridCol w="1010195"/>
                <a:gridCol w="1262742"/>
                <a:gridCol w="1201783"/>
                <a:gridCol w="836023"/>
                <a:gridCol w="1149532"/>
                <a:gridCol w="2714171"/>
              </a:tblGrid>
              <a:tr h="284017">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144907">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r>
              <a:tr h="284017">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r>
              <a:tr h="284017">
                <a:tc>
                  <a:txBody>
                    <a:bodyPr/>
                    <a:lstStyle/>
                    <a:p>
                      <a:pPr algn="l" fontAlgn="b"/>
                      <a:r>
                        <a:rPr lang="en-US" sz="1200" b="1" u="none" strike="noStrike" dirty="0">
                          <a:effectLst/>
                        </a:rPr>
                        <a:t>EDUCATION, YOUTH &amp; SPORTS SERVICES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979569">
                <a:tc>
                  <a:txBody>
                    <a:bodyPr/>
                    <a:lstStyle/>
                    <a:p>
                      <a:pPr algn="l" fontAlgn="b"/>
                      <a:r>
                        <a:rPr lang="en-US" sz="1200" u="none" strike="noStrike">
                          <a:effectLst/>
                        </a:rPr>
                        <a:t>Construct 1 No 2 unit KG Block, office, store, WC, sanded play area, paved walkway, fenced gated, polytank stand with 5000 capacity litres at Afosu R/C</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ctr"/>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ctr"/>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20,000.00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dirty="0">
                          <a:effectLst/>
                        </a:rPr>
                        <a:t>      20,000.00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dirty="0">
                          <a:effectLst/>
                        </a:rPr>
                        <a:t>Increase equitable </a:t>
                      </a:r>
                      <a:r>
                        <a:rPr lang="en-US" sz="1200" u="none" strike="noStrike" dirty="0" err="1">
                          <a:effectLst/>
                        </a:rPr>
                        <a:t>accesss</a:t>
                      </a:r>
                      <a:r>
                        <a:rPr lang="en-US" sz="1200" u="none" strike="noStrike" dirty="0">
                          <a:effectLst/>
                        </a:rPr>
                        <a:t> to and participation in education at the basic level</a:t>
                      </a:r>
                      <a:endParaRPr lang="en-US" sz="1200" b="0" i="0" u="none" strike="noStrike" dirty="0">
                        <a:solidFill>
                          <a:srgbClr val="000000"/>
                        </a:solidFill>
                        <a:effectLst/>
                        <a:latin typeface="Arial" panose="020B0604020202020204" pitchFamily="34" charset="0"/>
                      </a:endParaRPr>
                    </a:p>
                  </a:txBody>
                  <a:tcPr marL="7620" marR="7620" marT="7620" marB="0" anchor="b"/>
                </a:tc>
              </a:tr>
              <a:tr h="423128">
                <a:tc>
                  <a:txBody>
                    <a:bodyPr/>
                    <a:lstStyle/>
                    <a:p>
                      <a:pPr algn="just" fontAlgn="b"/>
                      <a:r>
                        <a:rPr lang="en-US" sz="1200" u="none" strike="noStrike">
                          <a:effectLst/>
                        </a:rPr>
                        <a:t>Construct 2No. 6-Unit classroom block in Akoase Presby Primary</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130,000.00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130,000.00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423128">
                <a:tc>
                  <a:txBody>
                    <a:bodyPr/>
                    <a:lstStyle/>
                    <a:p>
                      <a:pPr algn="l" fontAlgn="b"/>
                      <a:r>
                        <a:rPr lang="en-US" sz="1200" u="none" strike="noStrike">
                          <a:effectLst/>
                        </a:rPr>
                        <a:t>Construct teachers quarters in Ntronang Presby, Ntronang R/C</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200,000.00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423128">
                <a:tc>
                  <a:txBody>
                    <a:bodyPr/>
                    <a:lstStyle/>
                    <a:p>
                      <a:pPr algn="l" fontAlgn="b"/>
                      <a:r>
                        <a:rPr lang="en-US" sz="1200" u="none" strike="noStrike">
                          <a:effectLst/>
                        </a:rPr>
                        <a:t>Renovate  1No. 6-Unit classroom block in Amenam D/A</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90,000.00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90,000.00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423128">
                <a:tc>
                  <a:txBody>
                    <a:bodyPr/>
                    <a:lstStyle/>
                    <a:p>
                      <a:pPr algn="l" fontAlgn="b"/>
                      <a:r>
                        <a:rPr lang="en-US" sz="1200" u="none" strike="noStrike">
                          <a:effectLst/>
                        </a:rPr>
                        <a:t>Construct computer laboratory in Pankese circuit</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250,000.00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ctr"/>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ctr"/>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250,000.00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423128">
                <a:tc>
                  <a:txBody>
                    <a:bodyPr/>
                    <a:lstStyle/>
                    <a:p>
                      <a:pPr algn="l" fontAlgn="b"/>
                      <a:r>
                        <a:rPr lang="en-US" sz="1200" u="none" strike="noStrike">
                          <a:effectLst/>
                        </a:rPr>
                        <a:t>Renovate 1No. 6-Unit classroom block in Mpintimpi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a:t>
                      </a:r>
                      <a:r>
                        <a:rPr lang="en-US" sz="1200" u="none" strike="noStrike" dirty="0" smtClean="0">
                          <a:effectLst/>
                        </a:rPr>
                        <a:t>         200,000.00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562238">
                <a:tc>
                  <a:txBody>
                    <a:bodyPr/>
                    <a:lstStyle/>
                    <a:p>
                      <a:pPr algn="l" fontAlgn="b"/>
                      <a:r>
                        <a:rPr lang="en-US" sz="1200" u="none" strike="noStrike">
                          <a:effectLst/>
                        </a:rPr>
                        <a:t>Construct  fence wall Phase II. By Dec. 2024 in New Abirem/Afosu SHS</a:t>
                      </a:r>
                      <a:br>
                        <a:rPr lang="en-US" sz="1200" u="none" strike="noStrike">
                          <a:effectLst/>
                        </a:rPr>
                      </a:b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13,000.00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13,000.00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dirty="0">
                          <a:effectLst/>
                        </a:rPr>
                        <a:t>To promote effective education in the district </a:t>
                      </a:r>
                      <a:endParaRPr lang="en-US" sz="1200" b="0" i="0" u="none" strike="noStrike" dirty="0">
                        <a:solidFill>
                          <a:srgbClr val="000000"/>
                        </a:solidFill>
                        <a:effectLst/>
                        <a:latin typeface="Arial" panose="020B0604020202020204" pitchFamily="34" charset="0"/>
                      </a:endParaRPr>
                    </a:p>
                  </a:txBody>
                  <a:tcPr marL="7620" marR="7620" marT="7620" marB="0" anchor="b"/>
                </a:tc>
              </a:tr>
            </a:tbl>
          </a:graphicData>
        </a:graphic>
      </p:graphicFrame>
    </p:spTree>
    <p:extLst>
      <p:ext uri="{BB962C8B-B14F-4D97-AF65-F5344CB8AC3E}">
        <p14:creationId xmlns:p14="http://schemas.microsoft.com/office/powerpoint/2010/main" val="322080160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3109" y="165464"/>
            <a:ext cx="10252890" cy="113210"/>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54</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451271817"/>
              </p:ext>
            </p:extLst>
          </p:nvPr>
        </p:nvGraphicFramePr>
        <p:xfrm>
          <a:off x="79828" y="222070"/>
          <a:ext cx="11939451" cy="6061119"/>
        </p:xfrm>
        <a:graphic>
          <a:graphicData uri="http://schemas.openxmlformats.org/drawingml/2006/table">
            <a:tbl>
              <a:tblPr>
                <a:tableStyleId>{616DA210-FB5B-4158-B5E0-FEB733F419BA}</a:tableStyleId>
              </a:tblPr>
              <a:tblGrid>
                <a:gridCol w="2402115"/>
                <a:gridCol w="1100858"/>
                <a:gridCol w="1228792"/>
                <a:gridCol w="1247131"/>
                <a:gridCol w="1137090"/>
                <a:gridCol w="1173771"/>
                <a:gridCol w="1118751"/>
                <a:gridCol w="1283812"/>
                <a:gridCol w="1247131"/>
              </a:tblGrid>
              <a:tr h="362139">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184765">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r>
              <a:tr h="315639">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r>
              <a:tr h="362139">
                <a:tc>
                  <a:txBody>
                    <a:bodyPr/>
                    <a:lstStyle/>
                    <a:p>
                      <a:pPr algn="l" fontAlgn="b"/>
                      <a:r>
                        <a:rPr lang="en-US" sz="1200" b="1" u="none" strike="noStrike" dirty="0">
                          <a:effectLst/>
                        </a:rPr>
                        <a:t>EDUCATION, YOUTH &amp; SPORTS SERVICES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562837">
                <a:tc>
                  <a:txBody>
                    <a:bodyPr/>
                    <a:lstStyle/>
                    <a:p>
                      <a:pPr algn="l" fontAlgn="b"/>
                      <a:r>
                        <a:rPr lang="en-US" sz="1200" u="none" strike="noStrike" dirty="0">
                          <a:effectLst/>
                        </a:rPr>
                        <a:t>Construct  4No. 3-Unit classroom block by Dec. 2024 in </a:t>
                      </a:r>
                      <a:r>
                        <a:rPr lang="en-US" sz="1200" u="none" strike="noStrike" dirty="0" err="1">
                          <a:effectLst/>
                        </a:rPr>
                        <a:t>Akoase</a:t>
                      </a:r>
                      <a:r>
                        <a:rPr lang="en-US" sz="1200" u="none" strike="noStrike" dirty="0">
                          <a:effectLst/>
                        </a:rPr>
                        <a:t> R/C, </a:t>
                      </a:r>
                      <a:r>
                        <a:rPr lang="en-US" sz="1200" u="none" strike="noStrike" dirty="0" err="1">
                          <a:effectLst/>
                        </a:rPr>
                        <a:t>Tweapease</a:t>
                      </a:r>
                      <a:r>
                        <a:rPr lang="en-US" sz="1200" u="none" strike="noStrike" dirty="0">
                          <a:effectLst/>
                        </a:rPr>
                        <a:t>, </a:t>
                      </a:r>
                      <a:r>
                        <a:rPr lang="en-US" sz="1200" u="none" strike="noStrike" dirty="0" err="1">
                          <a:effectLst/>
                        </a:rPr>
                        <a:t>Ntronang</a:t>
                      </a:r>
                      <a:r>
                        <a:rPr lang="en-US" sz="1200" u="none" strike="noStrike" dirty="0">
                          <a:effectLst/>
                        </a:rPr>
                        <a:t> </a:t>
                      </a:r>
                      <a:r>
                        <a:rPr lang="en-US" sz="1200" u="none" strike="noStrike" dirty="0" err="1">
                          <a:effectLst/>
                        </a:rPr>
                        <a:t>Presby</a:t>
                      </a:r>
                      <a:r>
                        <a:rPr lang="en-US" sz="1200" u="none" strike="noStrike" dirty="0">
                          <a:effectLst/>
                        </a:rPr>
                        <a:t>, </a:t>
                      </a:r>
                      <a:r>
                        <a:rPr lang="en-US" sz="1200" u="none" strike="noStrike" dirty="0" err="1">
                          <a:effectLst/>
                        </a:rPr>
                        <a:t>Domeabra</a:t>
                      </a:r>
                      <a:r>
                        <a:rPr lang="en-US" sz="1200" u="none" strike="noStrike" dirty="0">
                          <a:effectLst/>
                        </a:rPr>
                        <a:t>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dirty="0">
                          <a:effectLst/>
                        </a:rPr>
                        <a:t>243,000.00</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dirty="0">
                          <a:effectLst/>
                        </a:rPr>
                        <a:t>    243,000.00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539513">
                <a:tc>
                  <a:txBody>
                    <a:bodyPr/>
                    <a:lstStyle/>
                    <a:p>
                      <a:pPr algn="l" fontAlgn="b"/>
                      <a:r>
                        <a:rPr lang="en-US" sz="1200" u="none" strike="noStrike">
                          <a:effectLst/>
                        </a:rPr>
                        <a:t>Construct of KG complex at Afosu Islamic</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100,000.00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582431">
                <a:tc>
                  <a:txBody>
                    <a:bodyPr/>
                    <a:lstStyle/>
                    <a:p>
                      <a:pPr algn="l" fontAlgn="b"/>
                      <a:r>
                        <a:rPr lang="en-US" sz="1200" u="none" strike="noStrike">
                          <a:effectLst/>
                        </a:rPr>
                        <a:t>Construct  4No. 3-Unit classroom block with emphasis on women and Children by Dec. 2024 in Okaikrom, Abohema,  Akoase D/A,  Adadekrom</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200,000.00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716887">
                <a:tc>
                  <a:txBody>
                    <a:bodyPr/>
                    <a:lstStyle/>
                    <a:p>
                      <a:pPr algn="l" fontAlgn="b"/>
                      <a:r>
                        <a:rPr lang="en-US" sz="1200" u="none" strike="noStrike">
                          <a:effectLst/>
                        </a:rPr>
                        <a:t>Construct  2No. 6-Unit classroom block with emphasis on women and children by Dec. 2024 in Afosu R/C, Akoase Experimental</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150,000.00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150,000.00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610734">
                <a:tc>
                  <a:txBody>
                    <a:bodyPr/>
                    <a:lstStyle/>
                    <a:p>
                      <a:pPr algn="l" fontAlgn="b"/>
                      <a:r>
                        <a:rPr lang="en-US" sz="1200" u="none" strike="noStrike">
                          <a:effectLst/>
                        </a:rPr>
                        <a:t>Renovate 1No. 3-Unit classroom block  with emphasis on women and children by Dec. 2024 at  Nkwateng D/A, Kyenkyenku Presby primary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124,059.20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124,059.20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539513">
                <a:tc>
                  <a:txBody>
                    <a:bodyPr/>
                    <a:lstStyle/>
                    <a:p>
                      <a:pPr algn="l" fontAlgn="b"/>
                      <a:r>
                        <a:rPr lang="en-US" sz="1200" u="none" strike="noStrike">
                          <a:effectLst/>
                        </a:rPr>
                        <a:t>Construct teachers quarters with emphasis on women by Dec. 2024 at Kuntenase, Asawase, Oworomra,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78,873.90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78,873.90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716887">
                <a:tc>
                  <a:txBody>
                    <a:bodyPr/>
                    <a:lstStyle/>
                    <a:p>
                      <a:pPr algn="l" fontAlgn="b"/>
                      <a:r>
                        <a:rPr lang="en-US" sz="1200" u="none" strike="noStrike">
                          <a:effectLst/>
                        </a:rPr>
                        <a:t>Renovate 2No. 6-Unit classroom block with emphasis on women and children by Dec. 2024 at Akrofonso, Nkwateng SDA</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200,000.00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dirty="0">
                          <a:effectLst/>
                        </a:rPr>
                        <a:t>To promote effective education in the district </a:t>
                      </a:r>
                      <a:endParaRPr lang="en-US" sz="1200" b="0" i="0" u="none" strike="noStrike" dirty="0">
                        <a:solidFill>
                          <a:srgbClr val="000000"/>
                        </a:solidFill>
                        <a:effectLst/>
                        <a:latin typeface="Arial" panose="020B0604020202020204" pitchFamily="34" charset="0"/>
                      </a:endParaRPr>
                    </a:p>
                  </a:txBody>
                  <a:tcPr marL="7620" marR="7620" marT="7620" marB="0" anchor="b"/>
                </a:tc>
              </a:tr>
            </a:tbl>
          </a:graphicData>
        </a:graphic>
      </p:graphicFrame>
    </p:spTree>
    <p:extLst>
      <p:ext uri="{BB962C8B-B14F-4D97-AF65-F5344CB8AC3E}">
        <p14:creationId xmlns:p14="http://schemas.microsoft.com/office/powerpoint/2010/main" val="391684380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5028" y="165464"/>
            <a:ext cx="10130971" cy="60960"/>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55</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652942416"/>
              </p:ext>
            </p:extLst>
          </p:nvPr>
        </p:nvGraphicFramePr>
        <p:xfrm>
          <a:off x="148043" y="226424"/>
          <a:ext cx="11878492" cy="5860866"/>
        </p:xfrm>
        <a:graphic>
          <a:graphicData uri="http://schemas.openxmlformats.org/drawingml/2006/table">
            <a:tbl>
              <a:tblPr>
                <a:tableStyleId>{616DA210-FB5B-4158-B5E0-FEB733F419BA}</a:tableStyleId>
              </a:tblPr>
              <a:tblGrid>
                <a:gridCol w="2262569"/>
                <a:gridCol w="1222518"/>
                <a:gridCol w="1222518"/>
                <a:gridCol w="1240764"/>
                <a:gridCol w="1131285"/>
                <a:gridCol w="1167778"/>
                <a:gridCol w="1113039"/>
                <a:gridCol w="1277257"/>
                <a:gridCol w="1240764"/>
              </a:tblGrid>
              <a:tr h="495142">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252623">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r>
              <a:tr h="444618">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r>
              <a:tr h="495142">
                <a:tc>
                  <a:txBody>
                    <a:bodyPr/>
                    <a:lstStyle/>
                    <a:p>
                      <a:pPr algn="l" fontAlgn="b"/>
                      <a:r>
                        <a:rPr lang="en-US" sz="1200" b="1" u="none" strike="noStrike" dirty="0">
                          <a:effectLst/>
                        </a:rPr>
                        <a:t>EDUCATION, YOUTH &amp; SPORTS SERVICES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980179">
                <a:tc>
                  <a:txBody>
                    <a:bodyPr/>
                    <a:lstStyle/>
                    <a:p>
                      <a:pPr algn="l" fontAlgn="b"/>
                      <a:r>
                        <a:rPr lang="en-US" sz="1200" u="none" strike="noStrike" dirty="0">
                          <a:effectLst/>
                        </a:rPr>
                        <a:t>Construct 1No 6-Unit classroom block at </a:t>
                      </a:r>
                      <a:r>
                        <a:rPr lang="en-US" sz="1200" u="none" strike="noStrike" dirty="0" err="1">
                          <a:effectLst/>
                        </a:rPr>
                        <a:t>Odontuase</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124,742.77</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124,742.77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To improve/retain enrollment thereby promoting education</a:t>
                      </a:r>
                      <a:endParaRPr lang="en-US" sz="1200" b="0" i="0" u="none" strike="noStrike">
                        <a:solidFill>
                          <a:srgbClr val="000000"/>
                        </a:solidFill>
                        <a:effectLst/>
                        <a:latin typeface="Arial" panose="020B0604020202020204" pitchFamily="34" charset="0"/>
                      </a:endParaRPr>
                    </a:p>
                  </a:txBody>
                  <a:tcPr marL="7620" marR="7620" marT="7620" marB="0" anchor="b"/>
                </a:tc>
              </a:tr>
              <a:tr h="737661">
                <a:tc>
                  <a:txBody>
                    <a:bodyPr/>
                    <a:lstStyle/>
                    <a:p>
                      <a:pPr algn="l" fontAlgn="b"/>
                      <a:r>
                        <a:rPr lang="en-US" sz="1200" u="none" strike="noStrike" dirty="0">
                          <a:effectLst/>
                        </a:rPr>
                        <a:t>Rehabilitate 1No 6-Unit classroom block by Dec. 2024 at </a:t>
                      </a:r>
                      <a:r>
                        <a:rPr lang="en-US" sz="1200" u="none" strike="noStrike" dirty="0" err="1">
                          <a:effectLst/>
                        </a:rPr>
                        <a:t>Amoana</a:t>
                      </a:r>
                      <a:r>
                        <a:rPr lang="en-US" sz="1200" u="none" strike="noStrike" dirty="0">
                          <a:effectLst/>
                        </a:rPr>
                        <a:t> </a:t>
                      </a:r>
                      <a:r>
                        <a:rPr lang="en-US" sz="1200" u="none" strike="noStrike" dirty="0" err="1">
                          <a:effectLst/>
                        </a:rPr>
                        <a:t>Praso</a:t>
                      </a:r>
                      <a:r>
                        <a:rPr lang="en-US" sz="1200" u="none" strike="noStrike" dirty="0">
                          <a:effectLst/>
                        </a:rPr>
                        <a:t> </a:t>
                      </a:r>
                      <a:r>
                        <a:rPr lang="en-US" sz="1200" u="none" strike="noStrike" dirty="0" err="1">
                          <a:effectLst/>
                        </a:rPr>
                        <a:t>Presby</a:t>
                      </a:r>
                      <a:r>
                        <a:rPr lang="en-US" sz="1200" u="none" strike="noStrike" dirty="0">
                          <a:effectLst/>
                        </a:rPr>
                        <a:t>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a:t>
                      </a:r>
                      <a:r>
                        <a:rPr lang="en-US" sz="1200" u="none" strike="noStrike" dirty="0" smtClean="0">
                          <a:effectLst/>
                        </a:rPr>
                        <a:t>          </a:t>
                      </a:r>
                      <a:r>
                        <a:rPr lang="en-US" sz="1200" u="none" strike="noStrike" baseline="0" dirty="0" smtClean="0">
                          <a:effectLst/>
                        </a:rPr>
                        <a:t> </a:t>
                      </a:r>
                      <a:r>
                        <a:rPr lang="en-US" sz="1200" u="none" strike="noStrike" dirty="0" smtClean="0">
                          <a:effectLst/>
                        </a:rPr>
                        <a:t>121,126.10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121,126.10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To make teachers deliver quality education </a:t>
                      </a:r>
                      <a:endParaRPr lang="en-US" sz="1200" b="0" i="0" u="none" strike="noStrike">
                        <a:solidFill>
                          <a:srgbClr val="000000"/>
                        </a:solidFill>
                        <a:effectLst/>
                        <a:latin typeface="Arial" panose="020B0604020202020204" pitchFamily="34" charset="0"/>
                      </a:endParaRPr>
                    </a:p>
                  </a:txBody>
                  <a:tcPr marL="7620" marR="7620" marT="7620" marB="0" anchor="b"/>
                </a:tc>
              </a:tr>
              <a:tr h="980179">
                <a:tc>
                  <a:txBody>
                    <a:bodyPr/>
                    <a:lstStyle/>
                    <a:p>
                      <a:pPr algn="l" fontAlgn="b"/>
                      <a:r>
                        <a:rPr lang="en-US" sz="1200" u="none" strike="noStrike">
                          <a:effectLst/>
                        </a:rPr>
                        <a:t>Organize Sports and Cultural festivals at Circuits, District, Zonal, Sub-zonal and Regional Levels district wide</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30,000.00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To promote Ghanaian Culture </a:t>
                      </a:r>
                      <a:endParaRPr lang="en-US" sz="1200" b="0" i="0" u="none" strike="noStrike">
                        <a:solidFill>
                          <a:srgbClr val="000000"/>
                        </a:solidFill>
                        <a:effectLst/>
                        <a:latin typeface="Arial" panose="020B0604020202020204" pitchFamily="34" charset="0"/>
                      </a:endParaRPr>
                    </a:p>
                  </a:txBody>
                  <a:tcPr marL="7620" marR="7620" marT="7620" marB="0" anchor="b"/>
                </a:tc>
              </a:tr>
              <a:tr h="737661">
                <a:tc>
                  <a:txBody>
                    <a:bodyPr/>
                    <a:lstStyle/>
                    <a:p>
                      <a:pPr algn="l" fontAlgn="b"/>
                      <a:r>
                        <a:rPr lang="en-US" sz="1200" u="none" strike="noStrike">
                          <a:effectLst/>
                        </a:rPr>
                        <a:t>Organise SPAM and performance review Meetings district wide</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50,000.00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50,000.00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To promote effective education in the district </a:t>
                      </a:r>
                      <a:endParaRPr lang="en-US" sz="1200" b="0" i="0" u="none" strike="noStrike">
                        <a:solidFill>
                          <a:srgbClr val="000000"/>
                        </a:solidFill>
                        <a:effectLst/>
                        <a:latin typeface="Arial" panose="020B0604020202020204" pitchFamily="34" charset="0"/>
                      </a:endParaRPr>
                    </a:p>
                  </a:txBody>
                  <a:tcPr marL="7620" marR="7620" marT="7620" marB="0" anchor="b"/>
                </a:tc>
              </a:tr>
              <a:tr h="737661">
                <a:tc>
                  <a:txBody>
                    <a:bodyPr/>
                    <a:lstStyle/>
                    <a:p>
                      <a:pPr algn="l" fontAlgn="b"/>
                      <a:r>
                        <a:rPr lang="en-US" sz="1200" u="none" strike="noStrike">
                          <a:effectLst/>
                        </a:rPr>
                        <a:t>Independence day celebration (6</a:t>
                      </a:r>
                      <a:r>
                        <a:rPr lang="en-US" sz="1200" u="none" strike="noStrike" baseline="30000">
                          <a:effectLst/>
                        </a:rPr>
                        <a:t>th</a:t>
                      </a:r>
                      <a:r>
                        <a:rPr lang="en-US" sz="1200" u="none" strike="noStrike">
                          <a:effectLst/>
                        </a:rPr>
                        <a:t> March) district wide.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40,000.00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40,000.00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dirty="0">
                          <a:effectLst/>
                        </a:rPr>
                        <a:t>To </a:t>
                      </a:r>
                      <a:r>
                        <a:rPr lang="en-US" sz="1200" u="none" strike="noStrike" dirty="0" err="1">
                          <a:effectLst/>
                        </a:rPr>
                        <a:t>forster</a:t>
                      </a:r>
                      <a:r>
                        <a:rPr lang="en-US" sz="1200" u="none" strike="noStrike" dirty="0">
                          <a:effectLst/>
                        </a:rPr>
                        <a:t> and promote cultural heritage</a:t>
                      </a:r>
                      <a:endParaRPr lang="en-US" sz="1200" b="0" i="0" u="none" strike="noStrike" dirty="0">
                        <a:solidFill>
                          <a:srgbClr val="000000"/>
                        </a:solidFill>
                        <a:effectLst/>
                        <a:latin typeface="Arial" panose="020B0604020202020204" pitchFamily="34" charset="0"/>
                      </a:endParaRPr>
                    </a:p>
                  </a:txBody>
                  <a:tcPr marL="7620" marR="7620" marT="7620" marB="0" anchor="b"/>
                </a:tc>
              </a:tr>
            </a:tbl>
          </a:graphicData>
        </a:graphic>
      </p:graphicFrame>
    </p:spTree>
    <p:extLst>
      <p:ext uri="{BB962C8B-B14F-4D97-AF65-F5344CB8AC3E}">
        <p14:creationId xmlns:p14="http://schemas.microsoft.com/office/powerpoint/2010/main" val="21014772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0526" y="165463"/>
            <a:ext cx="10235474" cy="45719"/>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56</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563562286"/>
              </p:ext>
            </p:extLst>
          </p:nvPr>
        </p:nvGraphicFramePr>
        <p:xfrm>
          <a:off x="113209" y="211182"/>
          <a:ext cx="11861076" cy="5858689"/>
        </p:xfrm>
        <a:graphic>
          <a:graphicData uri="http://schemas.openxmlformats.org/drawingml/2006/table">
            <a:tbl>
              <a:tblPr>
                <a:tableStyleId>{616DA210-FB5B-4158-B5E0-FEB733F419BA}</a:tableStyleId>
              </a:tblPr>
              <a:tblGrid>
                <a:gridCol w="2259252"/>
                <a:gridCol w="1220725"/>
                <a:gridCol w="1220725"/>
                <a:gridCol w="1212420"/>
                <a:gridCol w="1156151"/>
                <a:gridCol w="977449"/>
                <a:gridCol w="1140823"/>
                <a:gridCol w="1079863"/>
                <a:gridCol w="1593668"/>
              </a:tblGrid>
              <a:tr h="570727">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291187">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r>
              <a:tr h="512490">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r>
              <a:tr h="570727">
                <a:tc>
                  <a:txBody>
                    <a:bodyPr/>
                    <a:lstStyle/>
                    <a:p>
                      <a:pPr algn="l" fontAlgn="b"/>
                      <a:r>
                        <a:rPr lang="en-US" sz="1200" b="1" u="none" strike="noStrike" dirty="0">
                          <a:effectLst/>
                        </a:rPr>
                        <a:t>EDUCATION, YOUTH &amp; SPORTS SERVICES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850267">
                <a:tc>
                  <a:txBody>
                    <a:bodyPr/>
                    <a:lstStyle/>
                    <a:p>
                      <a:pPr algn="l" fontAlgn="b"/>
                      <a:r>
                        <a:rPr lang="en-US" sz="1200" u="none" strike="noStrike" dirty="0">
                          <a:effectLst/>
                        </a:rPr>
                        <a:t>Celebrate and Sensitize  of Menstrual Hygiene Day and International Girls Day district wide</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30,000.00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Creating awareness of menstrual hygiene</a:t>
                      </a:r>
                      <a:endParaRPr lang="en-US" sz="1200" b="0" i="0" u="none" strike="noStrike">
                        <a:solidFill>
                          <a:srgbClr val="000000"/>
                        </a:solidFill>
                        <a:effectLst/>
                        <a:latin typeface="Arial" panose="020B0604020202020204" pitchFamily="34" charset="0"/>
                      </a:endParaRPr>
                    </a:p>
                  </a:txBody>
                  <a:tcPr marL="7620" marR="7620" marT="7620" marB="0" anchor="b"/>
                </a:tc>
              </a:tr>
              <a:tr h="850267">
                <a:tc>
                  <a:txBody>
                    <a:bodyPr/>
                    <a:lstStyle/>
                    <a:p>
                      <a:pPr algn="l" fontAlgn="b"/>
                      <a:r>
                        <a:rPr lang="en-US" sz="1200" u="none" strike="noStrike" dirty="0" err="1">
                          <a:effectLst/>
                        </a:rPr>
                        <a:t>Supervie</a:t>
                      </a:r>
                      <a:r>
                        <a:rPr lang="en-US" sz="1200" u="none" strike="noStrike" dirty="0">
                          <a:effectLst/>
                        </a:rPr>
                        <a:t> and Monitor Schools district wide</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30,000.00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To make teachers deliver quality education </a:t>
                      </a:r>
                      <a:endParaRPr lang="en-US" sz="1200" b="0" i="0" u="none" strike="noStrike">
                        <a:solidFill>
                          <a:srgbClr val="000000"/>
                        </a:solidFill>
                        <a:effectLst/>
                        <a:latin typeface="Arial" panose="020B0604020202020204" pitchFamily="34" charset="0"/>
                      </a:endParaRPr>
                    </a:p>
                  </a:txBody>
                  <a:tcPr marL="7620" marR="7620" marT="7620" marB="0" anchor="b"/>
                </a:tc>
              </a:tr>
              <a:tr h="850267">
                <a:tc>
                  <a:txBody>
                    <a:bodyPr/>
                    <a:lstStyle/>
                    <a:p>
                      <a:pPr algn="l" fontAlgn="b"/>
                      <a:r>
                        <a:rPr lang="en-US" sz="1200" u="none" strike="noStrike">
                          <a:effectLst/>
                        </a:rPr>
                        <a:t>Provide Computers to   selected schools</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25,000.00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25,000.00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educate the children to become computer literate</a:t>
                      </a:r>
                      <a:endParaRPr lang="en-US" sz="1200" b="0" i="0" u="none" strike="noStrike">
                        <a:solidFill>
                          <a:srgbClr val="000000"/>
                        </a:solidFill>
                        <a:effectLst/>
                        <a:latin typeface="Arial" panose="020B0604020202020204" pitchFamily="34" charset="0"/>
                      </a:endParaRPr>
                    </a:p>
                  </a:txBody>
                  <a:tcPr marL="7620" marR="7620" marT="7620" marB="0" anchor="b"/>
                </a:tc>
              </a:tr>
              <a:tr h="850267">
                <a:tc>
                  <a:txBody>
                    <a:bodyPr/>
                    <a:lstStyle/>
                    <a:p>
                      <a:pPr algn="l" fontAlgn="b"/>
                      <a:r>
                        <a:rPr lang="en-US" sz="1200" u="none" strike="noStrike">
                          <a:effectLst/>
                        </a:rPr>
                        <a:t>Provide furniture to schools in the District to selected schools</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100,000.00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provide quality teaching and learning</a:t>
                      </a:r>
                      <a:endParaRPr lang="en-US" sz="1200" b="0" i="0" u="none" strike="noStrike">
                        <a:solidFill>
                          <a:srgbClr val="000000"/>
                        </a:solidFill>
                        <a:effectLst/>
                        <a:latin typeface="Arial" panose="020B0604020202020204" pitchFamily="34" charset="0"/>
                      </a:endParaRPr>
                    </a:p>
                  </a:txBody>
                  <a:tcPr marL="7620" marR="7620" marT="7620" marB="0" anchor="b"/>
                </a:tc>
              </a:tr>
              <a:tr h="512490">
                <a:tc>
                  <a:txBody>
                    <a:bodyPr/>
                    <a:lstStyle/>
                    <a:p>
                      <a:pPr algn="l" fontAlgn="b"/>
                      <a:r>
                        <a:rPr lang="en-US" sz="1200" b="1" u="none" strike="noStrike" dirty="0">
                          <a:effectLst/>
                        </a:rPr>
                        <a:t>SUB-TOTAL</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dirty="0">
                          <a:effectLst/>
                        </a:rPr>
                        <a:t>2,389,801.97</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dirty="0">
                          <a:effectLst/>
                        </a:rPr>
                        <a:t>410,200.00</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60,000.00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120,000.00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dirty="0">
                          <a:effectLst/>
                        </a:rPr>
                        <a:t> 2,980,001.97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bl>
          </a:graphicData>
        </a:graphic>
      </p:graphicFrame>
    </p:spTree>
    <p:extLst>
      <p:ext uri="{BB962C8B-B14F-4D97-AF65-F5344CB8AC3E}">
        <p14:creationId xmlns:p14="http://schemas.microsoft.com/office/powerpoint/2010/main" val="120301853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38947769"/>
              </p:ext>
            </p:extLst>
          </p:nvPr>
        </p:nvGraphicFramePr>
        <p:xfrm>
          <a:off x="200296" y="212974"/>
          <a:ext cx="11869783" cy="5924391"/>
        </p:xfrm>
        <a:graphic>
          <a:graphicData uri="http://schemas.openxmlformats.org/drawingml/2006/table">
            <a:tbl>
              <a:tblPr>
                <a:tableStyleId>{616DA210-FB5B-4158-B5E0-FEB733F419BA}</a:tableStyleId>
              </a:tblPr>
              <a:tblGrid>
                <a:gridCol w="1524001"/>
                <a:gridCol w="1654629"/>
                <a:gridCol w="1236617"/>
                <a:gridCol w="1158240"/>
                <a:gridCol w="1053737"/>
                <a:gridCol w="1166949"/>
                <a:gridCol w="1036320"/>
                <a:gridCol w="984068"/>
                <a:gridCol w="2055222"/>
              </a:tblGrid>
              <a:tr h="362400">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184897">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r>
              <a:tr h="362400">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r>
              <a:tr h="539901">
                <a:tc>
                  <a:txBody>
                    <a:bodyPr/>
                    <a:lstStyle/>
                    <a:p>
                      <a:pPr algn="l" fontAlgn="b"/>
                      <a:r>
                        <a:rPr lang="en-US" sz="1200" b="1" u="none" strike="noStrike">
                          <a:effectLst/>
                        </a:rPr>
                        <a:t>PUBLIC HEALTH SERVICES AND MANAGEMENT</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r>
              <a:tr h="699171">
                <a:tc>
                  <a:txBody>
                    <a:bodyPr/>
                    <a:lstStyle/>
                    <a:p>
                      <a:pPr algn="l" fontAlgn="b"/>
                      <a:r>
                        <a:rPr lang="en-US" sz="1200" u="none" strike="noStrike" dirty="0">
                          <a:effectLst/>
                        </a:rPr>
                        <a:t>Internal management of organization </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11,800.00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11,800.00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cater for stationery, travel and transport,repairs and maintenance, utilities and any other recurrrent expenditure</a:t>
                      </a:r>
                      <a:endParaRPr lang="en-US" sz="1200" b="0" i="0" u="none" strike="noStrike">
                        <a:solidFill>
                          <a:srgbClr val="000000"/>
                        </a:solidFill>
                        <a:effectLst/>
                        <a:latin typeface="Arial" panose="020B0604020202020204" pitchFamily="34" charset="0"/>
                      </a:endParaRPr>
                    </a:p>
                  </a:txBody>
                  <a:tcPr marL="7620" marR="7620" marT="7620" marB="0" anchor="b"/>
                </a:tc>
              </a:tr>
              <a:tr h="641169">
                <a:tc>
                  <a:txBody>
                    <a:bodyPr/>
                    <a:lstStyle/>
                    <a:p>
                      <a:pPr algn="l" fontAlgn="b"/>
                      <a:r>
                        <a:rPr lang="en-US" sz="1200" u="none" strike="noStrike">
                          <a:effectLst/>
                        </a:rPr>
                        <a:t>Construct 5No. Placenta pit at Nwinso ,Noyem, Akoase, Nyafoman, Old-Abirem and Pankese</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150,000.00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150,000.00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dirty="0">
                          <a:effectLst/>
                        </a:rPr>
                        <a:t>Increase access to affordable health care in the District</a:t>
                      </a:r>
                      <a:endParaRPr lang="en-US" sz="1200" b="0" i="0" u="none" strike="noStrike" dirty="0">
                        <a:solidFill>
                          <a:srgbClr val="000000"/>
                        </a:solidFill>
                        <a:effectLst/>
                        <a:latin typeface="Arial" panose="020B0604020202020204" pitchFamily="34" charset="0"/>
                      </a:endParaRPr>
                    </a:p>
                  </a:txBody>
                  <a:tcPr marL="7620" marR="7620" marT="7620" marB="0" anchor="b"/>
                </a:tc>
              </a:tr>
              <a:tr h="813549">
                <a:tc>
                  <a:txBody>
                    <a:bodyPr/>
                    <a:lstStyle/>
                    <a:p>
                      <a:pPr algn="l" fontAlgn="b"/>
                      <a:r>
                        <a:rPr lang="en-US" sz="1200" b="0" i="0" u="none" strike="noStrike">
                          <a:solidFill>
                            <a:srgbClr val="000000"/>
                          </a:solidFill>
                          <a:effectLst/>
                          <a:latin typeface="+mn-lt"/>
                        </a:rPr>
                        <a:t>Construct 3 No. CHPS Compound and Staff Quarters at Adadekrom, Amoa, Akrofonso</a:t>
                      </a:r>
                    </a:p>
                  </a:txBody>
                  <a:tcPr marL="7620" marR="7620" marT="7620" marB="0" anchor="b"/>
                </a:tc>
                <a:tc>
                  <a:txBody>
                    <a:bodyPr/>
                    <a:lstStyle/>
                    <a:p>
                      <a:pPr algn="r" fontAlgn="b"/>
                      <a:r>
                        <a:rPr lang="en-US" sz="1200" b="0" i="0" u="none" strike="noStrike">
                          <a:solidFill>
                            <a:srgbClr val="000000"/>
                          </a:solidFill>
                          <a:effectLst/>
                          <a:latin typeface="+mn-lt"/>
                        </a:rPr>
                        <a:t>200,000.00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200,000.00 </a:t>
                      </a:r>
                    </a:p>
                  </a:txBody>
                  <a:tcPr marL="7620" marR="7620" marT="7620" marB="0" anchor="b"/>
                </a:tc>
                <a:tc>
                  <a:txBody>
                    <a:bodyPr/>
                    <a:lstStyle/>
                    <a:p>
                      <a:pPr algn="l" rtl="0" fontAlgn="b"/>
                      <a:r>
                        <a:rPr lang="en-US" sz="1200" b="0" i="0" u="none" strike="noStrike">
                          <a:solidFill>
                            <a:srgbClr val="000000"/>
                          </a:solidFill>
                          <a:effectLst/>
                          <a:latin typeface="+mn-lt"/>
                        </a:rPr>
                        <a:t>Increase access to affordable health care in the District</a:t>
                      </a:r>
                    </a:p>
                  </a:txBody>
                  <a:tcPr marL="7620" marR="7620" marT="7620" marB="0" anchor="b"/>
                </a:tc>
              </a:tr>
              <a:tr h="713014">
                <a:tc>
                  <a:txBody>
                    <a:bodyPr/>
                    <a:lstStyle/>
                    <a:p>
                      <a:pPr algn="l" fontAlgn="b"/>
                      <a:r>
                        <a:rPr lang="en-US" sz="1200" b="0" i="0" u="none" strike="noStrike">
                          <a:solidFill>
                            <a:srgbClr val="000000"/>
                          </a:solidFill>
                          <a:effectLst/>
                          <a:latin typeface="+mn-lt"/>
                        </a:rPr>
                        <a:t>Construct nurses quarters at Abokyikrom, Nyafoman</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dirty="0">
                          <a:solidFill>
                            <a:srgbClr val="000000"/>
                          </a:solidFill>
                          <a:effectLst/>
                          <a:latin typeface="+mn-lt"/>
                        </a:rPr>
                        <a:t>    </a:t>
                      </a:r>
                      <a:r>
                        <a:rPr lang="en-US" sz="1200" b="0" i="0" u="none" strike="noStrike" dirty="0" smtClean="0">
                          <a:solidFill>
                            <a:srgbClr val="000000"/>
                          </a:solidFill>
                          <a:effectLst/>
                          <a:latin typeface="+mn-lt"/>
                        </a:rPr>
                        <a:t>        100,000.00 </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100,000.00 </a:t>
                      </a:r>
                    </a:p>
                  </a:txBody>
                  <a:tcPr marL="7620" marR="7620" marT="7620" marB="0" anchor="b"/>
                </a:tc>
                <a:tc>
                  <a:txBody>
                    <a:bodyPr/>
                    <a:lstStyle/>
                    <a:p>
                      <a:pPr algn="l" rtl="0" fontAlgn="b"/>
                      <a:r>
                        <a:rPr lang="en-US" sz="1200" b="0" i="0" u="none" strike="noStrike" dirty="0">
                          <a:solidFill>
                            <a:srgbClr val="000000"/>
                          </a:solidFill>
                          <a:effectLst/>
                          <a:latin typeface="+mn-lt"/>
                        </a:rPr>
                        <a:t>Increase access to affordable health care in the District</a:t>
                      </a:r>
                    </a:p>
                  </a:txBody>
                  <a:tcPr marL="7620" marR="7620" marT="7620" marB="0" anchor="b"/>
                </a:tc>
              </a:tr>
              <a:tr h="713014">
                <a:tc>
                  <a:txBody>
                    <a:bodyPr/>
                    <a:lstStyle/>
                    <a:p>
                      <a:pPr algn="l" fontAlgn="b"/>
                      <a:r>
                        <a:rPr lang="en-US" sz="1200" b="0" i="0" u="none" strike="noStrike">
                          <a:solidFill>
                            <a:srgbClr val="000000"/>
                          </a:solidFill>
                          <a:effectLst/>
                          <a:latin typeface="+mn-lt"/>
                        </a:rPr>
                        <a:t>Construct 1No. Urban CHPs Compound  Block in New Abirem</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ctr"/>
                      <a:r>
                        <a:rPr lang="en-US" sz="1200" b="1" i="0" u="none" strike="noStrike">
                          <a:solidFill>
                            <a:srgbClr val="000000"/>
                          </a:solidFill>
                          <a:effectLst/>
                          <a:latin typeface="+mn-lt"/>
                        </a:rPr>
                        <a:t>                -   </a:t>
                      </a:r>
                    </a:p>
                  </a:txBody>
                  <a:tcPr marL="7620" marR="7620" marT="7620" marB="0" anchor="ctr"/>
                </a:tc>
                <a:tc>
                  <a:txBody>
                    <a:bodyPr/>
                    <a:lstStyle/>
                    <a:p>
                      <a:pPr algn="l" fontAlgn="b"/>
                      <a:r>
                        <a:rPr lang="en-US" sz="1200" b="0" i="0" u="none" strike="noStrike">
                          <a:solidFill>
                            <a:srgbClr val="000000"/>
                          </a:solidFill>
                          <a:effectLst/>
                          <a:latin typeface="+mn-lt"/>
                        </a:rPr>
                        <a:t>    100,000.00 </a:t>
                      </a:r>
                    </a:p>
                  </a:txBody>
                  <a:tcPr marL="7620" marR="7620" marT="7620" marB="0" anchor="b"/>
                </a:tc>
                <a:tc>
                  <a:txBody>
                    <a:bodyPr/>
                    <a:lstStyle/>
                    <a:p>
                      <a:pPr algn="l" fontAlgn="ctr"/>
                      <a:r>
                        <a:rPr lang="en-US" sz="1200" b="0" i="0" u="none" strike="noStrike" dirty="0">
                          <a:solidFill>
                            <a:srgbClr val="000000"/>
                          </a:solidFill>
                          <a:effectLst/>
                          <a:latin typeface="+mn-lt"/>
                        </a:rPr>
                        <a:t>               -   </a:t>
                      </a:r>
                    </a:p>
                  </a:txBody>
                  <a:tcPr marL="7620" marR="7620" marT="7620" marB="0" anchor="ctr"/>
                </a:tc>
                <a:tc>
                  <a:txBody>
                    <a:bodyPr/>
                    <a:lstStyle/>
                    <a:p>
                      <a:pPr algn="l" fontAlgn="ctr"/>
                      <a:r>
                        <a:rPr lang="en-US" sz="1200" b="0" i="0" u="none" strike="noStrike">
                          <a:solidFill>
                            <a:srgbClr val="000000"/>
                          </a:solidFill>
                          <a:effectLst/>
                          <a:latin typeface="+mn-lt"/>
                        </a:rPr>
                        <a:t>               -   </a:t>
                      </a:r>
                    </a:p>
                  </a:txBody>
                  <a:tcPr marL="7620" marR="7620" marT="7620" marB="0" anchor="ctr"/>
                </a:tc>
                <a:tc>
                  <a:txBody>
                    <a:bodyPr/>
                    <a:lstStyle/>
                    <a:p>
                      <a:pPr algn="ctr" fontAlgn="ctr"/>
                      <a:r>
                        <a:rPr lang="en-US" sz="1200" b="1" i="0" u="none" strike="noStrike">
                          <a:solidFill>
                            <a:srgbClr val="000000"/>
                          </a:solidFill>
                          <a:effectLst/>
                          <a:latin typeface="+mn-lt"/>
                        </a:rPr>
                        <a:t>              -   </a:t>
                      </a:r>
                    </a:p>
                  </a:txBody>
                  <a:tcPr marL="7620" marR="7620" marT="7620" marB="0" anchor="ctr"/>
                </a:tc>
                <a:tc>
                  <a:txBody>
                    <a:bodyPr/>
                    <a:lstStyle/>
                    <a:p>
                      <a:pPr algn="r" fontAlgn="b"/>
                      <a:r>
                        <a:rPr lang="en-US" sz="1200" b="1" i="0" u="none" strike="noStrike">
                          <a:solidFill>
                            <a:srgbClr val="000000"/>
                          </a:solidFill>
                          <a:effectLst/>
                          <a:latin typeface="+mn-lt"/>
                        </a:rPr>
                        <a:t>    100,000.00 </a:t>
                      </a:r>
                    </a:p>
                  </a:txBody>
                  <a:tcPr marL="7620" marR="7620" marT="7620" marB="0" anchor="b"/>
                </a:tc>
                <a:tc>
                  <a:txBody>
                    <a:bodyPr/>
                    <a:lstStyle/>
                    <a:p>
                      <a:pPr algn="l" rtl="0" fontAlgn="b"/>
                      <a:r>
                        <a:rPr lang="en-US" sz="1200" b="0" i="0" u="none" strike="noStrike">
                          <a:solidFill>
                            <a:srgbClr val="000000"/>
                          </a:solidFill>
                          <a:effectLst/>
                          <a:latin typeface="+mn-lt"/>
                        </a:rPr>
                        <a:t>Increase housing facility for health staff</a:t>
                      </a:r>
                    </a:p>
                  </a:txBody>
                  <a:tcPr marL="7620" marR="7620" marT="7620" marB="0" anchor="b"/>
                </a:tc>
              </a:tr>
              <a:tr h="713014">
                <a:tc>
                  <a:txBody>
                    <a:bodyPr/>
                    <a:lstStyle/>
                    <a:p>
                      <a:pPr algn="l" fontAlgn="b"/>
                      <a:r>
                        <a:rPr lang="en-US" sz="1200" b="0" i="0" u="none" strike="noStrike">
                          <a:solidFill>
                            <a:srgbClr val="000000"/>
                          </a:solidFill>
                          <a:effectLst/>
                          <a:latin typeface="+mn-lt"/>
                        </a:rPr>
                        <a:t>Construct mortuary at New Abirem Government hospital</a:t>
                      </a:r>
                    </a:p>
                  </a:txBody>
                  <a:tcPr marL="7620" marR="7620" marT="7620" marB="0" anchor="b"/>
                </a:tc>
                <a:tc>
                  <a:txBody>
                    <a:bodyPr/>
                    <a:lstStyle/>
                    <a:p>
                      <a:pPr algn="l" fontAlgn="b"/>
                      <a:r>
                        <a:rPr lang="en-US" sz="1200" b="0" i="0" u="none" strike="noStrike">
                          <a:solidFill>
                            <a:srgbClr val="000000"/>
                          </a:solidFill>
                          <a:effectLst/>
                          <a:latin typeface="+mn-lt"/>
                        </a:rPr>
                        <a:t>   200,000.00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200,000.00 </a:t>
                      </a:r>
                    </a:p>
                  </a:txBody>
                  <a:tcPr marL="7620" marR="7620" marT="7620" marB="0" anchor="b"/>
                </a:tc>
                <a:tc>
                  <a:txBody>
                    <a:bodyPr/>
                    <a:lstStyle/>
                    <a:p>
                      <a:pPr algn="l" rtl="0" fontAlgn="b"/>
                      <a:r>
                        <a:rPr lang="en-US" sz="1200" b="0" i="0" u="none" strike="noStrike" dirty="0">
                          <a:solidFill>
                            <a:srgbClr val="000000"/>
                          </a:solidFill>
                          <a:effectLst/>
                          <a:latin typeface="+mn-lt"/>
                        </a:rPr>
                        <a:t>Improve environmental sanitation</a:t>
                      </a:r>
                    </a:p>
                  </a:txBody>
                  <a:tcPr marL="7620" marR="7620" marT="7620" marB="0" anchor="b"/>
                </a:tc>
              </a:tr>
            </a:tbl>
          </a:graphicData>
        </a:graphic>
      </p:graphicFrame>
    </p:spTree>
    <p:extLst>
      <p:ext uri="{BB962C8B-B14F-4D97-AF65-F5344CB8AC3E}">
        <p14:creationId xmlns:p14="http://schemas.microsoft.com/office/powerpoint/2010/main" val="398367216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953219669"/>
              </p:ext>
            </p:extLst>
          </p:nvPr>
        </p:nvGraphicFramePr>
        <p:xfrm>
          <a:off x="113210" y="243840"/>
          <a:ext cx="11956870" cy="6164580"/>
        </p:xfrm>
        <a:graphic>
          <a:graphicData uri="http://schemas.openxmlformats.org/drawingml/2006/table">
            <a:tbl>
              <a:tblPr>
                <a:tableStyleId>{616DA210-FB5B-4158-B5E0-FEB733F419BA}</a:tableStyleId>
              </a:tblPr>
              <a:tblGrid>
                <a:gridCol w="2277499"/>
                <a:gridCol w="1040468"/>
                <a:gridCol w="1420700"/>
                <a:gridCol w="1052534"/>
                <a:gridCol w="1062446"/>
                <a:gridCol w="1114697"/>
                <a:gridCol w="1123406"/>
                <a:gridCol w="1262743"/>
                <a:gridCol w="1602377"/>
              </a:tblGrid>
              <a:tr h="335280">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IGF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167640">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335280">
                <a:tc>
                  <a:txBody>
                    <a:bodyPr/>
                    <a:lstStyle/>
                    <a:p>
                      <a:pPr algn="l" fontAlgn="b"/>
                      <a:r>
                        <a:rPr lang="en-US" sz="1200" b="1" u="none" strike="noStrike" dirty="0">
                          <a:effectLst/>
                          <a:latin typeface="+mn-lt"/>
                        </a:rPr>
                        <a:t>SOCIAL SERVICES DELIVERY</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502920">
                <a:tc>
                  <a:txBody>
                    <a:bodyPr/>
                    <a:lstStyle/>
                    <a:p>
                      <a:pPr algn="l" fontAlgn="b"/>
                      <a:r>
                        <a:rPr lang="en-US" sz="1200" b="1" u="none" strike="noStrike" dirty="0">
                          <a:effectLst/>
                          <a:latin typeface="+mn-lt"/>
                        </a:rPr>
                        <a:t>PUBLIC HEALTH SERVICES AND MANAGEMENT</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502920">
                <a:tc>
                  <a:txBody>
                    <a:bodyPr/>
                    <a:lstStyle/>
                    <a:p>
                      <a:pPr algn="l" fontAlgn="b"/>
                      <a:r>
                        <a:rPr lang="en-US" sz="1200" u="none" strike="noStrike">
                          <a:effectLst/>
                          <a:latin typeface="+mn-lt"/>
                        </a:rPr>
                        <a:t>Complete  Health Centre with emphasis on women by the end of the third quarter 2024 at Akoase.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108,838.10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108,838.10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Improve environmental sanitation</a:t>
                      </a:r>
                      <a:endParaRPr lang="en-US" sz="1200" b="0" i="0" u="none" strike="noStrike">
                        <a:solidFill>
                          <a:srgbClr val="000000"/>
                        </a:solidFill>
                        <a:effectLst/>
                        <a:latin typeface="+mn-lt"/>
                      </a:endParaRPr>
                    </a:p>
                  </a:txBody>
                  <a:tcPr marL="7620" marR="7620" marT="7620" marB="0" anchor="b"/>
                </a:tc>
              </a:tr>
              <a:tr h="502920">
                <a:tc>
                  <a:txBody>
                    <a:bodyPr/>
                    <a:lstStyle/>
                    <a:p>
                      <a:pPr algn="l" fontAlgn="b"/>
                      <a:r>
                        <a:rPr lang="en-US" sz="1200" u="none" strike="noStrike">
                          <a:effectLst/>
                          <a:latin typeface="+mn-lt"/>
                        </a:rPr>
                        <a:t>Complete  Health Centre with emphasis on women by the end of the third quarter 2024 at Pankese.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70,232.58</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70,232.58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Increase logistics for quality health care delivery</a:t>
                      </a:r>
                      <a:endParaRPr lang="en-US" sz="1200" b="0" i="0" u="none" strike="noStrike">
                        <a:solidFill>
                          <a:srgbClr val="000000"/>
                        </a:solidFill>
                        <a:effectLst/>
                        <a:latin typeface="+mn-lt"/>
                      </a:endParaRPr>
                    </a:p>
                  </a:txBody>
                  <a:tcPr marL="7620" marR="7620" marT="7620" marB="0" anchor="b"/>
                </a:tc>
              </a:tr>
              <a:tr h="502920">
                <a:tc>
                  <a:txBody>
                    <a:bodyPr/>
                    <a:lstStyle/>
                    <a:p>
                      <a:pPr algn="just" fontAlgn="b"/>
                      <a:r>
                        <a:rPr lang="en-US" sz="1200" u="none" strike="noStrike" dirty="0">
                          <a:effectLst/>
                          <a:latin typeface="+mn-lt"/>
                        </a:rPr>
                        <a:t> Construct 1No. CHPS Compound and Staff Quarters with emphasis on women, vulnerable groups by the end of Dec. 2024at  </a:t>
                      </a:r>
                      <a:r>
                        <a:rPr lang="en-US" sz="1200" u="none" strike="noStrike" dirty="0" err="1">
                          <a:effectLst/>
                          <a:latin typeface="+mn-lt"/>
                        </a:rPr>
                        <a:t>Odontuase</a:t>
                      </a:r>
                      <a:r>
                        <a:rPr lang="en-US" sz="1200" u="none" strike="noStrike" dirty="0">
                          <a:effectLst/>
                          <a:latin typeface="+mn-lt"/>
                        </a:rPr>
                        <a:t> .</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a:t>
                      </a:r>
                      <a:r>
                        <a:rPr lang="en-US" sz="1200" u="none" strike="noStrike" dirty="0" smtClean="0">
                          <a:effectLst/>
                          <a:latin typeface="+mn-lt"/>
                        </a:rPr>
                        <a:t>                200,000.00 </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200,000.00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Increase logistics for quality health care delivery</a:t>
                      </a:r>
                      <a:endParaRPr lang="en-US" sz="1200" b="0" i="0" u="none" strike="noStrike">
                        <a:solidFill>
                          <a:srgbClr val="000000"/>
                        </a:solidFill>
                        <a:effectLst/>
                        <a:latin typeface="+mn-lt"/>
                      </a:endParaRPr>
                    </a:p>
                  </a:txBody>
                  <a:tcPr marL="7620" marR="7620" marT="7620" marB="0" anchor="b"/>
                </a:tc>
              </a:tr>
              <a:tr h="502920">
                <a:tc>
                  <a:txBody>
                    <a:bodyPr/>
                    <a:lstStyle/>
                    <a:p>
                      <a:pPr algn="just" fontAlgn="b"/>
                      <a:r>
                        <a:rPr lang="en-US" sz="1200" u="none" strike="noStrike">
                          <a:effectLst/>
                          <a:latin typeface="+mn-lt"/>
                        </a:rPr>
                        <a:t> Complete fence wall phase I by the end of Dec. 2024 at New Abirem Government Hospital.</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22,547.68</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22,547.68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Increase logistics for quality health care delivery</a:t>
                      </a:r>
                      <a:endParaRPr lang="en-US" sz="1200" b="0" i="0" u="none" strike="noStrike">
                        <a:solidFill>
                          <a:srgbClr val="000000"/>
                        </a:solidFill>
                        <a:effectLst/>
                        <a:latin typeface="+mn-lt"/>
                      </a:endParaRPr>
                    </a:p>
                  </a:txBody>
                  <a:tcPr marL="7620" marR="7620" marT="7620" marB="0" anchor="b"/>
                </a:tc>
              </a:tr>
              <a:tr h="502920">
                <a:tc>
                  <a:txBody>
                    <a:bodyPr/>
                    <a:lstStyle/>
                    <a:p>
                      <a:pPr algn="l" fontAlgn="b"/>
                      <a:r>
                        <a:rPr lang="en-US" sz="1200" u="none" strike="noStrike">
                          <a:effectLst/>
                          <a:latin typeface="+mn-lt"/>
                        </a:rPr>
                        <a:t> Construct  bungalow (Nurses quarters) by the end of Dec. 2024 at Akoase.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250,000.00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250,000.00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dirty="0">
                          <a:effectLst/>
                          <a:latin typeface="+mn-lt"/>
                        </a:rPr>
                        <a:t> Increase logistics for quality health care delivery </a:t>
                      </a:r>
                      <a:endParaRPr lang="en-US" sz="1200" b="0" i="0" u="none" strike="noStrike" dirty="0">
                        <a:solidFill>
                          <a:srgbClr val="000000"/>
                        </a:solidFill>
                        <a:effectLst/>
                        <a:latin typeface="+mn-lt"/>
                      </a:endParaRPr>
                    </a:p>
                  </a:txBody>
                  <a:tcPr marL="7620" marR="7620" marT="7620" marB="0" anchor="b"/>
                </a:tc>
              </a:tr>
              <a:tr h="502920">
                <a:tc>
                  <a:txBody>
                    <a:bodyPr/>
                    <a:lstStyle/>
                    <a:p>
                      <a:pPr algn="l" fontAlgn="b"/>
                      <a:r>
                        <a:rPr lang="en-US" sz="1200" b="0" i="0" u="none" strike="noStrike">
                          <a:solidFill>
                            <a:srgbClr val="000000"/>
                          </a:solidFill>
                          <a:effectLst/>
                          <a:latin typeface="+mn-lt"/>
                        </a:rPr>
                        <a:t>Construct bungalow (Nurses quarters) by the end of Dec. 2024 at Pankese.</a:t>
                      </a:r>
                    </a:p>
                  </a:txBody>
                  <a:tcPr marL="7620" marR="7620" marT="7620" marB="0" anchor="b"/>
                </a:tc>
                <a:tc>
                  <a:txBody>
                    <a:bodyPr/>
                    <a:lstStyle/>
                    <a:p>
                      <a:pPr algn="r" fontAlgn="b"/>
                      <a:r>
                        <a:rPr lang="en-US" sz="1200" b="0" i="0" u="none" strike="noStrike">
                          <a:solidFill>
                            <a:srgbClr val="000000"/>
                          </a:solidFill>
                          <a:effectLst/>
                          <a:latin typeface="+mn-lt"/>
                        </a:rPr>
                        <a:t>200,000.00</a:t>
                      </a:r>
                    </a:p>
                  </a:txBody>
                  <a:tcPr marL="7620" marR="7620" marT="7620" marB="0" anchor="b"/>
                </a:tc>
                <a:tc>
                  <a:txBody>
                    <a:bodyPr/>
                    <a:lstStyle/>
                    <a:p>
                      <a:pPr algn="l" fontAlgn="ctr"/>
                      <a:r>
                        <a:rPr lang="en-US" sz="1200" b="0" i="0" u="none" strike="noStrike">
                          <a:solidFill>
                            <a:srgbClr val="000000"/>
                          </a:solidFill>
                          <a:effectLst/>
                          <a:latin typeface="+mn-lt"/>
                        </a:rPr>
                        <a:t>                -   </a:t>
                      </a:r>
                    </a:p>
                  </a:txBody>
                  <a:tcPr marL="7620" marR="7620" marT="7620" marB="0" anchor="ctr"/>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200,000.00 </a:t>
                      </a:r>
                    </a:p>
                  </a:txBody>
                  <a:tcPr marL="7620" marR="7620" marT="7620" marB="0" anchor="b"/>
                </a:tc>
                <a:tc>
                  <a:txBody>
                    <a:bodyPr/>
                    <a:lstStyle/>
                    <a:p>
                      <a:pPr algn="l" rtl="0" fontAlgn="b"/>
                      <a:r>
                        <a:rPr lang="en-US" sz="1200" b="0" i="0" u="none" strike="noStrike">
                          <a:solidFill>
                            <a:srgbClr val="000000"/>
                          </a:solidFill>
                          <a:effectLst/>
                          <a:latin typeface="+mn-lt"/>
                        </a:rPr>
                        <a:t>Increase logistics for quality health care delivery</a:t>
                      </a:r>
                    </a:p>
                  </a:txBody>
                  <a:tcPr marL="7620" marR="7620" marT="7620" marB="0" anchor="b"/>
                </a:tc>
              </a:tr>
              <a:tr h="502920">
                <a:tc>
                  <a:txBody>
                    <a:bodyPr/>
                    <a:lstStyle/>
                    <a:p>
                      <a:pPr algn="l" fontAlgn="b"/>
                      <a:r>
                        <a:rPr lang="en-US" sz="1200" b="0" i="0" u="none" strike="noStrike">
                          <a:solidFill>
                            <a:srgbClr val="000000"/>
                          </a:solidFill>
                          <a:effectLst/>
                          <a:latin typeface="+mn-lt"/>
                        </a:rPr>
                        <a:t>Construct bungalow (Nurses quarters) by the end of Dec. 2024 at Ntronang, Abodom</a:t>
                      </a:r>
                      <a:br>
                        <a:rPr lang="en-US" sz="1200" b="0" i="0" u="none" strike="noStrike">
                          <a:solidFill>
                            <a:srgbClr val="000000"/>
                          </a:solidFill>
                          <a:effectLst/>
                          <a:latin typeface="+mn-lt"/>
                        </a:rPr>
                      </a:b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b="0" i="0" u="none" strike="noStrike">
                          <a:solidFill>
                            <a:srgbClr val="000000"/>
                          </a:solidFill>
                          <a:effectLst/>
                          <a:latin typeface="+mn-lt"/>
                        </a:rPr>
                        <a:t>198,000.00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198,000.00 </a:t>
                      </a:r>
                    </a:p>
                  </a:txBody>
                  <a:tcPr marL="7620" marR="7620" marT="7620" marB="0" anchor="b"/>
                </a:tc>
                <a:tc>
                  <a:txBody>
                    <a:bodyPr/>
                    <a:lstStyle/>
                    <a:p>
                      <a:pPr algn="l" rtl="0" fontAlgn="b"/>
                      <a:r>
                        <a:rPr lang="en-US" sz="1200" b="0" i="0" u="none" strike="noStrike">
                          <a:solidFill>
                            <a:srgbClr val="000000"/>
                          </a:solidFill>
                          <a:effectLst/>
                          <a:latin typeface="+mn-lt"/>
                        </a:rPr>
                        <a:t>Improved health care delivery</a:t>
                      </a:r>
                    </a:p>
                  </a:txBody>
                  <a:tcPr marL="7620" marR="7620" marT="7620" marB="0" anchor="b"/>
                </a:tc>
              </a:tr>
              <a:tr h="502920">
                <a:tc>
                  <a:txBody>
                    <a:bodyPr/>
                    <a:lstStyle/>
                    <a:p>
                      <a:pPr algn="l" fontAlgn="b"/>
                      <a:r>
                        <a:rPr lang="en-US" sz="1200" b="0" i="0" u="none" strike="noStrike">
                          <a:solidFill>
                            <a:srgbClr val="000000"/>
                          </a:solidFill>
                          <a:effectLst/>
                          <a:latin typeface="+mn-lt"/>
                        </a:rPr>
                        <a:t>Complete 1No. CHPs Compound by the end of Dec. 2024 at Mpintimpi</a:t>
                      </a:r>
                    </a:p>
                  </a:txBody>
                  <a:tcPr marL="7620" marR="7620" marT="7620" marB="0" anchor="b"/>
                </a:tc>
                <a:tc>
                  <a:txBody>
                    <a:bodyPr/>
                    <a:lstStyle/>
                    <a:p>
                      <a:pPr algn="r" fontAlgn="b"/>
                      <a:r>
                        <a:rPr lang="en-US" sz="1200" b="0" i="0" u="none" strike="noStrike">
                          <a:solidFill>
                            <a:srgbClr val="000000"/>
                          </a:solidFill>
                          <a:effectLst/>
                          <a:latin typeface="+mn-lt"/>
                        </a:rPr>
                        <a:t>59,491.42</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59,491.42 </a:t>
                      </a:r>
                    </a:p>
                  </a:txBody>
                  <a:tcPr marL="7620" marR="7620" marT="7620" marB="0" anchor="b"/>
                </a:tc>
                <a:tc>
                  <a:txBody>
                    <a:bodyPr/>
                    <a:lstStyle/>
                    <a:p>
                      <a:pPr algn="l" rtl="0" fontAlgn="b"/>
                      <a:r>
                        <a:rPr lang="en-US" sz="1200" b="0" i="0" u="none" strike="noStrike" dirty="0">
                          <a:solidFill>
                            <a:srgbClr val="000000"/>
                          </a:solidFill>
                          <a:effectLst/>
                          <a:latin typeface="+mn-lt"/>
                        </a:rPr>
                        <a:t>Improved health care delivery</a:t>
                      </a:r>
                    </a:p>
                  </a:txBody>
                  <a:tcPr marL="7620" marR="7620" marT="7620" marB="0" anchor="b"/>
                </a:tc>
              </a:tr>
            </a:tbl>
          </a:graphicData>
        </a:graphic>
      </p:graphicFrame>
    </p:spTree>
    <p:extLst>
      <p:ext uri="{BB962C8B-B14F-4D97-AF65-F5344CB8AC3E}">
        <p14:creationId xmlns:p14="http://schemas.microsoft.com/office/powerpoint/2010/main" val="61760134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59</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307355897"/>
              </p:ext>
            </p:extLst>
          </p:nvPr>
        </p:nvGraphicFramePr>
        <p:xfrm>
          <a:off x="121921" y="243840"/>
          <a:ext cx="11913324" cy="5783580"/>
        </p:xfrm>
        <a:graphic>
          <a:graphicData uri="http://schemas.openxmlformats.org/drawingml/2006/table">
            <a:tbl>
              <a:tblPr>
                <a:tableStyleId>{616DA210-FB5B-4158-B5E0-FEB733F419BA}</a:tableStyleId>
              </a:tblPr>
              <a:tblGrid>
                <a:gridCol w="2269205"/>
                <a:gridCol w="996508"/>
                <a:gridCol w="1036320"/>
                <a:gridCol w="1036320"/>
                <a:gridCol w="1062446"/>
                <a:gridCol w="1132114"/>
                <a:gridCol w="1219200"/>
                <a:gridCol w="1166949"/>
                <a:gridCol w="1994262"/>
              </a:tblGrid>
              <a:tr h="335280">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IGF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167640">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335280">
                <a:tc>
                  <a:txBody>
                    <a:bodyPr/>
                    <a:lstStyle/>
                    <a:p>
                      <a:pPr algn="l" fontAlgn="b"/>
                      <a:r>
                        <a:rPr lang="en-US" sz="1200" b="1" u="none" strike="noStrike" dirty="0">
                          <a:effectLst/>
                          <a:latin typeface="+mn-lt"/>
                        </a:rPr>
                        <a:t>SOCIAL SERVICES DELIVERY</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502920">
                <a:tc>
                  <a:txBody>
                    <a:bodyPr/>
                    <a:lstStyle/>
                    <a:p>
                      <a:pPr algn="l" fontAlgn="b"/>
                      <a:r>
                        <a:rPr lang="en-US" sz="1200" b="1" u="none" strike="noStrike">
                          <a:effectLst/>
                          <a:latin typeface="+mn-lt"/>
                        </a:rPr>
                        <a:t>PUBLIC HEALTH SERVICES AND MANAGEMENT</a:t>
                      </a:r>
                      <a:endParaRPr lang="en-US" sz="1200" b="1" i="0" u="none" strike="noStrike">
                        <a:solidFill>
                          <a:srgbClr val="000000"/>
                        </a:solidFill>
                        <a:effectLst/>
                        <a:latin typeface="+mn-lt"/>
                      </a:endParaRPr>
                    </a:p>
                  </a:txBody>
                  <a:tcPr marL="7620" marR="7620" marT="7620"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ct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502920">
                <a:tc>
                  <a:txBody>
                    <a:bodyPr/>
                    <a:lstStyle/>
                    <a:p>
                      <a:pPr algn="l" fontAlgn="b"/>
                      <a:r>
                        <a:rPr lang="en-US" sz="1200" u="none" strike="noStrike">
                          <a:effectLst/>
                          <a:latin typeface="+mn-lt"/>
                        </a:rPr>
                        <a:t>Increase uptake of Expanded Programme on Immunization (EPI) services through outreach and supportive district wide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6,000.00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6,000.00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Increase logistics for quality health care delivery</a:t>
                      </a:r>
                      <a:endParaRPr lang="en-US" sz="1200" b="0" i="0" u="none" strike="noStrike">
                        <a:solidFill>
                          <a:srgbClr val="000000"/>
                        </a:solidFill>
                        <a:effectLst/>
                        <a:latin typeface="+mn-lt"/>
                      </a:endParaRPr>
                    </a:p>
                  </a:txBody>
                  <a:tcPr marL="7620" marR="7620" marT="7620" marB="0" anchor="b"/>
                </a:tc>
              </a:tr>
              <a:tr h="502920">
                <a:tc>
                  <a:txBody>
                    <a:bodyPr/>
                    <a:lstStyle/>
                    <a:p>
                      <a:pPr algn="just" fontAlgn="b"/>
                      <a:r>
                        <a:rPr lang="en-US" sz="1200" u="none" strike="noStrike" dirty="0">
                          <a:effectLst/>
                          <a:latin typeface="+mn-lt"/>
                        </a:rPr>
                        <a:t> Increase access to modern FP services through public education and regular supplies of FP commodities district wide</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Increase logistics for quality health care delivery</a:t>
                      </a:r>
                      <a:endParaRPr lang="en-US" sz="1200" b="0" i="0" u="none" strike="noStrike">
                        <a:solidFill>
                          <a:srgbClr val="000000"/>
                        </a:solidFill>
                        <a:effectLst/>
                        <a:latin typeface="+mn-lt"/>
                      </a:endParaRPr>
                    </a:p>
                  </a:txBody>
                  <a:tcPr marL="7620" marR="7620" marT="7620" marB="0" anchor="b"/>
                </a:tc>
              </a:tr>
              <a:tr h="502920">
                <a:tc>
                  <a:txBody>
                    <a:bodyPr/>
                    <a:lstStyle/>
                    <a:p>
                      <a:pPr algn="l" fontAlgn="b"/>
                      <a:r>
                        <a:rPr lang="en-US" sz="1200" u="none" strike="noStrike">
                          <a:effectLst/>
                          <a:latin typeface="+mn-lt"/>
                        </a:rPr>
                        <a:t> Strengthen school health programmes district wide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3,000.00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3,000.00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Increase logistics for quality health care delivery</a:t>
                      </a:r>
                      <a:endParaRPr lang="en-US" sz="1200" b="0" i="0" u="none" strike="noStrike">
                        <a:solidFill>
                          <a:srgbClr val="000000"/>
                        </a:solidFill>
                        <a:effectLst/>
                        <a:latin typeface="+mn-lt"/>
                      </a:endParaRPr>
                    </a:p>
                  </a:txBody>
                  <a:tcPr marL="7620" marR="7620" marT="7620" marB="0" anchor="b"/>
                </a:tc>
              </a:tr>
              <a:tr h="502920">
                <a:tc>
                  <a:txBody>
                    <a:bodyPr/>
                    <a:lstStyle/>
                    <a:p>
                      <a:pPr algn="l" fontAlgn="b"/>
                      <a:r>
                        <a:rPr lang="en-US" sz="1200" u="none" strike="noStrike">
                          <a:effectLst/>
                          <a:latin typeface="+mn-lt"/>
                        </a:rPr>
                        <a:t>Undertake Mass Drug Administration against Onchocerciasis, Schistosomiasis, Intestinal worms and Yaws district wide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3,650.00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8,650.00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Increase logistics for quality health care delivery</a:t>
                      </a:r>
                      <a:endParaRPr lang="en-US" sz="1200" b="0" i="0" u="none" strike="noStrike">
                        <a:solidFill>
                          <a:srgbClr val="000000"/>
                        </a:solidFill>
                        <a:effectLst/>
                        <a:latin typeface="+mn-lt"/>
                      </a:endParaRPr>
                    </a:p>
                  </a:txBody>
                  <a:tcPr marL="7620" marR="7620" marT="7620" marB="0" anchor="b"/>
                </a:tc>
              </a:tr>
              <a:tr h="502920">
                <a:tc>
                  <a:txBody>
                    <a:bodyPr/>
                    <a:lstStyle/>
                    <a:p>
                      <a:pPr algn="just" fontAlgn="b"/>
                      <a:r>
                        <a:rPr lang="en-US" sz="1200" u="none" strike="noStrike">
                          <a:effectLst/>
                          <a:latin typeface="+mn-lt"/>
                        </a:rPr>
                        <a:t> Support Integrated Disease surveillance and response to epidemic prone diseases and other diseases of public health importance district wide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5,000.00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Increase logistics for quality health care delivery</a:t>
                      </a:r>
                      <a:endParaRPr lang="en-US" sz="1200" b="0" i="0" u="none" strike="noStrike" dirty="0">
                        <a:solidFill>
                          <a:srgbClr val="000000"/>
                        </a:solidFill>
                        <a:effectLst/>
                        <a:latin typeface="+mn-lt"/>
                      </a:endParaRPr>
                    </a:p>
                  </a:txBody>
                  <a:tcPr marL="7620" marR="7620" marT="7620" marB="0" anchor="b"/>
                </a:tc>
              </a:tr>
              <a:tr h="502920">
                <a:tc>
                  <a:txBody>
                    <a:bodyPr/>
                    <a:lstStyle/>
                    <a:p>
                      <a:pPr algn="l" fontAlgn="b"/>
                      <a:r>
                        <a:rPr lang="en-US" sz="1200" b="0" i="0" u="none" strike="noStrike">
                          <a:solidFill>
                            <a:srgbClr val="000000"/>
                          </a:solidFill>
                          <a:effectLst/>
                          <a:latin typeface="+mn-lt"/>
                        </a:rPr>
                        <a:t>Promote healthy lifestyle awareness among the general population district wide</a:t>
                      </a:r>
                    </a:p>
                  </a:txBody>
                  <a:tcPr marL="7620" marR="7620" marT="7620" marB="0" anchor="b"/>
                </a:tc>
                <a:tc>
                  <a:txBody>
                    <a:bodyPr/>
                    <a:lstStyle/>
                    <a:p>
                      <a:pPr algn="r" fontAlgn="b"/>
                      <a:r>
                        <a:rPr lang="en-US" sz="1200" b="0" i="0" u="none" strike="noStrike">
                          <a:solidFill>
                            <a:srgbClr val="000000"/>
                          </a:solidFill>
                          <a:effectLst/>
                          <a:latin typeface="+mn-lt"/>
                        </a:rPr>
                        <a:t>4,000.00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4,000.00 </a:t>
                      </a:r>
                    </a:p>
                  </a:txBody>
                  <a:tcPr marL="7620" marR="7620" marT="7620" marB="0" anchor="b"/>
                </a:tc>
                <a:tc>
                  <a:txBody>
                    <a:bodyPr/>
                    <a:lstStyle/>
                    <a:p>
                      <a:pPr algn="l" fontAlgn="b"/>
                      <a:r>
                        <a:rPr lang="en-US" sz="1200" b="0" i="0" u="none" strike="noStrike" dirty="0">
                          <a:solidFill>
                            <a:srgbClr val="000000"/>
                          </a:solidFill>
                          <a:effectLst/>
                          <a:latin typeface="+mn-lt"/>
                        </a:rPr>
                        <a:t>Increase logistics for quality health care delivery</a:t>
                      </a:r>
                    </a:p>
                  </a:txBody>
                  <a:tcPr marL="7620" marR="7620" marT="7620" marB="0" anchor="b"/>
                </a:tc>
              </a:tr>
            </a:tbl>
          </a:graphicData>
        </a:graphic>
      </p:graphicFrame>
    </p:spTree>
    <p:extLst>
      <p:ext uri="{BB962C8B-B14F-4D97-AF65-F5344CB8AC3E}">
        <p14:creationId xmlns:p14="http://schemas.microsoft.com/office/powerpoint/2010/main" val="94569066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687064723"/>
              </p:ext>
            </p:extLst>
          </p:nvPr>
        </p:nvGraphicFramePr>
        <p:xfrm>
          <a:off x="400595" y="243840"/>
          <a:ext cx="11408229" cy="5582195"/>
        </p:xfrm>
        <a:graphic>
          <a:graphicData uri="http://schemas.openxmlformats.org/drawingml/2006/table">
            <a:tbl>
              <a:tblPr>
                <a:tableStyleId>{616DA210-FB5B-4158-B5E0-FEB733F419BA}</a:tableStyleId>
              </a:tblPr>
              <a:tblGrid>
                <a:gridCol w="2172996"/>
                <a:gridCol w="1174119"/>
                <a:gridCol w="1174119"/>
                <a:gridCol w="1191643"/>
                <a:gridCol w="1086498"/>
                <a:gridCol w="1121546"/>
                <a:gridCol w="1068974"/>
                <a:gridCol w="1226691"/>
                <a:gridCol w="1191643"/>
              </a:tblGrid>
              <a:tr h="530092">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IGF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270455">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r>
              <a:tr h="476001">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r>
              <a:tr h="714002">
                <a:tc>
                  <a:txBody>
                    <a:bodyPr/>
                    <a:lstStyle/>
                    <a:p>
                      <a:pPr algn="l" fontAlgn="b"/>
                      <a:r>
                        <a:rPr lang="en-US" sz="1200" b="1" u="none" strike="noStrike" dirty="0">
                          <a:effectLst/>
                        </a:rPr>
                        <a:t>PUBLIC HEALTH SERVICES AND MANAGEMENT</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r>
              <a:tr h="1309003">
                <a:tc>
                  <a:txBody>
                    <a:bodyPr/>
                    <a:lstStyle/>
                    <a:p>
                      <a:pPr algn="l" fontAlgn="b"/>
                      <a:r>
                        <a:rPr lang="en-US" sz="1200" u="none" strike="noStrike" dirty="0">
                          <a:effectLst/>
                        </a:rPr>
                        <a:t> Provide basic equipment: BP apparatus, HB meters and autoclave at </a:t>
                      </a:r>
                      <a:r>
                        <a:rPr lang="en-US" sz="1200" u="none" strike="noStrike" dirty="0" err="1">
                          <a:effectLst/>
                        </a:rPr>
                        <a:t>Kyenkyenku</a:t>
                      </a:r>
                      <a:r>
                        <a:rPr lang="en-US" sz="1200" u="none" strike="noStrike" dirty="0">
                          <a:effectLst/>
                        </a:rPr>
                        <a:t>, </a:t>
                      </a:r>
                      <a:r>
                        <a:rPr lang="en-US" sz="1200" u="none" strike="noStrike" dirty="0" err="1">
                          <a:effectLst/>
                        </a:rPr>
                        <a:t>Bramkrom</a:t>
                      </a:r>
                      <a:r>
                        <a:rPr lang="en-US" sz="1200" u="none" strike="noStrike" dirty="0">
                          <a:effectLst/>
                        </a:rPr>
                        <a:t>, </a:t>
                      </a:r>
                      <a:r>
                        <a:rPr lang="en-US" sz="1200" u="none" strike="noStrike" dirty="0" err="1">
                          <a:effectLst/>
                        </a:rPr>
                        <a:t>Abokyikrom</a:t>
                      </a:r>
                      <a:r>
                        <a:rPr lang="en-US" sz="1200" u="none" strike="noStrike" dirty="0">
                          <a:effectLst/>
                        </a:rPr>
                        <a:t>, </a:t>
                      </a:r>
                      <a:r>
                        <a:rPr lang="en-US" sz="1200" u="none" strike="noStrike" dirty="0" err="1">
                          <a:effectLst/>
                        </a:rPr>
                        <a:t>Kuntenase</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25,000.00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25,000.00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Increase logistics for quality health care delivery</a:t>
                      </a:r>
                      <a:endParaRPr lang="en-US" sz="1200" b="0" i="0" u="none" strike="noStrike">
                        <a:solidFill>
                          <a:srgbClr val="000000"/>
                        </a:solidFill>
                        <a:effectLst/>
                        <a:latin typeface="Arial" panose="020B0604020202020204" pitchFamily="34" charset="0"/>
                      </a:endParaRPr>
                    </a:p>
                  </a:txBody>
                  <a:tcPr marL="7620" marR="7620" marT="7620" marB="0" anchor="b"/>
                </a:tc>
              </a:tr>
              <a:tr h="1568640">
                <a:tc>
                  <a:txBody>
                    <a:bodyPr/>
                    <a:lstStyle/>
                    <a:p>
                      <a:pPr algn="l" fontAlgn="b"/>
                      <a:r>
                        <a:rPr lang="en-US" sz="1200" u="none" strike="noStrike">
                          <a:effectLst/>
                        </a:rPr>
                        <a:t>Create awareness and Expand screening programmes for selected non communicable diseases, hypertension, diabetes, sickle cell, and selected cancers district wide district wide</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dirty="0">
                          <a:effectLst/>
                        </a:rPr>
                        <a:t>11,000.00</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11,000.00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Creating awareness on disaeses</a:t>
                      </a:r>
                      <a:endParaRPr lang="en-US" sz="1200" b="0" i="0" u="none" strike="noStrike">
                        <a:solidFill>
                          <a:srgbClr val="000000"/>
                        </a:solidFill>
                        <a:effectLst/>
                        <a:latin typeface="Arial" panose="020B0604020202020204" pitchFamily="34" charset="0"/>
                      </a:endParaRPr>
                    </a:p>
                  </a:txBody>
                  <a:tcPr marL="7620" marR="7620" marT="7620" marB="0" anchor="b"/>
                </a:tc>
              </a:tr>
              <a:tr h="714002">
                <a:tc>
                  <a:txBody>
                    <a:bodyPr/>
                    <a:lstStyle/>
                    <a:p>
                      <a:pPr algn="just" fontAlgn="b"/>
                      <a:r>
                        <a:rPr lang="en-US" sz="1200" b="1" u="none" strike="noStrike" dirty="0">
                          <a:effectLst/>
                        </a:rPr>
                        <a:t>SUB-TOTAL</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dirty="0">
                          <a:effectLst/>
                        </a:rPr>
                        <a:t>1,269,068.36</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360,000.00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250,000.00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dirty="0">
                          <a:effectLst/>
                        </a:rPr>
                        <a:t> 1,879,068.36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bl>
          </a:graphicData>
        </a:graphic>
      </p:graphicFrame>
    </p:spTree>
    <p:extLst>
      <p:ext uri="{BB962C8B-B14F-4D97-AF65-F5344CB8AC3E}">
        <p14:creationId xmlns:p14="http://schemas.microsoft.com/office/powerpoint/2010/main" val="144481268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61</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421888148"/>
              </p:ext>
            </p:extLst>
          </p:nvPr>
        </p:nvGraphicFramePr>
        <p:xfrm>
          <a:off x="182881" y="243838"/>
          <a:ext cx="11878489" cy="6112513"/>
        </p:xfrm>
        <a:graphic>
          <a:graphicData uri="http://schemas.openxmlformats.org/drawingml/2006/table">
            <a:tbl>
              <a:tblPr>
                <a:tableStyleId>{616DA210-FB5B-4158-B5E0-FEB733F419BA}</a:tableStyleId>
              </a:tblPr>
              <a:tblGrid>
                <a:gridCol w="2262569"/>
                <a:gridCol w="977019"/>
                <a:gridCol w="1018902"/>
                <a:gridCol w="1105989"/>
                <a:gridCol w="1062446"/>
                <a:gridCol w="1079863"/>
                <a:gridCol w="957942"/>
                <a:gridCol w="1097280"/>
                <a:gridCol w="2316479"/>
              </a:tblGrid>
              <a:tr h="385541">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6810" marR="6810" marT="681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b="1" u="none" strike="noStrike">
                          <a:effectLst/>
                        </a:rPr>
                        <a:t> DACF (GHc)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6810" marR="6810" marT="6810" marB="0" anchor="b"/>
                </a:tc>
              </a:tr>
              <a:tr h="197347">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6810" marR="6810" marT="681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nchor="ctr"/>
                </a:tc>
              </a:tr>
              <a:tr h="311717">
                <a:tc>
                  <a:txBody>
                    <a:bodyPr/>
                    <a:lstStyle/>
                    <a:p>
                      <a:pPr algn="l" fontAlgn="b"/>
                      <a:r>
                        <a:rPr lang="en-US" sz="1200" b="1" u="none" strike="noStrike" dirty="0">
                          <a:effectLst/>
                        </a:rPr>
                        <a:t>SOCIAL SERVICES DELIVERY</a:t>
                      </a:r>
                      <a:endParaRPr lang="en-US" sz="1200" b="1" i="0" u="none" strike="noStrike" dirty="0">
                        <a:solidFill>
                          <a:srgbClr val="000000"/>
                        </a:solidFill>
                        <a:effectLst/>
                        <a:latin typeface="Arial" panose="020B0604020202020204" pitchFamily="34" charset="0"/>
                      </a:endParaRPr>
                    </a:p>
                  </a:txBody>
                  <a:tcPr marL="6810" marR="6810" marT="681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r>
              <a:tr h="311717">
                <a:tc>
                  <a:txBody>
                    <a:bodyPr/>
                    <a:lstStyle/>
                    <a:p>
                      <a:pPr algn="l" fontAlgn="b"/>
                      <a:r>
                        <a:rPr lang="en-US" sz="1200" b="1" u="none" strike="noStrike" dirty="0">
                          <a:effectLst/>
                        </a:rPr>
                        <a:t>SOCIAL WELFARE &amp; COMM. DEV'T.</a:t>
                      </a:r>
                      <a:endParaRPr lang="en-US" sz="1200" b="1" i="0" u="none" strike="noStrike" dirty="0">
                        <a:solidFill>
                          <a:srgbClr val="000000"/>
                        </a:solidFill>
                        <a:effectLst/>
                        <a:latin typeface="Arial" panose="020B0604020202020204" pitchFamily="34" charset="0"/>
                      </a:endParaRPr>
                    </a:p>
                  </a:txBody>
                  <a:tcPr marL="6810" marR="6810" marT="681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810" marR="6810" marT="681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810" marR="6810" marT="6810" marB="0" anchor="ctr"/>
                </a:tc>
              </a:tr>
              <a:tr h="623432">
                <a:tc>
                  <a:txBody>
                    <a:bodyPr/>
                    <a:lstStyle/>
                    <a:p>
                      <a:pPr algn="l" fontAlgn="b"/>
                      <a:r>
                        <a:rPr lang="en-US" sz="1200" u="none" strike="noStrike">
                          <a:effectLst/>
                        </a:rPr>
                        <a:t>Internal Management of Organization</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dirty="0">
                          <a:effectLst/>
                        </a:rPr>
                        <a:t>2,000.00</a:t>
                      </a:r>
                      <a:endParaRPr lang="en-US" sz="1200" b="0" i="0" u="none" strike="noStrike" dirty="0">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20,000.00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      22,000.00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rtl="0" fontAlgn="b"/>
                      <a:r>
                        <a:rPr lang="en-US" sz="1200" u="none" strike="noStrike">
                          <a:effectLst/>
                        </a:rPr>
                        <a:t>To ensure smooth flow of operation of the Assembly</a:t>
                      </a:r>
                      <a:endParaRPr lang="en-US" sz="1200" b="0" i="0" u="none" strike="noStrike">
                        <a:solidFill>
                          <a:srgbClr val="000000"/>
                        </a:solidFill>
                        <a:effectLst/>
                        <a:latin typeface="Arial" panose="020B0604020202020204" pitchFamily="34" charset="0"/>
                      </a:endParaRPr>
                    </a:p>
                  </a:txBody>
                  <a:tcPr marL="6810" marR="6810" marT="6810" marB="0" anchor="b"/>
                </a:tc>
              </a:tr>
              <a:tr h="779291">
                <a:tc>
                  <a:txBody>
                    <a:bodyPr/>
                    <a:lstStyle/>
                    <a:p>
                      <a:pPr algn="l" fontAlgn="b"/>
                      <a:r>
                        <a:rPr lang="en-US" sz="1200" u="none" strike="noStrike" dirty="0">
                          <a:effectLst/>
                        </a:rPr>
                        <a:t>Organize sensitization on Teenage Pregnancy</a:t>
                      </a:r>
                      <a:endParaRPr lang="en-US" sz="1200" b="0" i="0" u="none" strike="noStrike" dirty="0">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2,000.00</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8,880.31</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      10,880.31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rtl="0" fontAlgn="b"/>
                      <a:r>
                        <a:rPr lang="en-US" sz="1200" u="none" strike="noStrike">
                          <a:effectLst/>
                        </a:rPr>
                        <a:t>Increase awareness on the prevention of teenage pregnancy</a:t>
                      </a:r>
                      <a:endParaRPr lang="en-US" sz="1200" b="0" i="0" u="none" strike="noStrike">
                        <a:solidFill>
                          <a:srgbClr val="000000"/>
                        </a:solidFill>
                        <a:effectLst/>
                        <a:latin typeface="Arial" panose="020B0604020202020204" pitchFamily="34" charset="0"/>
                      </a:endParaRPr>
                    </a:p>
                  </a:txBody>
                  <a:tcPr marL="6810" marR="6810" marT="6810" marB="0" anchor="b"/>
                </a:tc>
              </a:tr>
              <a:tr h="779291">
                <a:tc>
                  <a:txBody>
                    <a:bodyPr/>
                    <a:lstStyle/>
                    <a:p>
                      <a:pPr algn="l" fontAlgn="b"/>
                      <a:r>
                        <a:rPr lang="en-US" sz="1200" u="none" strike="noStrike">
                          <a:effectLst/>
                        </a:rPr>
                        <a:t>Sensitize Parents and Care givers on Child Trauma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2,000.00</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2,000.00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        4,000.00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rtl="0" fontAlgn="b"/>
                      <a:r>
                        <a:rPr lang="en-US" sz="1200" u="none" strike="noStrike">
                          <a:effectLst/>
                        </a:rPr>
                        <a:t>Increase awarenes  on consequencies of child trauma </a:t>
                      </a:r>
                      <a:endParaRPr lang="en-US" sz="1200" b="0" i="0" u="none" strike="noStrike">
                        <a:solidFill>
                          <a:srgbClr val="000000"/>
                        </a:solidFill>
                        <a:effectLst/>
                        <a:latin typeface="Arial" panose="020B0604020202020204" pitchFamily="34" charset="0"/>
                      </a:endParaRPr>
                    </a:p>
                  </a:txBody>
                  <a:tcPr marL="6810" marR="6810" marT="6810" marB="0" anchor="b"/>
                </a:tc>
              </a:tr>
              <a:tr h="623432">
                <a:tc>
                  <a:txBody>
                    <a:bodyPr/>
                    <a:lstStyle/>
                    <a:p>
                      <a:pPr algn="l" fontAlgn="b"/>
                      <a:r>
                        <a:rPr lang="en-US" sz="1200" u="none" strike="noStrike">
                          <a:effectLst/>
                        </a:rPr>
                        <a:t>Employees' Compensation</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429,101.82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    429,101.82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rtl="0" fontAlgn="b"/>
                      <a:r>
                        <a:rPr lang="en-US" sz="1200" u="none" strike="noStrike">
                          <a:effectLst/>
                        </a:rPr>
                        <a:t>payment of workers on government payroll</a:t>
                      </a:r>
                      <a:endParaRPr lang="en-US" sz="1200" b="0" i="0" u="none" strike="noStrike">
                        <a:solidFill>
                          <a:srgbClr val="000000"/>
                        </a:solidFill>
                        <a:effectLst/>
                        <a:latin typeface="Arial" panose="020B0604020202020204" pitchFamily="34" charset="0"/>
                      </a:endParaRPr>
                    </a:p>
                  </a:txBody>
                  <a:tcPr marL="6810" marR="6810" marT="6810" marB="0" anchor="b"/>
                </a:tc>
              </a:tr>
              <a:tr h="768130">
                <a:tc>
                  <a:txBody>
                    <a:bodyPr/>
                    <a:lstStyle/>
                    <a:p>
                      <a:pPr algn="l" fontAlgn="b"/>
                      <a:r>
                        <a:rPr lang="en-US" sz="1200" u="none" strike="noStrike">
                          <a:effectLst/>
                        </a:rPr>
                        <a:t>Educate communities on Child and Family Welfare issues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2,000.00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2,000.00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6810" marR="6810" marT="681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810" marR="6810" marT="681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r" fontAlgn="b"/>
                      <a:r>
                        <a:rPr lang="en-US" sz="1200" u="none" strike="noStrike">
                          <a:effectLst/>
                        </a:rPr>
                        <a:t>        4,000.00 </a:t>
                      </a:r>
                      <a:endParaRPr lang="en-US" sz="1200" b="1" i="0" u="none" strike="noStrike">
                        <a:solidFill>
                          <a:srgbClr val="000000"/>
                        </a:solidFill>
                        <a:effectLst/>
                        <a:latin typeface="Arial" panose="020B0604020202020204" pitchFamily="34" charset="0"/>
                      </a:endParaRPr>
                    </a:p>
                  </a:txBody>
                  <a:tcPr marL="6810" marR="6810" marT="6810" marB="0" anchor="b"/>
                </a:tc>
                <a:tc>
                  <a:txBody>
                    <a:bodyPr/>
                    <a:lstStyle/>
                    <a:p>
                      <a:pPr algn="l" rtl="0" fontAlgn="b"/>
                      <a:r>
                        <a:rPr lang="en-US" sz="1200" u="none" strike="noStrike" dirty="0">
                          <a:effectLst/>
                        </a:rPr>
                        <a:t>Reduce broken homes and promote family reunion </a:t>
                      </a:r>
                      <a:endParaRPr lang="en-US" sz="1200" b="0" i="0" u="none" strike="noStrike" dirty="0">
                        <a:solidFill>
                          <a:srgbClr val="000000"/>
                        </a:solidFill>
                        <a:effectLst/>
                        <a:latin typeface="Arial" panose="020B0604020202020204" pitchFamily="34" charset="0"/>
                      </a:endParaRPr>
                    </a:p>
                  </a:txBody>
                  <a:tcPr marL="6810" marR="6810" marT="6810" marB="0" anchor="b"/>
                </a:tc>
              </a:tr>
              <a:tr h="1332615">
                <a:tc>
                  <a:txBody>
                    <a:bodyPr/>
                    <a:lstStyle/>
                    <a:p>
                      <a:pPr algn="l" fontAlgn="b"/>
                      <a:r>
                        <a:rPr lang="en-US" sz="1200" b="0" i="0" u="none" strike="noStrike">
                          <a:solidFill>
                            <a:srgbClr val="000000"/>
                          </a:solidFill>
                          <a:effectLst/>
                          <a:latin typeface="+mn-lt"/>
                        </a:rPr>
                        <a:t>Celebrate World Day Against Child Labour </a:t>
                      </a:r>
                    </a:p>
                  </a:txBody>
                  <a:tcPr marL="7620" marR="7620" marT="7620" marB="0" anchor="b"/>
                </a:tc>
                <a:tc>
                  <a:txBody>
                    <a:bodyPr/>
                    <a:lstStyle/>
                    <a:p>
                      <a:pPr algn="l" fontAlgn="b"/>
                      <a:r>
                        <a:rPr lang="en-US" sz="1200" b="0" i="0" u="none" strike="noStrike">
                          <a:solidFill>
                            <a:srgbClr val="000000"/>
                          </a:solidFill>
                          <a:effectLst/>
                          <a:latin typeface="+mn-lt"/>
                        </a:rPr>
                        <a:t>       3,000.00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15,000.00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18,000.00 </a:t>
                      </a:r>
                    </a:p>
                  </a:txBody>
                  <a:tcPr marL="7620" marR="7620" marT="7620" marB="0" anchor="b"/>
                </a:tc>
                <a:tc>
                  <a:txBody>
                    <a:bodyPr/>
                    <a:lstStyle/>
                    <a:p>
                      <a:pPr algn="l" rtl="0" fontAlgn="b"/>
                      <a:r>
                        <a:rPr lang="en-US" sz="1200" b="0" i="0" u="none" strike="noStrike" dirty="0">
                          <a:solidFill>
                            <a:srgbClr val="000000"/>
                          </a:solidFill>
                          <a:effectLst/>
                          <a:latin typeface="+mn-lt"/>
                        </a:rPr>
                        <a:t>To create awareness on child </a:t>
                      </a:r>
                      <a:r>
                        <a:rPr lang="en-US" sz="1200" b="0" i="0" u="none" strike="noStrike" dirty="0" err="1">
                          <a:solidFill>
                            <a:srgbClr val="000000"/>
                          </a:solidFill>
                          <a:effectLst/>
                          <a:latin typeface="+mn-lt"/>
                        </a:rPr>
                        <a:t>labour</a:t>
                      </a:r>
                      <a:r>
                        <a:rPr lang="en-US" sz="1200" b="0" i="0" u="none" strike="noStrike" dirty="0">
                          <a:solidFill>
                            <a:srgbClr val="000000"/>
                          </a:solidFill>
                          <a:effectLst/>
                          <a:latin typeface="+mn-lt"/>
                        </a:rPr>
                        <a:t> and its associated challenges to the development of the child</a:t>
                      </a:r>
                    </a:p>
                  </a:txBody>
                  <a:tcPr marL="7620" marR="7620" marT="7620" marB="0" anchor="b"/>
                </a:tc>
              </a:tr>
            </a:tbl>
          </a:graphicData>
        </a:graphic>
      </p:graphicFrame>
    </p:spTree>
    <p:extLst>
      <p:ext uri="{BB962C8B-B14F-4D97-AF65-F5344CB8AC3E}">
        <p14:creationId xmlns:p14="http://schemas.microsoft.com/office/powerpoint/2010/main" val="348946665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62</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476197999"/>
              </p:ext>
            </p:extLst>
          </p:nvPr>
        </p:nvGraphicFramePr>
        <p:xfrm>
          <a:off x="165462" y="165463"/>
          <a:ext cx="11895910" cy="6318546"/>
        </p:xfrm>
        <a:graphic>
          <a:graphicData uri="http://schemas.openxmlformats.org/drawingml/2006/table">
            <a:tbl>
              <a:tblPr>
                <a:tableStyleId>{616DA210-FB5B-4158-B5E0-FEB733F419BA}</a:tableStyleId>
              </a:tblPr>
              <a:tblGrid>
                <a:gridCol w="1950721"/>
                <a:gridCol w="1114697"/>
                <a:gridCol w="1201783"/>
                <a:gridCol w="1184366"/>
                <a:gridCol w="1062446"/>
                <a:gridCol w="1201782"/>
                <a:gridCol w="1001486"/>
                <a:gridCol w="966652"/>
                <a:gridCol w="2211977"/>
              </a:tblGrid>
              <a:tr h="361909">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184647">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324979">
                <a:tc>
                  <a:txBody>
                    <a:bodyPr/>
                    <a:lstStyle/>
                    <a:p>
                      <a:pPr algn="l" fontAlgn="b"/>
                      <a:r>
                        <a:rPr lang="en-US" sz="1200" b="1" u="none" strike="noStrike" dirty="0">
                          <a:effectLst/>
                          <a:latin typeface="+mn-lt"/>
                        </a:rPr>
                        <a:t>SOCIAL SERVICES DELIVERY</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361909">
                <a:tc>
                  <a:txBody>
                    <a:bodyPr/>
                    <a:lstStyle/>
                    <a:p>
                      <a:pPr algn="l" fontAlgn="b"/>
                      <a:r>
                        <a:rPr lang="en-US" sz="1200" b="1" u="none" strike="noStrike" dirty="0">
                          <a:effectLst/>
                          <a:latin typeface="+mn-lt"/>
                        </a:rPr>
                        <a:t>SOCIAL WELFARE &amp; COMM. DEV'T.</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rtl="0"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r>
              <a:tr h="539170">
                <a:tc>
                  <a:txBody>
                    <a:bodyPr/>
                    <a:lstStyle/>
                    <a:p>
                      <a:pPr algn="l" fontAlgn="b"/>
                      <a:r>
                        <a:rPr lang="en-US" sz="1200" u="none" strike="noStrike" dirty="0">
                          <a:effectLst/>
                          <a:latin typeface="+mn-lt"/>
                        </a:rPr>
                        <a:t>Organize sensitization on HIV/AIDS and observe 2024 World AIDS Day.</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15,000.00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15,000.00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create awareness and sentize the general public on HIV/AIDS prevention</a:t>
                      </a:r>
                      <a:endParaRPr lang="en-US" sz="1200" b="0" i="0" u="none" strike="noStrike">
                        <a:solidFill>
                          <a:srgbClr val="000000"/>
                        </a:solidFill>
                        <a:effectLst/>
                        <a:latin typeface="+mn-lt"/>
                      </a:endParaRPr>
                    </a:p>
                  </a:txBody>
                  <a:tcPr marL="7620" marR="7620" marT="7620" marB="0" anchor="b"/>
                </a:tc>
              </a:tr>
              <a:tr h="361909">
                <a:tc>
                  <a:txBody>
                    <a:bodyPr/>
                    <a:lstStyle/>
                    <a:p>
                      <a:pPr algn="l" fontAlgn="b"/>
                      <a:r>
                        <a:rPr lang="en-US" sz="1200" u="none" strike="noStrike">
                          <a:effectLst/>
                          <a:latin typeface="+mn-lt"/>
                        </a:rPr>
                        <a:t>Celebrate international day for the Girl Child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2,000.00 </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7,000.00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build confidence in the girl child</a:t>
                      </a:r>
                      <a:endParaRPr lang="en-US" sz="1200" b="0" i="0" u="none" strike="noStrike">
                        <a:solidFill>
                          <a:srgbClr val="000000"/>
                        </a:solidFill>
                        <a:effectLst/>
                        <a:latin typeface="+mn-lt"/>
                      </a:endParaRPr>
                    </a:p>
                  </a:txBody>
                  <a:tcPr marL="7620" marR="7620" marT="7620" marB="0" anchor="b"/>
                </a:tc>
              </a:tr>
              <a:tr h="716431">
                <a:tc>
                  <a:txBody>
                    <a:bodyPr/>
                    <a:lstStyle/>
                    <a:p>
                      <a:pPr algn="l" fontAlgn="b"/>
                      <a:r>
                        <a:rPr lang="en-US" sz="1200" u="none" strike="noStrike">
                          <a:effectLst/>
                          <a:latin typeface="+mn-lt"/>
                        </a:rPr>
                        <a:t>Organize training on Women Empowerment</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6,000.00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dirty="0">
                          <a:effectLst/>
                          <a:latin typeface="+mn-lt"/>
                        </a:rPr>
                        <a:t>        6,000.00 </a:t>
                      </a:r>
                      <a:endParaRPr lang="en-US" sz="1200" b="1" i="0" u="none" strike="noStrike" dirty="0">
                        <a:solidFill>
                          <a:srgbClr val="000000"/>
                        </a:solidFill>
                        <a:effectLst/>
                        <a:latin typeface="+mn-lt"/>
                      </a:endParaRPr>
                    </a:p>
                  </a:txBody>
                  <a:tcPr marL="7620" marR="7620" marT="7620" marB="0" anchor="b"/>
                </a:tc>
                <a:tc>
                  <a:txBody>
                    <a:bodyPr/>
                    <a:lstStyle/>
                    <a:p>
                      <a:pPr algn="l" rtl="0" fontAlgn="b"/>
                      <a:r>
                        <a:rPr lang="en-US" sz="1200" u="none" strike="noStrike" dirty="0">
                          <a:effectLst/>
                          <a:latin typeface="+mn-lt"/>
                        </a:rPr>
                        <a:t>To provide alternative livelihood for women and build their capacity to be leaders</a:t>
                      </a:r>
                      <a:endParaRPr lang="en-US" sz="1200" b="0" i="0" u="none" strike="noStrike" dirty="0">
                        <a:solidFill>
                          <a:srgbClr val="000000"/>
                        </a:solidFill>
                        <a:effectLst/>
                        <a:latin typeface="+mn-lt"/>
                      </a:endParaRPr>
                    </a:p>
                  </a:txBody>
                  <a:tcPr marL="7620" marR="7620" marT="7620" marB="0" anchor="b"/>
                </a:tc>
              </a:tr>
              <a:tr h="539170">
                <a:tc>
                  <a:txBody>
                    <a:bodyPr/>
                    <a:lstStyle/>
                    <a:p>
                      <a:pPr algn="l" fontAlgn="b"/>
                      <a:r>
                        <a:rPr lang="en-US" sz="1200" u="none" strike="noStrike">
                          <a:effectLst/>
                          <a:latin typeface="+mn-lt"/>
                        </a:rPr>
                        <a:t>Organize sensitization on gender-based violence in schools</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3,000.00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8,000.00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reduce all forms of gender-based violence in schools</a:t>
                      </a:r>
                      <a:endParaRPr lang="en-US" sz="1200" b="0" i="0" u="none" strike="noStrike">
                        <a:solidFill>
                          <a:srgbClr val="000000"/>
                        </a:solidFill>
                        <a:effectLst/>
                        <a:latin typeface="+mn-lt"/>
                      </a:endParaRPr>
                    </a:p>
                  </a:txBody>
                  <a:tcPr marL="7620" marR="7620" marT="7620" marB="0" anchor="b"/>
                </a:tc>
              </a:tr>
              <a:tr h="539170">
                <a:tc>
                  <a:txBody>
                    <a:bodyPr/>
                    <a:lstStyle/>
                    <a:p>
                      <a:pPr algn="l" fontAlgn="b"/>
                      <a:r>
                        <a:rPr lang="en-US" sz="1200" u="none" strike="noStrike">
                          <a:effectLst/>
                          <a:latin typeface="+mn-lt"/>
                        </a:rPr>
                        <a:t>Disburse Disability Common Fund district wide</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185,000.00 </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185,000.00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To meet recurrent expenditure and support PWDs financially </a:t>
                      </a:r>
                      <a:endParaRPr lang="en-US" sz="1200" b="0" i="0" u="none" strike="noStrike" dirty="0">
                        <a:solidFill>
                          <a:srgbClr val="000000"/>
                        </a:solidFill>
                        <a:effectLst/>
                        <a:latin typeface="+mn-lt"/>
                      </a:endParaRPr>
                    </a:p>
                  </a:txBody>
                  <a:tcPr marL="7620" marR="7620" marT="7620" marB="0" anchor="b"/>
                </a:tc>
              </a:tr>
              <a:tr h="539170">
                <a:tc>
                  <a:txBody>
                    <a:bodyPr/>
                    <a:lstStyle/>
                    <a:p>
                      <a:pPr algn="l" fontAlgn="b"/>
                      <a:r>
                        <a:rPr lang="en-US" sz="1200" b="0" i="0" u="none" strike="noStrike">
                          <a:solidFill>
                            <a:srgbClr val="000000"/>
                          </a:solidFill>
                          <a:effectLst/>
                          <a:latin typeface="+mn-lt"/>
                        </a:rPr>
                        <a:t> Register, Enroll PWDs on NHIS and Monitor activities of PWDs district wide</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15,000.00 </a:t>
                      </a:r>
                    </a:p>
                  </a:txBody>
                  <a:tcPr marL="7620" marR="7620" marT="7620" marB="0" anchor="b"/>
                </a:tc>
                <a:tc>
                  <a:txBody>
                    <a:bodyPr/>
                    <a:lstStyle/>
                    <a:p>
                      <a:pPr algn="r" fontAlgn="b"/>
                      <a:r>
                        <a:rPr lang="en-US" sz="1200" b="1" i="0" u="none" strike="noStrike">
                          <a:solidFill>
                            <a:srgbClr val="000000"/>
                          </a:solidFill>
                          <a:effectLst/>
                          <a:latin typeface="+mn-lt"/>
                        </a:rPr>
                        <a:t>      15,000.00 </a:t>
                      </a:r>
                    </a:p>
                  </a:txBody>
                  <a:tcPr marL="7620" marR="7620" marT="7620" marB="0" anchor="b"/>
                </a:tc>
                <a:tc>
                  <a:txBody>
                    <a:bodyPr/>
                    <a:lstStyle/>
                    <a:p>
                      <a:pPr algn="l" fontAlgn="b"/>
                      <a:r>
                        <a:rPr lang="en-US" sz="1200" b="0" i="0" u="none" strike="noStrike">
                          <a:solidFill>
                            <a:srgbClr val="000000"/>
                          </a:solidFill>
                          <a:effectLst/>
                          <a:latin typeface="+mn-lt"/>
                        </a:rPr>
                        <a:t>Promote economic empowerment of PWDs</a:t>
                      </a:r>
                    </a:p>
                  </a:txBody>
                  <a:tcPr marL="7620" marR="7620" marT="7620" marB="0" anchor="b"/>
                </a:tc>
              </a:tr>
              <a:tr h="539170">
                <a:tc>
                  <a:txBody>
                    <a:bodyPr/>
                    <a:lstStyle/>
                    <a:p>
                      <a:pPr algn="l" fontAlgn="b"/>
                      <a:r>
                        <a:rPr lang="en-US" sz="1200" b="0" i="0" u="none" strike="noStrike">
                          <a:solidFill>
                            <a:srgbClr val="000000"/>
                          </a:solidFill>
                          <a:effectLst/>
                          <a:latin typeface="+mn-lt"/>
                        </a:rPr>
                        <a:t>Organize Capacity Building Workshop for PWDs district wide</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80,000.00 </a:t>
                      </a:r>
                    </a:p>
                  </a:txBody>
                  <a:tcPr marL="7620" marR="7620" marT="7620" marB="0" anchor="b"/>
                </a:tc>
                <a:tc>
                  <a:txBody>
                    <a:bodyPr/>
                    <a:lstStyle/>
                    <a:p>
                      <a:pPr algn="r" fontAlgn="b"/>
                      <a:r>
                        <a:rPr lang="en-US" sz="1200" b="1" i="0" u="none" strike="noStrike">
                          <a:solidFill>
                            <a:srgbClr val="000000"/>
                          </a:solidFill>
                          <a:effectLst/>
                          <a:latin typeface="+mn-lt"/>
                        </a:rPr>
                        <a:t>      80,000.00 </a:t>
                      </a:r>
                    </a:p>
                  </a:txBody>
                  <a:tcPr marL="7620" marR="7620" marT="7620" marB="0" anchor="b"/>
                </a:tc>
                <a:tc>
                  <a:txBody>
                    <a:bodyPr/>
                    <a:lstStyle/>
                    <a:p>
                      <a:pPr algn="l" fontAlgn="b"/>
                      <a:r>
                        <a:rPr lang="en-US" sz="1200" b="0" i="0" u="none" strike="noStrike" dirty="0">
                          <a:solidFill>
                            <a:srgbClr val="000000"/>
                          </a:solidFill>
                          <a:effectLst/>
                          <a:latin typeface="+mn-lt"/>
                        </a:rPr>
                        <a:t>Build the capacity of PWDs in vocation or skill</a:t>
                      </a:r>
                    </a:p>
                  </a:txBody>
                  <a:tcPr marL="7620" marR="7620" marT="7620" marB="0" anchor="b"/>
                </a:tc>
              </a:tr>
              <a:tr h="716431">
                <a:tc>
                  <a:txBody>
                    <a:bodyPr/>
                    <a:lstStyle/>
                    <a:p>
                      <a:pPr algn="l" fontAlgn="b"/>
                      <a:r>
                        <a:rPr lang="en-US" sz="1200" b="0" i="0" u="none" strike="noStrike">
                          <a:solidFill>
                            <a:srgbClr val="000000"/>
                          </a:solidFill>
                          <a:effectLst/>
                          <a:latin typeface="+mn-lt"/>
                        </a:rPr>
                        <a:t> Roll out of the Child Protection Tool Kits through community engagement and dialogue district wide</a:t>
                      </a:r>
                    </a:p>
                  </a:txBody>
                  <a:tcPr marL="7620" marR="7620" marT="7620" marB="0" anchor="b"/>
                </a:tc>
                <a:tc>
                  <a:txBody>
                    <a:bodyPr/>
                    <a:lstStyle/>
                    <a:p>
                      <a:pPr algn="l" fontAlgn="b"/>
                      <a:r>
                        <a:rPr lang="en-US" sz="1200" b="1" i="0" u="none" strike="noStrike">
                          <a:solidFill>
                            <a:srgbClr val="000000"/>
                          </a:solidFill>
                          <a:effectLst/>
                          <a:latin typeface="+mn-lt"/>
                        </a:rPr>
                        <a:t>       6,000.00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5,000.00 </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11,000.00 </a:t>
                      </a:r>
                    </a:p>
                  </a:txBody>
                  <a:tcPr marL="7620" marR="7620" marT="7620" marB="0" anchor="b"/>
                </a:tc>
                <a:tc>
                  <a:txBody>
                    <a:bodyPr/>
                    <a:lstStyle/>
                    <a:p>
                      <a:pPr algn="l" rtl="0" fontAlgn="b"/>
                      <a:r>
                        <a:rPr lang="en-US" sz="1200" b="0" i="0" u="none" strike="noStrike" dirty="0">
                          <a:solidFill>
                            <a:srgbClr val="000000"/>
                          </a:solidFill>
                          <a:effectLst/>
                          <a:latin typeface="+mn-lt"/>
                        </a:rPr>
                        <a:t>Promote Child protection rights</a:t>
                      </a:r>
                    </a:p>
                  </a:txBody>
                  <a:tcPr marL="7620" marR="7620" marT="7620" marB="0" anchor="b"/>
                </a:tc>
              </a:tr>
              <a:tr h="463146">
                <a:tc>
                  <a:txBody>
                    <a:bodyPr/>
                    <a:lstStyle/>
                    <a:p>
                      <a:pPr algn="l" fontAlgn="b"/>
                      <a:r>
                        <a:rPr lang="en-US" sz="1000" b="1" i="0" u="none" strike="noStrike" dirty="0">
                          <a:solidFill>
                            <a:srgbClr val="000000"/>
                          </a:solidFill>
                          <a:effectLst/>
                          <a:latin typeface="Arial" panose="020B0604020202020204" pitchFamily="34" charset="0"/>
                        </a:rPr>
                        <a:t>SUB-TOTAL</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28,000.00</a:t>
                      </a:r>
                    </a:p>
                  </a:txBody>
                  <a:tcPr marL="7620" marR="7620" marT="7620" marB="0" anchor="b"/>
                </a:tc>
                <a:tc>
                  <a:txBody>
                    <a:bodyPr/>
                    <a:lstStyle/>
                    <a:p>
                      <a:pPr algn="l" fontAlgn="b"/>
                      <a:r>
                        <a:rPr lang="en-US" sz="1000" b="1" i="0" u="none" strike="noStrike">
                          <a:solidFill>
                            <a:srgbClr val="000000"/>
                          </a:solidFill>
                          <a:effectLst/>
                          <a:latin typeface="Arial" panose="020B0604020202020204" pitchFamily="34" charset="0"/>
                        </a:rPr>
                        <a:t>   449,101.82 </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57,880.31</a:t>
                      </a:r>
                    </a:p>
                  </a:txBody>
                  <a:tcPr marL="7620" marR="7620" marT="7620" marB="0" anchor="b"/>
                </a:tc>
                <a:tc>
                  <a:txBody>
                    <a:bodyPr/>
                    <a:lstStyle/>
                    <a:p>
                      <a:pPr algn="l" fontAlgn="b"/>
                      <a:r>
                        <a:rPr lang="en-US" sz="1000" b="0" i="0" u="none" strike="noStrike">
                          <a:solidFill>
                            <a:srgbClr val="000000"/>
                          </a:solidFill>
                          <a:effectLst/>
                          <a:latin typeface="Arial" panose="020B0604020202020204" pitchFamily="34" charset="0"/>
                        </a:rPr>
                        <a:t>               -   </a:t>
                      </a:r>
                    </a:p>
                  </a:txBody>
                  <a:tcPr marL="7620" marR="7620" marT="7620" marB="0" anchor="b"/>
                </a:tc>
                <a:tc>
                  <a:txBody>
                    <a:bodyPr/>
                    <a:lstStyle/>
                    <a:p>
                      <a:pPr algn="l" fontAlgn="b"/>
                      <a:r>
                        <a:rPr lang="en-US" sz="1000" b="0" i="0" u="none" strike="noStrike">
                          <a:solidFill>
                            <a:srgbClr val="000000"/>
                          </a:solidFill>
                          <a:effectLst/>
                          <a:latin typeface="Arial" panose="020B0604020202020204" pitchFamily="34" charset="0"/>
                        </a:rPr>
                        <a:t>               -   </a:t>
                      </a:r>
                    </a:p>
                  </a:txBody>
                  <a:tcPr marL="7620" marR="7620" marT="7620" marB="0" anchor="b"/>
                </a:tc>
                <a:tc>
                  <a:txBody>
                    <a:bodyPr/>
                    <a:lstStyle/>
                    <a:p>
                      <a:pPr algn="ctr" fontAlgn="b"/>
                      <a:r>
                        <a:rPr lang="en-US" sz="1000" b="1" i="0" u="none" strike="noStrike">
                          <a:solidFill>
                            <a:srgbClr val="000000"/>
                          </a:solidFill>
                          <a:effectLst/>
                          <a:latin typeface="Arial" panose="020B0604020202020204" pitchFamily="34" charset="0"/>
                        </a:rPr>
                        <a:t> 280,000.00 </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    814,982.13 </a:t>
                      </a:r>
                    </a:p>
                  </a:txBody>
                  <a:tcPr marL="7620" marR="7620" marT="7620" marB="0" anchor="b"/>
                </a:tc>
                <a:tc>
                  <a:txBody>
                    <a:bodyPr/>
                    <a:lstStyle/>
                    <a:p>
                      <a:pPr algn="l" rtl="0" fontAlgn="ctr"/>
                      <a:r>
                        <a:rPr lang="en-US" sz="1000" b="0" i="0" u="none" strike="noStrike" dirty="0">
                          <a:solidFill>
                            <a:srgbClr val="000000"/>
                          </a:solidFill>
                          <a:effectLst/>
                          <a:latin typeface="Arial" panose="020B0604020202020204" pitchFamily="34" charset="0"/>
                        </a:rPr>
                        <a:t> </a:t>
                      </a:r>
                    </a:p>
                  </a:txBody>
                  <a:tcPr marL="7620" marR="7620" marT="7620" marB="0" anchor="ctr"/>
                </a:tc>
              </a:tr>
            </a:tbl>
          </a:graphicData>
        </a:graphic>
      </p:graphicFrame>
    </p:spTree>
    <p:extLst>
      <p:ext uri="{BB962C8B-B14F-4D97-AF65-F5344CB8AC3E}">
        <p14:creationId xmlns:p14="http://schemas.microsoft.com/office/powerpoint/2010/main" val="150048766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583509928"/>
              </p:ext>
            </p:extLst>
          </p:nvPr>
        </p:nvGraphicFramePr>
        <p:xfrm>
          <a:off x="104501" y="226425"/>
          <a:ext cx="11965580" cy="6016234"/>
        </p:xfrm>
        <a:graphic>
          <a:graphicData uri="http://schemas.openxmlformats.org/drawingml/2006/table">
            <a:tbl>
              <a:tblPr>
                <a:tableStyleId>{616DA210-FB5B-4158-B5E0-FEB733F419BA}</a:tableStyleId>
              </a:tblPr>
              <a:tblGrid>
                <a:gridCol w="1680756"/>
                <a:gridCol w="1254034"/>
                <a:gridCol w="984069"/>
                <a:gridCol w="1184366"/>
                <a:gridCol w="1001485"/>
                <a:gridCol w="1062446"/>
                <a:gridCol w="1149532"/>
                <a:gridCol w="1193074"/>
                <a:gridCol w="2455818"/>
              </a:tblGrid>
              <a:tr h="323611">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325" marR="7325" marT="7325"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325" marR="7325" marT="7325" marB="0" anchor="b"/>
                </a:tc>
              </a:tr>
              <a:tr h="161806">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325" marR="7325" marT="7325"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325" marR="7325" marT="7325" marB="0" anchor="ctr"/>
                </a:tc>
              </a:tr>
              <a:tr h="485417">
                <a:tc>
                  <a:txBody>
                    <a:bodyPr/>
                    <a:lstStyle/>
                    <a:p>
                      <a:pPr algn="l" fontAlgn="b"/>
                      <a:r>
                        <a:rPr lang="en-US" sz="1200" b="1" u="none" strike="noStrike" dirty="0">
                          <a:effectLst/>
                        </a:rPr>
                        <a:t>ENVIRONMENTAL HEALTH AND SANITATION SERVICES</a:t>
                      </a:r>
                      <a:endParaRPr lang="en-US" sz="1200" b="1" i="0" u="none" strike="noStrike" dirty="0">
                        <a:solidFill>
                          <a:srgbClr val="000000"/>
                        </a:solidFill>
                        <a:effectLst/>
                        <a:latin typeface="Arial" panose="020B0604020202020204" pitchFamily="34" charset="0"/>
                      </a:endParaRPr>
                    </a:p>
                  </a:txBody>
                  <a:tcPr marL="7325" marR="7325" marT="7325"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325" marR="7325" marT="7325" marB="0" anchor="ctr"/>
                </a:tc>
              </a:tr>
              <a:tr h="647223">
                <a:tc>
                  <a:txBody>
                    <a:bodyPr/>
                    <a:lstStyle/>
                    <a:p>
                      <a:pPr algn="l" fontAlgn="b"/>
                      <a:r>
                        <a:rPr lang="en-US" sz="1200" u="none" strike="noStrike">
                          <a:effectLst/>
                        </a:rPr>
                        <a:t>Compensation of Employees</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687,297.22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    687,297.22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rtl="0" fontAlgn="b"/>
                      <a:r>
                        <a:rPr lang="en-US" sz="1200" u="none" strike="noStrike">
                          <a:effectLst/>
                        </a:rPr>
                        <a:t>payment of workers on government payroll</a:t>
                      </a:r>
                      <a:endParaRPr lang="en-US" sz="1200" b="0" i="0" u="none" strike="noStrike">
                        <a:solidFill>
                          <a:srgbClr val="000000"/>
                        </a:solidFill>
                        <a:effectLst/>
                        <a:latin typeface="Arial" panose="020B0604020202020204" pitchFamily="34" charset="0"/>
                      </a:endParaRPr>
                    </a:p>
                  </a:txBody>
                  <a:tcPr marL="7325" marR="7325" marT="7325" marB="0" anchor="b"/>
                </a:tc>
              </a:tr>
              <a:tr h="809028">
                <a:tc>
                  <a:txBody>
                    <a:bodyPr/>
                    <a:lstStyle/>
                    <a:p>
                      <a:pPr algn="l" fontAlgn="b"/>
                      <a:r>
                        <a:rPr lang="en-US" sz="1200" u="none" strike="noStrike">
                          <a:effectLst/>
                        </a:rPr>
                        <a:t> Ensure Community Led Total Sanitation (CLTS) /  WASH promotion district</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32,000.00</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      32,000.00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rtl="0" fontAlgn="b"/>
                      <a:r>
                        <a:rPr lang="en-US" sz="1200" u="none" strike="noStrike">
                          <a:effectLst/>
                        </a:rPr>
                        <a:t>Minimize the spread of epidemic and floods in the District</a:t>
                      </a:r>
                      <a:endParaRPr lang="en-US" sz="1200" b="0" i="0" u="none" strike="noStrike">
                        <a:solidFill>
                          <a:srgbClr val="000000"/>
                        </a:solidFill>
                        <a:effectLst/>
                        <a:latin typeface="Arial" panose="020B0604020202020204" pitchFamily="34" charset="0"/>
                      </a:endParaRPr>
                    </a:p>
                  </a:txBody>
                  <a:tcPr marL="7325" marR="7325" marT="7325" marB="0" anchor="b"/>
                </a:tc>
              </a:tr>
              <a:tr h="485417">
                <a:tc>
                  <a:txBody>
                    <a:bodyPr/>
                    <a:lstStyle/>
                    <a:p>
                      <a:pPr algn="l" fontAlgn="b"/>
                      <a:r>
                        <a:rPr lang="en-US" sz="1200" u="none" strike="noStrike" dirty="0">
                          <a:effectLst/>
                        </a:rPr>
                        <a:t> Conduct routine inspection district wide</a:t>
                      </a:r>
                      <a:endParaRPr lang="en-US" sz="1200" b="0" i="0" u="none" strike="noStrike" dirty="0">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3,700.00</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9,600.00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      13,300.00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rtl="0" fontAlgn="b"/>
                      <a:r>
                        <a:rPr lang="en-US" sz="1200" u="none" strike="noStrike">
                          <a:effectLst/>
                        </a:rPr>
                        <a:t>Improve  food security for healthy life</a:t>
                      </a:r>
                      <a:endParaRPr lang="en-US" sz="1200" b="0" i="0" u="none" strike="noStrike">
                        <a:solidFill>
                          <a:srgbClr val="000000"/>
                        </a:solidFill>
                        <a:effectLst/>
                        <a:latin typeface="Arial" panose="020B0604020202020204" pitchFamily="34" charset="0"/>
                      </a:endParaRPr>
                    </a:p>
                  </a:txBody>
                  <a:tcPr marL="7325" marR="7325" marT="7325" marB="0" anchor="b"/>
                </a:tc>
              </a:tr>
              <a:tr h="809028">
                <a:tc>
                  <a:txBody>
                    <a:bodyPr/>
                    <a:lstStyle/>
                    <a:p>
                      <a:pPr algn="l" fontAlgn="b"/>
                      <a:r>
                        <a:rPr lang="en-US" sz="1200" u="none" strike="noStrike">
                          <a:effectLst/>
                        </a:rPr>
                        <a:t> Organize  health education and creation of awareness to construct household latrine district wide</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10,200.00</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      10,200.00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rtl="0" fontAlgn="b"/>
                      <a:r>
                        <a:rPr lang="en-US" sz="1200" u="none" strike="noStrike">
                          <a:effectLst/>
                        </a:rPr>
                        <a:t>To enhance and equip rural health delivery </a:t>
                      </a:r>
                      <a:endParaRPr lang="en-US" sz="1200" b="0" i="0" u="none" strike="noStrike">
                        <a:solidFill>
                          <a:srgbClr val="000000"/>
                        </a:solidFill>
                        <a:effectLst/>
                        <a:latin typeface="Arial" panose="020B0604020202020204" pitchFamily="34" charset="0"/>
                      </a:endParaRPr>
                    </a:p>
                  </a:txBody>
                  <a:tcPr marL="7325" marR="7325" marT="7325" marB="0" anchor="b"/>
                </a:tc>
              </a:tr>
              <a:tr h="647223">
                <a:tc>
                  <a:txBody>
                    <a:bodyPr/>
                    <a:lstStyle/>
                    <a:p>
                      <a:pPr algn="l" fontAlgn="b"/>
                      <a:r>
                        <a:rPr lang="en-US" sz="1200" u="none" strike="noStrike">
                          <a:effectLst/>
                        </a:rPr>
                        <a:t>Internal Management of the Organization</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5,000.00</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325" marR="7325" marT="7325"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r" fontAlgn="b"/>
                      <a:r>
                        <a:rPr lang="en-US" sz="1200" u="none" strike="noStrike">
                          <a:effectLst/>
                        </a:rPr>
                        <a:t>        5,000.00 </a:t>
                      </a:r>
                      <a:endParaRPr lang="en-US" sz="1200" b="1" i="0" u="none" strike="noStrike">
                        <a:solidFill>
                          <a:srgbClr val="000000"/>
                        </a:solidFill>
                        <a:effectLst/>
                        <a:latin typeface="Arial" panose="020B0604020202020204" pitchFamily="34" charset="0"/>
                      </a:endParaRPr>
                    </a:p>
                  </a:txBody>
                  <a:tcPr marL="7325" marR="7325" marT="7325" marB="0" anchor="b"/>
                </a:tc>
                <a:tc>
                  <a:txBody>
                    <a:bodyPr/>
                    <a:lstStyle/>
                    <a:p>
                      <a:pPr algn="l" rtl="0" fontAlgn="b"/>
                      <a:r>
                        <a:rPr lang="en-US" sz="1200" u="none" strike="noStrike" dirty="0">
                          <a:effectLst/>
                        </a:rPr>
                        <a:t>To ensure smooth flow of operation of the Assembly</a:t>
                      </a:r>
                      <a:endParaRPr lang="en-US" sz="1200" b="0" i="0" u="none" strike="noStrike" dirty="0">
                        <a:solidFill>
                          <a:srgbClr val="000000"/>
                        </a:solidFill>
                        <a:effectLst/>
                        <a:latin typeface="Arial" panose="020B0604020202020204" pitchFamily="34" charset="0"/>
                      </a:endParaRPr>
                    </a:p>
                  </a:txBody>
                  <a:tcPr marL="7325" marR="7325" marT="7325" marB="0" anchor="b"/>
                </a:tc>
              </a:tr>
              <a:tr h="647223">
                <a:tc>
                  <a:txBody>
                    <a:bodyPr/>
                    <a:lstStyle/>
                    <a:p>
                      <a:pPr algn="l" fontAlgn="b"/>
                      <a:r>
                        <a:rPr lang="en-US" sz="1200" b="0" i="0" u="none" strike="noStrike">
                          <a:solidFill>
                            <a:srgbClr val="000000"/>
                          </a:solidFill>
                          <a:effectLst/>
                          <a:latin typeface="+mn-lt"/>
                        </a:rPr>
                        <a:t> Organize Health screening of food and drink vendors district wide</a:t>
                      </a:r>
                    </a:p>
                  </a:txBody>
                  <a:tcPr marL="7620" marR="7620" marT="7620" marB="0" anchor="b"/>
                </a:tc>
                <a:tc>
                  <a:txBody>
                    <a:bodyPr/>
                    <a:lstStyle/>
                    <a:p>
                      <a:pPr algn="r" fontAlgn="b"/>
                      <a:r>
                        <a:rPr lang="en-US" sz="1200" b="0" i="0" u="none" strike="noStrike">
                          <a:solidFill>
                            <a:srgbClr val="000000"/>
                          </a:solidFill>
                          <a:effectLst/>
                          <a:latin typeface="+mn-lt"/>
                        </a:rPr>
                        <a:t>5,400.00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5,400.00 </a:t>
                      </a:r>
                    </a:p>
                  </a:txBody>
                  <a:tcPr marL="7620" marR="7620" marT="7620" marB="0" anchor="b"/>
                </a:tc>
                <a:tc>
                  <a:txBody>
                    <a:bodyPr/>
                    <a:lstStyle/>
                    <a:p>
                      <a:pPr algn="l" rtl="0" fontAlgn="b"/>
                      <a:r>
                        <a:rPr lang="en-US" sz="1200" b="0" i="0" u="none" strike="noStrike">
                          <a:solidFill>
                            <a:srgbClr val="000000"/>
                          </a:solidFill>
                          <a:effectLst/>
                          <a:latin typeface="+mn-lt"/>
                        </a:rPr>
                        <a:t>Educate public to construct household latrines to improve environmental sanitation</a:t>
                      </a:r>
                    </a:p>
                  </a:txBody>
                  <a:tcPr marL="7620" marR="7620" marT="7620" marB="0" anchor="b"/>
                </a:tc>
              </a:tr>
              <a:tr h="647223">
                <a:tc>
                  <a:txBody>
                    <a:bodyPr/>
                    <a:lstStyle/>
                    <a:p>
                      <a:pPr algn="l" fontAlgn="b"/>
                      <a:r>
                        <a:rPr lang="en-US" sz="1200" b="0" i="0" u="none" strike="noStrike">
                          <a:solidFill>
                            <a:srgbClr val="000000"/>
                          </a:solidFill>
                          <a:effectLst/>
                          <a:latin typeface="+mn-lt"/>
                        </a:rPr>
                        <a:t>Support Sanitation improvement package and Manage sanitation in the district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0" i="0" u="none" strike="noStrike">
                          <a:solidFill>
                            <a:srgbClr val="000000"/>
                          </a:solidFill>
                          <a:effectLst/>
                          <a:latin typeface="+mn-lt"/>
                        </a:rPr>
                        <a:t>40,000.00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40,000.00 </a:t>
                      </a:r>
                    </a:p>
                  </a:txBody>
                  <a:tcPr marL="7620" marR="7620" marT="7620" marB="0" anchor="b"/>
                </a:tc>
                <a:tc>
                  <a:txBody>
                    <a:bodyPr/>
                    <a:lstStyle/>
                    <a:p>
                      <a:pPr algn="l" rtl="0" fontAlgn="b"/>
                      <a:r>
                        <a:rPr lang="en-US" sz="1200" b="0" i="0" u="none" strike="noStrike" dirty="0">
                          <a:solidFill>
                            <a:srgbClr val="000000"/>
                          </a:solidFill>
                          <a:effectLst/>
                          <a:latin typeface="+mn-lt"/>
                        </a:rPr>
                        <a:t>Prevent epidemic and improve sanitation</a:t>
                      </a:r>
                    </a:p>
                  </a:txBody>
                  <a:tcPr marL="7620" marR="7620" marT="7620" marB="0" anchor="b"/>
                </a:tc>
              </a:tr>
            </a:tbl>
          </a:graphicData>
        </a:graphic>
      </p:graphicFrame>
    </p:spTree>
    <p:extLst>
      <p:ext uri="{BB962C8B-B14F-4D97-AF65-F5344CB8AC3E}">
        <p14:creationId xmlns:p14="http://schemas.microsoft.com/office/powerpoint/2010/main" val="389505681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64</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753485823"/>
              </p:ext>
            </p:extLst>
          </p:nvPr>
        </p:nvGraphicFramePr>
        <p:xfrm>
          <a:off x="87087" y="243840"/>
          <a:ext cx="11991702" cy="6112510"/>
        </p:xfrm>
        <a:graphic>
          <a:graphicData uri="http://schemas.openxmlformats.org/drawingml/2006/table">
            <a:tbl>
              <a:tblPr>
                <a:tableStyleId>{616DA210-FB5B-4158-B5E0-FEB733F419BA}</a:tableStyleId>
              </a:tblPr>
              <a:tblGrid>
                <a:gridCol w="1672044"/>
                <a:gridCol w="1105989"/>
                <a:gridCol w="1010194"/>
                <a:gridCol w="1227909"/>
                <a:gridCol w="1071154"/>
                <a:gridCol w="844732"/>
                <a:gridCol w="1018902"/>
                <a:gridCol w="1166949"/>
                <a:gridCol w="2873829"/>
              </a:tblGrid>
              <a:tr h="421510">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215056">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ctr"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627964">
                <a:tc>
                  <a:txBody>
                    <a:bodyPr/>
                    <a:lstStyle/>
                    <a:p>
                      <a:pPr algn="l" fontAlgn="b"/>
                      <a:r>
                        <a:rPr lang="en-US" sz="1200" b="1" u="none" strike="noStrike" dirty="0">
                          <a:effectLst/>
                          <a:latin typeface="+mn-lt"/>
                        </a:rPr>
                        <a:t>ENVIRONMENTAL HEALTH AND SANITATION SERVICES</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rtl="0"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r>
              <a:tr h="567748">
                <a:tc>
                  <a:txBody>
                    <a:bodyPr/>
                    <a:lstStyle/>
                    <a:p>
                      <a:pPr algn="l" fontAlgn="b"/>
                      <a:r>
                        <a:rPr lang="en-US" sz="1200" u="none" strike="noStrike">
                          <a:effectLst/>
                          <a:latin typeface="+mn-lt"/>
                        </a:rPr>
                        <a:t> Clear and maintain refuse dump  sites in the Distric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20,000.00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20,000.00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Improve environmental sanitation</a:t>
                      </a:r>
                      <a:endParaRPr lang="en-US" sz="1200" b="0" i="0" u="none" strike="noStrike">
                        <a:solidFill>
                          <a:srgbClr val="000000"/>
                        </a:solidFill>
                        <a:effectLst/>
                        <a:latin typeface="+mn-lt"/>
                      </a:endParaRPr>
                    </a:p>
                  </a:txBody>
                  <a:tcPr marL="7620" marR="7620" marT="7620" marB="0" anchor="b"/>
                </a:tc>
              </a:tr>
              <a:tr h="627964">
                <a:tc>
                  <a:txBody>
                    <a:bodyPr/>
                    <a:lstStyle/>
                    <a:p>
                      <a:pPr algn="l" fontAlgn="b"/>
                      <a:r>
                        <a:rPr lang="en-US" sz="1200" u="none" strike="noStrike">
                          <a:effectLst/>
                          <a:latin typeface="+mn-lt"/>
                        </a:rPr>
                        <a:t>Celebration of World Toilet Day / Global Hand washing Day district wide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7,800.00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7,800.00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Improve environmental sanitation</a:t>
                      </a:r>
                      <a:endParaRPr lang="en-US" sz="1200" b="0" i="0" u="none" strike="noStrike">
                        <a:solidFill>
                          <a:srgbClr val="000000"/>
                        </a:solidFill>
                        <a:effectLst/>
                        <a:latin typeface="+mn-lt"/>
                      </a:endParaRPr>
                    </a:p>
                  </a:txBody>
                  <a:tcPr marL="7620" marR="7620" marT="7620" marB="0" anchor="b"/>
                </a:tc>
              </a:tr>
              <a:tr h="567748">
                <a:tc>
                  <a:txBody>
                    <a:bodyPr/>
                    <a:lstStyle/>
                    <a:p>
                      <a:pPr algn="l" fontAlgn="b"/>
                      <a:r>
                        <a:rPr lang="en-US" sz="1200" u="none" strike="noStrike" dirty="0">
                          <a:effectLst/>
                          <a:latin typeface="+mn-lt"/>
                        </a:rPr>
                        <a:t>Support for DWST activities.</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7,000.00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7,000.00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Prevent epidemic and improve sanitation</a:t>
                      </a:r>
                      <a:endParaRPr lang="en-US" sz="1200" b="0" i="0" u="none" strike="noStrike">
                        <a:solidFill>
                          <a:srgbClr val="000000"/>
                        </a:solidFill>
                        <a:effectLst/>
                        <a:latin typeface="+mn-lt"/>
                      </a:endParaRPr>
                    </a:p>
                  </a:txBody>
                  <a:tcPr marL="7620" marR="7620" marT="7620" marB="0" anchor="b"/>
                </a:tc>
              </a:tr>
              <a:tr h="834418">
                <a:tc>
                  <a:txBody>
                    <a:bodyPr/>
                    <a:lstStyle/>
                    <a:p>
                      <a:pPr algn="l" fontAlgn="b"/>
                      <a:r>
                        <a:rPr lang="en-US" sz="1200" u="none" strike="noStrike">
                          <a:effectLst/>
                          <a:latin typeface="+mn-lt"/>
                        </a:rPr>
                        <a:t> Level engineered landfill site/Fumigation of refuse dumps/Desilting of choke drains district wide</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224,057.23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224,057.23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Minimize the spread of epidemic and floods in the District</a:t>
                      </a:r>
                      <a:endParaRPr lang="en-US" sz="1200" b="0" i="0" u="none" strike="noStrike">
                        <a:solidFill>
                          <a:srgbClr val="000000"/>
                        </a:solidFill>
                        <a:effectLst/>
                        <a:latin typeface="+mn-lt"/>
                      </a:endParaRPr>
                    </a:p>
                  </a:txBody>
                  <a:tcPr marL="7620" marR="7620" marT="7620" marB="0" anchor="b"/>
                </a:tc>
              </a:tr>
              <a:tr h="463292">
                <a:tc>
                  <a:txBody>
                    <a:bodyPr/>
                    <a:lstStyle/>
                    <a:p>
                      <a:pPr algn="just" fontAlgn="b"/>
                      <a:r>
                        <a:rPr lang="en-US" sz="1200" u="none" strike="noStrike">
                          <a:effectLst/>
                          <a:latin typeface="+mn-lt"/>
                        </a:rPr>
                        <a:t> Interment of unknown dead bodies distrcit wide</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9,000.00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9,000.00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Prevent epidemic and improve sanitation</a:t>
                      </a:r>
                      <a:endParaRPr lang="en-US" sz="1200" b="0" i="0" u="none" strike="noStrike" dirty="0">
                        <a:solidFill>
                          <a:srgbClr val="000000"/>
                        </a:solidFill>
                        <a:effectLst/>
                        <a:latin typeface="+mn-lt"/>
                      </a:endParaRPr>
                    </a:p>
                  </a:txBody>
                  <a:tcPr marL="7620" marR="7620" marT="7620" marB="0" anchor="b"/>
                </a:tc>
              </a:tr>
              <a:tr h="530882">
                <a:tc>
                  <a:txBody>
                    <a:bodyPr/>
                    <a:lstStyle/>
                    <a:p>
                      <a:pPr algn="just" fontAlgn="b"/>
                      <a:r>
                        <a:rPr lang="en-US" sz="1200" b="0" i="0" u="none" strike="noStrike">
                          <a:solidFill>
                            <a:srgbClr val="000000"/>
                          </a:solidFill>
                          <a:effectLst/>
                          <a:latin typeface="+mn-lt"/>
                        </a:rPr>
                        <a:t> Purchase of sanitary tools distrist wide</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0" i="0" u="none" strike="noStrike">
                          <a:solidFill>
                            <a:srgbClr val="000000"/>
                          </a:solidFill>
                          <a:effectLst/>
                          <a:latin typeface="+mn-lt"/>
                        </a:rPr>
                        <a:t>30,000.00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30,000.00 </a:t>
                      </a:r>
                    </a:p>
                  </a:txBody>
                  <a:tcPr marL="7620" marR="7620" marT="7620" marB="0" anchor="b"/>
                </a:tc>
                <a:tc>
                  <a:txBody>
                    <a:bodyPr/>
                    <a:lstStyle/>
                    <a:p>
                      <a:pPr algn="l" fontAlgn="b"/>
                      <a:r>
                        <a:rPr lang="en-US" sz="1200" b="0" i="0" u="none" strike="noStrike">
                          <a:solidFill>
                            <a:srgbClr val="000000"/>
                          </a:solidFill>
                          <a:effectLst/>
                          <a:latin typeface="+mn-lt"/>
                        </a:rPr>
                        <a:t>Improve environmental sanitation</a:t>
                      </a:r>
                    </a:p>
                  </a:txBody>
                  <a:tcPr marL="7620" marR="7620" marT="7620" marB="0" anchor="b"/>
                </a:tc>
              </a:tr>
              <a:tr h="627964">
                <a:tc>
                  <a:txBody>
                    <a:bodyPr/>
                    <a:lstStyle/>
                    <a:p>
                      <a:pPr algn="just" fontAlgn="b"/>
                      <a:r>
                        <a:rPr lang="en-US" sz="1200" b="0" i="0" u="none" strike="noStrike">
                          <a:solidFill>
                            <a:srgbClr val="000000"/>
                          </a:solidFill>
                          <a:effectLst/>
                          <a:latin typeface="+mn-lt"/>
                        </a:rPr>
                        <a:t> Liquid waste management in the District</a:t>
                      </a:r>
                    </a:p>
                  </a:txBody>
                  <a:tcPr marL="7620" marR="7620" marT="7620" marB="0" anchor="b"/>
                </a:tc>
                <a:tc>
                  <a:txBody>
                    <a:bodyPr/>
                    <a:lstStyle/>
                    <a:p>
                      <a:pPr algn="l" fontAlgn="b"/>
                      <a:r>
                        <a:rPr lang="en-US" sz="1200" b="0" i="0" u="none" strike="noStrike">
                          <a:solidFill>
                            <a:srgbClr val="000000"/>
                          </a:solidFill>
                          <a:effectLst/>
                          <a:latin typeface="+mn-lt"/>
                        </a:rPr>
                        <a:t>     28,000.00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28,000.00 </a:t>
                      </a:r>
                    </a:p>
                  </a:txBody>
                  <a:tcPr marL="7620" marR="7620" marT="7620" marB="0" anchor="b"/>
                </a:tc>
                <a:tc>
                  <a:txBody>
                    <a:bodyPr/>
                    <a:lstStyle/>
                    <a:p>
                      <a:pPr algn="l" rtl="0" fontAlgn="b"/>
                      <a:r>
                        <a:rPr lang="en-US" sz="1200" b="0" i="0" u="none" strike="noStrike">
                          <a:solidFill>
                            <a:srgbClr val="000000"/>
                          </a:solidFill>
                          <a:effectLst/>
                          <a:latin typeface="+mn-lt"/>
                        </a:rPr>
                        <a:t>Improve environmental sanitation</a:t>
                      </a:r>
                    </a:p>
                  </a:txBody>
                  <a:tcPr marL="7620" marR="7620" marT="7620" marB="0" anchor="b"/>
                </a:tc>
              </a:tr>
              <a:tr h="627964">
                <a:tc>
                  <a:txBody>
                    <a:bodyPr/>
                    <a:lstStyle/>
                    <a:p>
                      <a:pPr algn="just" fontAlgn="b"/>
                      <a:r>
                        <a:rPr lang="en-US" sz="1200" b="0" i="0" u="none" strike="noStrike">
                          <a:solidFill>
                            <a:srgbClr val="000000"/>
                          </a:solidFill>
                          <a:effectLst/>
                          <a:latin typeface="+mn-lt"/>
                        </a:rPr>
                        <a:t> Organize Quarterly cleanup exercise district wide</a:t>
                      </a:r>
                    </a:p>
                  </a:txBody>
                  <a:tcPr marL="7620" marR="7620" marT="7620" marB="0" anchor="b"/>
                </a:tc>
                <a:tc>
                  <a:txBody>
                    <a:bodyPr/>
                    <a:lstStyle/>
                    <a:p>
                      <a:pPr algn="l" fontAlgn="b"/>
                      <a:r>
                        <a:rPr lang="en-US" sz="1200" b="0" i="0" u="none" strike="noStrike">
                          <a:solidFill>
                            <a:srgbClr val="000000"/>
                          </a:solidFill>
                          <a:effectLst/>
                          <a:latin typeface="+mn-lt"/>
                        </a:rPr>
                        <a:t>     32,000.00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32,000.00 </a:t>
                      </a:r>
                    </a:p>
                  </a:txBody>
                  <a:tcPr marL="7620" marR="7620" marT="7620" marB="0" anchor="b"/>
                </a:tc>
                <a:tc>
                  <a:txBody>
                    <a:bodyPr/>
                    <a:lstStyle/>
                    <a:p>
                      <a:pPr algn="l" rtl="0" fontAlgn="b"/>
                      <a:r>
                        <a:rPr lang="en-US" sz="1200" b="0" i="0" u="none" strike="noStrike" dirty="0">
                          <a:solidFill>
                            <a:srgbClr val="000000"/>
                          </a:solidFill>
                          <a:effectLst/>
                          <a:latin typeface="+mn-lt"/>
                        </a:rPr>
                        <a:t>Create and Improve environmental sanitation</a:t>
                      </a:r>
                    </a:p>
                  </a:txBody>
                  <a:tcPr marL="7620" marR="7620" marT="7620" marB="0" anchor="b"/>
                </a:tc>
              </a:tr>
            </a:tbl>
          </a:graphicData>
        </a:graphic>
      </p:graphicFrame>
    </p:spTree>
    <p:extLst>
      <p:ext uri="{BB962C8B-B14F-4D97-AF65-F5344CB8AC3E}">
        <p14:creationId xmlns:p14="http://schemas.microsoft.com/office/powerpoint/2010/main" val="62186574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65</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528330802"/>
              </p:ext>
            </p:extLst>
          </p:nvPr>
        </p:nvGraphicFramePr>
        <p:xfrm>
          <a:off x="139338" y="243840"/>
          <a:ext cx="11913324" cy="6009635"/>
        </p:xfrm>
        <a:graphic>
          <a:graphicData uri="http://schemas.openxmlformats.org/drawingml/2006/table">
            <a:tbl>
              <a:tblPr>
                <a:tableStyleId>{616DA210-FB5B-4158-B5E0-FEB733F419BA}</a:tableStyleId>
              </a:tblPr>
              <a:tblGrid>
                <a:gridCol w="1672045"/>
                <a:gridCol w="1823261"/>
                <a:gridCol w="1226102"/>
                <a:gridCol w="1244403"/>
                <a:gridCol w="1134602"/>
                <a:gridCol w="1171202"/>
                <a:gridCol w="1116303"/>
                <a:gridCol w="1281003"/>
                <a:gridCol w="1244403"/>
              </a:tblGrid>
              <a:tr h="385316">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218929">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639274">
                <a:tc>
                  <a:txBody>
                    <a:bodyPr/>
                    <a:lstStyle/>
                    <a:p>
                      <a:pPr algn="l" fontAlgn="b"/>
                      <a:r>
                        <a:rPr lang="en-US" sz="1200" b="1" u="none" strike="noStrike" dirty="0">
                          <a:effectLst/>
                          <a:latin typeface="+mn-lt"/>
                        </a:rPr>
                        <a:t>ENVIRONMENTAL HEALTH AND SANITATION SERVICES</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rtl="0"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r>
              <a:tr h="1269791">
                <a:tc>
                  <a:txBody>
                    <a:bodyPr/>
                    <a:lstStyle/>
                    <a:p>
                      <a:pPr algn="just" fontAlgn="b"/>
                      <a:r>
                        <a:rPr lang="en-US" sz="1200" u="none" strike="noStrike">
                          <a:effectLst/>
                          <a:latin typeface="+mn-lt"/>
                        </a:rPr>
                        <a:t>Extend water facilities to communities (Drilling of  15No boreholes fitted with hand pumps) at Abenase, Asawase and Nkwateng etc</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10,200.00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10,200.00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provide safety water for use</a:t>
                      </a:r>
                      <a:endParaRPr lang="en-US" sz="1200" b="0" i="0" u="none" strike="noStrike">
                        <a:solidFill>
                          <a:srgbClr val="000000"/>
                        </a:solidFill>
                        <a:effectLst/>
                        <a:latin typeface="+mn-lt"/>
                      </a:endParaRPr>
                    </a:p>
                  </a:txBody>
                  <a:tcPr marL="7620" marR="7620" marT="7620" marB="0" anchor="b"/>
                </a:tc>
              </a:tr>
              <a:tr h="1797433">
                <a:tc>
                  <a:txBody>
                    <a:bodyPr/>
                    <a:lstStyle/>
                    <a:p>
                      <a:pPr algn="l" fontAlgn="b"/>
                      <a:r>
                        <a:rPr lang="en-US" sz="1200" u="none" strike="noStrike">
                          <a:effectLst/>
                          <a:latin typeface="+mn-lt"/>
                        </a:rPr>
                        <a:t> Extend water facilities to communities      (Drilling, repairs, mechanization and development of 15No boreholes) at Bramkrom, Dodoworaso, Domebra, Koti-Yeboa, Kyereahantan, Mangoase, Mpintimpi, etc.</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1" i="0" u="none" strike="noStrike" dirty="0">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100,000.00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100,000.00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dirty="0">
                          <a:effectLst/>
                          <a:latin typeface="+mn-lt"/>
                        </a:rPr>
                        <a:t>To provide safety water for use</a:t>
                      </a:r>
                      <a:endParaRPr lang="en-US" sz="1200" b="0" i="0" u="none" strike="noStrike" dirty="0">
                        <a:solidFill>
                          <a:srgbClr val="000000"/>
                        </a:solidFill>
                        <a:effectLst/>
                        <a:latin typeface="+mn-lt"/>
                      </a:endParaRPr>
                    </a:p>
                  </a:txBody>
                  <a:tcPr marL="7620" marR="7620" marT="7620" marB="0" anchor="b"/>
                </a:tc>
              </a:tr>
              <a:tr h="639274">
                <a:tc>
                  <a:txBody>
                    <a:bodyPr/>
                    <a:lstStyle/>
                    <a:p>
                      <a:pPr algn="l" fontAlgn="b"/>
                      <a:r>
                        <a:rPr lang="en-US" sz="1200" b="0" i="0" u="none" strike="noStrike">
                          <a:solidFill>
                            <a:srgbClr val="000000"/>
                          </a:solidFill>
                          <a:effectLst/>
                          <a:latin typeface="+mn-lt"/>
                        </a:rPr>
                        <a:t>Rehabilitate Slaughter house at Mamanso</a:t>
                      </a:r>
                    </a:p>
                  </a:txBody>
                  <a:tcPr marL="7620" marR="7620" marT="7620" marB="0" anchor="b"/>
                </a:tc>
                <a:tc>
                  <a:txBody>
                    <a:bodyPr/>
                    <a:lstStyle/>
                    <a:p>
                      <a:pPr algn="r" fontAlgn="b"/>
                      <a:r>
                        <a:rPr lang="en-US" sz="1200" b="0" i="0" u="none" strike="noStrike">
                          <a:solidFill>
                            <a:srgbClr val="000000"/>
                          </a:solidFill>
                          <a:effectLst/>
                          <a:latin typeface="+mn-lt"/>
                        </a:rPr>
                        <a:t>100,000.00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100,000.00 </a:t>
                      </a:r>
                    </a:p>
                  </a:txBody>
                  <a:tcPr marL="7620" marR="7620" marT="7620" marB="0" anchor="b"/>
                </a:tc>
                <a:tc>
                  <a:txBody>
                    <a:bodyPr/>
                    <a:lstStyle/>
                    <a:p>
                      <a:pPr algn="l" rtl="0" fontAlgn="b"/>
                      <a:r>
                        <a:rPr lang="en-US" sz="1200" b="0" i="0" u="none" strike="noStrike">
                          <a:solidFill>
                            <a:srgbClr val="000000"/>
                          </a:solidFill>
                          <a:effectLst/>
                          <a:latin typeface="+mn-lt"/>
                        </a:rPr>
                        <a:t>Improve environmental sanitation</a:t>
                      </a:r>
                    </a:p>
                  </a:txBody>
                  <a:tcPr marL="7620" marR="7620" marT="7620" marB="0" anchor="b"/>
                </a:tc>
              </a:tr>
              <a:tr h="1059618">
                <a:tc>
                  <a:txBody>
                    <a:bodyPr/>
                    <a:lstStyle/>
                    <a:p>
                      <a:pPr algn="l" fontAlgn="b"/>
                      <a:r>
                        <a:rPr lang="en-US" sz="1200" b="0" i="0" u="none" strike="noStrike">
                          <a:solidFill>
                            <a:srgbClr val="000000"/>
                          </a:solidFill>
                          <a:effectLst/>
                          <a:latin typeface="+mn-lt"/>
                        </a:rPr>
                        <a:t> Complete 1No. 16-Seater W/C Toilet And 4 Bathrooms by the end of Dec. 2024 at New Abirem government Hospital</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0" i="0" u="none" strike="noStrike">
                          <a:solidFill>
                            <a:srgbClr val="000000"/>
                          </a:solidFill>
                          <a:effectLst/>
                          <a:latin typeface="+mn-lt"/>
                        </a:rPr>
                        <a:t>70,000.00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70,000.00 </a:t>
                      </a:r>
                    </a:p>
                  </a:txBody>
                  <a:tcPr marL="7620" marR="7620" marT="7620" marB="0" anchor="b"/>
                </a:tc>
                <a:tc>
                  <a:txBody>
                    <a:bodyPr/>
                    <a:lstStyle/>
                    <a:p>
                      <a:pPr algn="l" rtl="0" fontAlgn="b"/>
                      <a:r>
                        <a:rPr lang="en-US" sz="1200" b="0" i="0" u="none" strike="noStrike" dirty="0">
                          <a:solidFill>
                            <a:srgbClr val="000000"/>
                          </a:solidFill>
                          <a:effectLst/>
                          <a:latin typeface="+mn-lt"/>
                        </a:rPr>
                        <a:t>Creating awareness of improved environmental sanitation</a:t>
                      </a:r>
                    </a:p>
                  </a:txBody>
                  <a:tcPr marL="7620" marR="7620" marT="7620" marB="0" anchor="b"/>
                </a:tc>
              </a:tr>
            </a:tbl>
          </a:graphicData>
        </a:graphic>
      </p:graphicFrame>
    </p:spTree>
    <p:extLst>
      <p:ext uri="{BB962C8B-B14F-4D97-AF65-F5344CB8AC3E}">
        <p14:creationId xmlns:p14="http://schemas.microsoft.com/office/powerpoint/2010/main" val="320429041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66</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116332196"/>
              </p:ext>
            </p:extLst>
          </p:nvPr>
        </p:nvGraphicFramePr>
        <p:xfrm>
          <a:off x="165460" y="243840"/>
          <a:ext cx="11878493" cy="5695405"/>
        </p:xfrm>
        <a:graphic>
          <a:graphicData uri="http://schemas.openxmlformats.org/drawingml/2006/table">
            <a:tbl>
              <a:tblPr>
                <a:tableStyleId>{616DA210-FB5B-4158-B5E0-FEB733F419BA}</a:tableStyleId>
              </a:tblPr>
              <a:tblGrid>
                <a:gridCol w="2262570"/>
                <a:gridCol w="1107650"/>
                <a:gridCol w="1027611"/>
                <a:gridCol w="1254035"/>
                <a:gridCol w="1045028"/>
                <a:gridCol w="1184366"/>
                <a:gridCol w="1105989"/>
                <a:gridCol w="1236617"/>
                <a:gridCol w="1654627"/>
              </a:tblGrid>
              <a:tr h="480335">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IGF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245069">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646982">
                <a:tc>
                  <a:txBody>
                    <a:bodyPr/>
                    <a:lstStyle/>
                    <a:p>
                      <a:pPr algn="l" fontAlgn="b"/>
                      <a:r>
                        <a:rPr lang="en-US" sz="1200" b="1" u="none" strike="noStrike" dirty="0">
                          <a:effectLst/>
                        </a:rPr>
                        <a:t>ENVIRONMENTAL HEALTH AND SANITATION SERVICES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950869">
                <a:tc>
                  <a:txBody>
                    <a:bodyPr/>
                    <a:lstStyle/>
                    <a:p>
                      <a:pPr algn="l" fontAlgn="b"/>
                      <a:r>
                        <a:rPr lang="en-US" sz="1200" u="none" strike="noStrike">
                          <a:effectLst/>
                        </a:rPr>
                        <a:t> Complete 3No. 12 Seater WC Toilet  with emphasis on women and children at Ntronang, Oworomera &amp; Adadekrom</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100,000.00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Minimize the spread of epidemic and floods in the District</a:t>
                      </a:r>
                      <a:endParaRPr lang="en-US" sz="1200" b="0" i="0" u="none" strike="noStrike">
                        <a:solidFill>
                          <a:srgbClr val="000000"/>
                        </a:solidFill>
                        <a:effectLst/>
                        <a:latin typeface="Arial" panose="020B0604020202020204" pitchFamily="34" charset="0"/>
                      </a:endParaRPr>
                    </a:p>
                  </a:txBody>
                  <a:tcPr marL="7620" marR="7620" marT="7620" marB="0" anchor="b"/>
                </a:tc>
              </a:tr>
              <a:tr h="715602">
                <a:tc>
                  <a:txBody>
                    <a:bodyPr/>
                    <a:lstStyle/>
                    <a:p>
                      <a:pPr algn="just" fontAlgn="b"/>
                      <a:r>
                        <a:rPr lang="en-US" sz="1200" u="none" strike="noStrike">
                          <a:effectLst/>
                        </a:rPr>
                        <a:t>Construct 20- W/C Seater Toilet at Akoase Saint Michael’s SHS</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100,000.00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100,000.00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Improve environmental sanitation</a:t>
                      </a:r>
                      <a:endParaRPr lang="en-US" sz="1200" b="0" i="0" u="none" strike="noStrike">
                        <a:solidFill>
                          <a:srgbClr val="000000"/>
                        </a:solidFill>
                        <a:effectLst/>
                        <a:latin typeface="Arial" panose="020B0604020202020204" pitchFamily="34" charset="0"/>
                      </a:endParaRPr>
                    </a:p>
                  </a:txBody>
                  <a:tcPr marL="7620" marR="7620" marT="7620" marB="0" anchor="b"/>
                </a:tc>
              </a:tr>
              <a:tr h="646982">
                <a:tc>
                  <a:txBody>
                    <a:bodyPr/>
                    <a:lstStyle/>
                    <a:p>
                      <a:pPr algn="l" fontAlgn="b"/>
                      <a:r>
                        <a:rPr lang="en-US" sz="1200" u="none" strike="noStrike">
                          <a:effectLst/>
                        </a:rPr>
                        <a:t>Covid-19 related activities</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dirty="0">
                          <a:effectLst/>
                        </a:rPr>
                        <a:t>10,000.00</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fight Covid-19</a:t>
                      </a:r>
                      <a:endParaRPr lang="en-US" sz="1200" b="0" i="0" u="none" strike="noStrike">
                        <a:solidFill>
                          <a:srgbClr val="000000"/>
                        </a:solidFill>
                        <a:effectLst/>
                        <a:latin typeface="Arial" panose="020B0604020202020204" pitchFamily="34" charset="0"/>
                      </a:endParaRPr>
                    </a:p>
                  </a:txBody>
                  <a:tcPr marL="7620" marR="7620" marT="7620" marB="0" anchor="b"/>
                </a:tc>
              </a:tr>
              <a:tr h="646982">
                <a:tc>
                  <a:txBody>
                    <a:bodyPr/>
                    <a:lstStyle/>
                    <a:p>
                      <a:pPr algn="l" fontAlgn="b"/>
                      <a:r>
                        <a:rPr lang="en-US" sz="1200" u="none" strike="noStrike">
                          <a:effectLst/>
                        </a:rPr>
                        <a:t>Procure noise level measuring metre</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1,500.00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1,500.00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mitigate noise pollution </a:t>
                      </a:r>
                      <a:endParaRPr lang="en-US" sz="1200" b="0" i="0" u="none" strike="noStrike">
                        <a:solidFill>
                          <a:srgbClr val="000000"/>
                        </a:solidFill>
                        <a:effectLst/>
                        <a:latin typeface="Arial" panose="020B0604020202020204" pitchFamily="34" charset="0"/>
                      </a:endParaRPr>
                    </a:p>
                  </a:txBody>
                  <a:tcPr marL="7620" marR="7620" marT="7620" marB="0" anchor="b"/>
                </a:tc>
              </a:tr>
              <a:tr h="715602">
                <a:tc>
                  <a:txBody>
                    <a:bodyPr/>
                    <a:lstStyle/>
                    <a:p>
                      <a:pPr algn="l" fontAlgn="b"/>
                      <a:r>
                        <a:rPr lang="en-US" sz="1200" u="none" strike="noStrike">
                          <a:effectLst/>
                        </a:rPr>
                        <a:t>Procure 3 No motorbike for Environmental Health Unit (New Abirem)</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30,000.00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dirty="0">
                          <a:effectLst/>
                        </a:rPr>
                        <a:t>To facilitate the movement of staff for duty </a:t>
                      </a:r>
                      <a:endParaRPr lang="en-US" sz="1200" b="0" i="0" u="none" strike="noStrike" dirty="0">
                        <a:solidFill>
                          <a:srgbClr val="000000"/>
                        </a:solidFill>
                        <a:effectLst/>
                        <a:latin typeface="Arial" panose="020B0604020202020204" pitchFamily="34" charset="0"/>
                      </a:endParaRPr>
                    </a:p>
                  </a:txBody>
                  <a:tcPr marL="7620" marR="7620" marT="7620" marB="0" anchor="b"/>
                </a:tc>
              </a:tr>
              <a:tr h="646982">
                <a:tc>
                  <a:txBody>
                    <a:bodyPr/>
                    <a:lstStyle/>
                    <a:p>
                      <a:pPr algn="l" fontAlgn="b"/>
                      <a:r>
                        <a:rPr lang="en-US" sz="1200" b="1" i="0" u="none" strike="noStrike" dirty="0">
                          <a:solidFill>
                            <a:srgbClr val="000000"/>
                          </a:solidFill>
                          <a:effectLst/>
                          <a:latin typeface="+mn-lt"/>
                        </a:rPr>
                        <a:t>SUB TOTAL </a:t>
                      </a:r>
                    </a:p>
                  </a:txBody>
                  <a:tcPr marL="7620" marR="7620" marT="7620" marB="0" anchor="b"/>
                </a:tc>
                <a:tc>
                  <a:txBody>
                    <a:bodyPr/>
                    <a:lstStyle/>
                    <a:p>
                      <a:pPr algn="r" fontAlgn="b"/>
                      <a:r>
                        <a:rPr lang="en-US" sz="1200" b="1" i="0" u="none" strike="noStrike" dirty="0">
                          <a:solidFill>
                            <a:srgbClr val="000000"/>
                          </a:solidFill>
                          <a:effectLst/>
                          <a:latin typeface="+mn-lt"/>
                        </a:rPr>
                        <a:t>515,857.23</a:t>
                      </a:r>
                    </a:p>
                  </a:txBody>
                  <a:tcPr marL="7620" marR="7620" marT="7620" marB="0" anchor="b"/>
                </a:tc>
                <a:tc>
                  <a:txBody>
                    <a:bodyPr/>
                    <a:lstStyle/>
                    <a:p>
                      <a:pPr algn="l" fontAlgn="b"/>
                      <a:r>
                        <a:rPr lang="en-US" sz="1200" b="1" i="0" u="none" strike="noStrike" dirty="0">
                          <a:solidFill>
                            <a:srgbClr val="000000"/>
                          </a:solidFill>
                          <a:effectLst/>
                          <a:latin typeface="+mn-lt"/>
                        </a:rPr>
                        <a:t>   687,297.22 </a:t>
                      </a:r>
                    </a:p>
                  </a:txBody>
                  <a:tcPr marL="7620" marR="7620" marT="7620" marB="0" anchor="b"/>
                </a:tc>
                <a:tc>
                  <a:txBody>
                    <a:bodyPr/>
                    <a:lstStyle/>
                    <a:p>
                      <a:pPr algn="l" fontAlgn="b"/>
                      <a:r>
                        <a:rPr lang="en-US" sz="1200" b="1" i="0" u="none" strike="noStrike" dirty="0">
                          <a:solidFill>
                            <a:srgbClr val="000000"/>
                          </a:solidFill>
                          <a:effectLst/>
                          <a:latin typeface="+mn-lt"/>
                        </a:rPr>
                        <a:t>    469,600.00 </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ctr" fontAlgn="b"/>
                      <a:r>
                        <a:rPr lang="en-US" sz="1200" b="1" i="0" u="none" strike="noStrike" dirty="0">
                          <a:solidFill>
                            <a:srgbClr val="000000"/>
                          </a:solidFill>
                          <a:effectLst/>
                          <a:latin typeface="+mn-lt"/>
                        </a:rPr>
                        <a:t>              -   </a:t>
                      </a:r>
                    </a:p>
                  </a:txBody>
                  <a:tcPr marL="7620" marR="7620" marT="7620" marB="0" anchor="b"/>
                </a:tc>
                <a:tc>
                  <a:txBody>
                    <a:bodyPr/>
                    <a:lstStyle/>
                    <a:p>
                      <a:pPr algn="r" fontAlgn="b"/>
                      <a:r>
                        <a:rPr lang="en-US" sz="1200" b="1" i="0" u="none" strike="noStrike" dirty="0">
                          <a:solidFill>
                            <a:srgbClr val="000000"/>
                          </a:solidFill>
                          <a:effectLst/>
                          <a:latin typeface="+mn-lt"/>
                        </a:rPr>
                        <a:t> 1,672,754.45 </a:t>
                      </a:r>
                    </a:p>
                  </a:txBody>
                  <a:tcPr marL="7620" marR="7620" marT="7620" marB="0" anchor="b"/>
                </a:tc>
                <a:tc>
                  <a:txBody>
                    <a:bodyPr/>
                    <a:lstStyle/>
                    <a:p>
                      <a:pPr algn="l" rtl="0" fontAlgn="b"/>
                      <a:r>
                        <a:rPr lang="en-US" sz="1200" b="0" i="0" u="none" strike="noStrike" dirty="0">
                          <a:solidFill>
                            <a:srgbClr val="000000"/>
                          </a:solidFill>
                          <a:effectLst/>
                          <a:latin typeface="+mn-lt"/>
                        </a:rPr>
                        <a:t> </a:t>
                      </a:r>
                    </a:p>
                  </a:txBody>
                  <a:tcPr marL="7620" marR="7620" marT="7620" marB="0" anchor="b"/>
                </a:tc>
              </a:tr>
            </a:tbl>
          </a:graphicData>
        </a:graphic>
      </p:graphicFrame>
    </p:spTree>
    <p:extLst>
      <p:ext uri="{BB962C8B-B14F-4D97-AF65-F5344CB8AC3E}">
        <p14:creationId xmlns:p14="http://schemas.microsoft.com/office/powerpoint/2010/main" val="120006644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5690" y="165463"/>
            <a:ext cx="10270309" cy="78377"/>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861734562"/>
              </p:ext>
            </p:extLst>
          </p:nvPr>
        </p:nvGraphicFramePr>
        <p:xfrm>
          <a:off x="148047" y="243840"/>
          <a:ext cx="11887199" cy="5773783"/>
        </p:xfrm>
        <a:graphic>
          <a:graphicData uri="http://schemas.openxmlformats.org/drawingml/2006/table">
            <a:tbl>
              <a:tblPr>
                <a:tableStyleId>{616DA210-FB5B-4158-B5E0-FEB733F419BA}</a:tableStyleId>
              </a:tblPr>
              <a:tblGrid>
                <a:gridCol w="1985553"/>
                <a:gridCol w="1184366"/>
                <a:gridCol w="1158240"/>
                <a:gridCol w="1332411"/>
                <a:gridCol w="1123406"/>
                <a:gridCol w="1079863"/>
                <a:gridCol w="1166948"/>
                <a:gridCol w="1193075"/>
                <a:gridCol w="1663337"/>
              </a:tblGrid>
              <a:tr h="567293">
                <a:tc>
                  <a:txBody>
                    <a:bodyPr/>
                    <a:lstStyle/>
                    <a:p>
                      <a:pPr algn="l" fontAlgn="b"/>
                      <a:r>
                        <a:rPr lang="en-US" sz="1200" b="1" u="none" strike="noStrike" dirty="0">
                          <a:effectLst/>
                        </a:rPr>
                        <a:t>BIRTH AND DEATH REGISTRATION SERVICES</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IGF (</a:t>
                      </a:r>
                      <a:r>
                        <a:rPr lang="en-US" sz="1200" b="1" u="none" strike="noStrike" dirty="0" err="1">
                          <a:effectLst/>
                        </a:rPr>
                        <a:t>GHc</a:t>
                      </a:r>
                      <a:r>
                        <a:rPr lang="en-US" sz="1200" b="1" u="none" strike="noStrike" dirty="0">
                          <a:effectLst/>
                        </a:rPr>
                        <a:t>)</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 GOG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 DACF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 DACF-RFG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 DACF (MP)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ctr" fontAlgn="b"/>
                      <a:r>
                        <a:rPr lang="en-US" sz="1200" b="1" u="none" strike="noStrike" dirty="0">
                          <a:effectLst/>
                        </a:rPr>
                        <a:t> PWDFUND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r" fontAlgn="b"/>
                      <a:r>
                        <a:rPr lang="en-US" sz="1200" b="1" u="none" strike="noStrike" dirty="0">
                          <a:effectLst/>
                        </a:rPr>
                        <a:t> Total Budget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rtl="0" fontAlgn="b"/>
                      <a:r>
                        <a:rPr lang="en-US" sz="1200" b="1" u="none" strike="noStrike" dirty="0">
                          <a:effectLst/>
                        </a:rPr>
                        <a:t>Justification</a:t>
                      </a:r>
                      <a:endParaRPr lang="en-US" sz="1200" b="1" i="0" u="none" strike="noStrike" dirty="0">
                        <a:solidFill>
                          <a:srgbClr val="000000"/>
                        </a:solidFill>
                        <a:effectLst/>
                        <a:latin typeface="Arial" panose="020B0604020202020204" pitchFamily="34" charset="0"/>
                      </a:endParaRPr>
                    </a:p>
                  </a:txBody>
                  <a:tcPr marL="6593" marR="6593" marT="6593" marB="0" anchor="b"/>
                </a:tc>
              </a:tr>
              <a:tr h="1134586">
                <a:tc>
                  <a:txBody>
                    <a:bodyPr/>
                    <a:lstStyle/>
                    <a:p>
                      <a:pPr algn="l" fontAlgn="b"/>
                      <a:r>
                        <a:rPr lang="en-US" sz="1200" u="none" strike="noStrike">
                          <a:effectLst/>
                        </a:rPr>
                        <a:t>Organize public education &amp; sensitization on importance of Birth &amp; Death registration(Amuana Praso, Akoase, Nkwateng)</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2,500.00</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dirty="0">
                          <a:effectLst/>
                        </a:rPr>
                        <a:t>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dirty="0">
                          <a:effectLst/>
                        </a:rPr>
                        <a:t>     10,000.24 </a:t>
                      </a:r>
                      <a:endParaRPr lang="en-US" sz="1200" b="0"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      12,500.24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rtl="0" fontAlgn="b"/>
                      <a:r>
                        <a:rPr lang="en-US" sz="1200" u="none" strike="noStrike">
                          <a:effectLst/>
                        </a:rPr>
                        <a:t>Creating the awareness of Birth &amp; Death registration</a:t>
                      </a:r>
                      <a:endParaRPr lang="en-US" sz="1200" b="0" i="0" u="none" strike="noStrike">
                        <a:solidFill>
                          <a:srgbClr val="000000"/>
                        </a:solidFill>
                        <a:effectLst/>
                        <a:latin typeface="Arial" panose="020B0604020202020204" pitchFamily="34" charset="0"/>
                      </a:endParaRPr>
                    </a:p>
                  </a:txBody>
                  <a:tcPr marL="6593" marR="6593" marT="6593" marB="0" anchor="b"/>
                </a:tc>
              </a:tr>
              <a:tr h="945488">
                <a:tc>
                  <a:txBody>
                    <a:bodyPr/>
                    <a:lstStyle/>
                    <a:p>
                      <a:pPr algn="l" fontAlgn="b"/>
                      <a:r>
                        <a:rPr lang="en-US" sz="1200" u="none" strike="noStrike">
                          <a:effectLst/>
                        </a:rPr>
                        <a:t>Organize outreach registration exercise(Mobile Registration) in selected communities</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2,500.00</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dirty="0">
                          <a:effectLst/>
                        </a:rPr>
                        <a:t>               -   </a:t>
                      </a:r>
                      <a:endParaRPr lang="en-US" sz="1200" b="0" i="0" u="none" strike="noStrike" dirty="0">
                        <a:solidFill>
                          <a:srgbClr val="000000"/>
                        </a:solidFill>
                        <a:effectLst/>
                        <a:latin typeface="Arial" panose="020B0604020202020204" pitchFamily="34" charset="0"/>
                      </a:endParaRPr>
                    </a:p>
                  </a:txBody>
                  <a:tcPr marL="6593" marR="6593" marT="659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        2,500.00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rtl="0" fontAlgn="b"/>
                      <a:r>
                        <a:rPr lang="en-US" sz="1200" u="none" strike="noStrike">
                          <a:effectLst/>
                        </a:rPr>
                        <a:t>To intensify outreach registration</a:t>
                      </a:r>
                      <a:endParaRPr lang="en-US" sz="1200" b="0" i="0" u="none" strike="noStrike">
                        <a:solidFill>
                          <a:srgbClr val="000000"/>
                        </a:solidFill>
                        <a:effectLst/>
                        <a:latin typeface="Arial" panose="020B0604020202020204" pitchFamily="34" charset="0"/>
                      </a:endParaRPr>
                    </a:p>
                  </a:txBody>
                  <a:tcPr marL="6593" marR="6593" marT="6593" marB="0" anchor="b"/>
                </a:tc>
              </a:tr>
              <a:tr h="962293">
                <a:tc>
                  <a:txBody>
                    <a:bodyPr/>
                    <a:lstStyle/>
                    <a:p>
                      <a:pPr algn="l" fontAlgn="b"/>
                      <a:r>
                        <a:rPr lang="en-US" sz="1200" u="none" strike="noStrike">
                          <a:effectLst/>
                        </a:rPr>
                        <a:t>Organize 2 durbars during the Child Health Promotion &amp; Birth registration week respectively in selected communities</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2,500.00</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        2,500.00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rtl="0" fontAlgn="b"/>
                      <a:r>
                        <a:rPr lang="en-US" sz="1200" u="none" strike="noStrike">
                          <a:effectLst/>
                        </a:rPr>
                        <a:t>To intensify child health promotion &amp; birth registration</a:t>
                      </a:r>
                      <a:endParaRPr lang="en-US" sz="1200" b="0" i="0" u="none" strike="noStrike">
                        <a:solidFill>
                          <a:srgbClr val="000000"/>
                        </a:solidFill>
                        <a:effectLst/>
                        <a:latin typeface="Arial" panose="020B0604020202020204" pitchFamily="34" charset="0"/>
                      </a:endParaRPr>
                    </a:p>
                  </a:txBody>
                  <a:tcPr marL="6593" marR="6593" marT="6593" marB="0" anchor="b"/>
                </a:tc>
              </a:tr>
              <a:tr h="1134586">
                <a:tc>
                  <a:txBody>
                    <a:bodyPr/>
                    <a:lstStyle/>
                    <a:p>
                      <a:pPr algn="l" fontAlgn="b"/>
                      <a:r>
                        <a:rPr lang="en-US" sz="1200" u="none" strike="noStrike">
                          <a:effectLst/>
                        </a:rPr>
                        <a:t>Establish 5 No registration centres for Birth &amp; Death Registry (Pankese, Amuana Praso, Akoase, Afosu, Nkwateng)</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3,000.00</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        3,000.00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rtl="0" fontAlgn="b"/>
                      <a:r>
                        <a:rPr lang="en-US" sz="1200" u="none" strike="noStrike">
                          <a:effectLst/>
                        </a:rPr>
                        <a:t>To establish registration centres for Birth &amp; Death registry services </a:t>
                      </a:r>
                      <a:endParaRPr lang="en-US" sz="1200" b="0" i="0" u="none" strike="noStrike">
                        <a:solidFill>
                          <a:srgbClr val="000000"/>
                        </a:solidFill>
                        <a:effectLst/>
                        <a:latin typeface="Arial" panose="020B0604020202020204" pitchFamily="34" charset="0"/>
                      </a:endParaRPr>
                    </a:p>
                  </a:txBody>
                  <a:tcPr marL="6593" marR="6593" marT="6593" marB="0" anchor="b"/>
                </a:tc>
              </a:tr>
              <a:tr h="585400">
                <a:tc>
                  <a:txBody>
                    <a:bodyPr/>
                    <a:lstStyle/>
                    <a:p>
                      <a:pPr algn="l" fontAlgn="b"/>
                      <a:r>
                        <a:rPr lang="en-US" sz="1200" u="none" strike="noStrike">
                          <a:effectLst/>
                        </a:rPr>
                        <a:t>Employees' Compensation</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64,443.75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593" marR="6593" marT="6593"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r" fontAlgn="b"/>
                      <a:r>
                        <a:rPr lang="en-US" sz="1200" u="none" strike="noStrike">
                          <a:effectLst/>
                        </a:rPr>
                        <a:t>      64,443.75 </a:t>
                      </a:r>
                      <a:endParaRPr lang="en-US" sz="1200" b="1" i="0" u="none" strike="noStrike">
                        <a:solidFill>
                          <a:srgbClr val="000000"/>
                        </a:solidFill>
                        <a:effectLst/>
                        <a:latin typeface="Arial" panose="020B0604020202020204" pitchFamily="34" charset="0"/>
                      </a:endParaRPr>
                    </a:p>
                  </a:txBody>
                  <a:tcPr marL="6593" marR="6593" marT="6593" marB="0" anchor="b"/>
                </a:tc>
                <a:tc>
                  <a:txBody>
                    <a:bodyPr/>
                    <a:lstStyle/>
                    <a:p>
                      <a:pPr algn="l" rtl="0" fontAlgn="b"/>
                      <a:r>
                        <a:rPr lang="en-US" sz="1200" u="none" strike="noStrike">
                          <a:effectLst/>
                        </a:rPr>
                        <a:t>Payment of workers on government payroll</a:t>
                      </a:r>
                      <a:endParaRPr lang="en-US" sz="1200" b="0" i="0" u="none" strike="noStrike">
                        <a:solidFill>
                          <a:srgbClr val="000000"/>
                        </a:solidFill>
                        <a:effectLst/>
                        <a:latin typeface="Arial" panose="020B0604020202020204" pitchFamily="34" charset="0"/>
                      </a:endParaRPr>
                    </a:p>
                  </a:txBody>
                  <a:tcPr marL="6593" marR="6593" marT="6593" marB="0" anchor="b"/>
                </a:tc>
              </a:tr>
              <a:tr h="444137">
                <a:tc>
                  <a:txBody>
                    <a:bodyPr/>
                    <a:lstStyle/>
                    <a:p>
                      <a:pPr algn="just" fontAlgn="b"/>
                      <a:r>
                        <a:rPr lang="en-US" sz="1200" b="1" u="none" strike="noStrike" dirty="0">
                          <a:effectLst/>
                        </a:rPr>
                        <a:t>SUB-TOTAL</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r" fontAlgn="b"/>
                      <a:r>
                        <a:rPr lang="en-US" sz="1200" b="1" u="none" strike="noStrike" dirty="0">
                          <a:effectLst/>
                        </a:rPr>
                        <a:t>10,500.00</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     64,443.75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r" fontAlgn="b"/>
                      <a:r>
                        <a:rPr lang="en-US" sz="1200" b="1" u="none" strike="noStrike" dirty="0">
                          <a:effectLst/>
                        </a:rPr>
                        <a:t>10,000.24</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l"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ctr"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r" fontAlgn="b"/>
                      <a:r>
                        <a:rPr lang="en-US" sz="1200" b="1" u="none" strike="noStrike" dirty="0">
                          <a:effectLst/>
                        </a:rPr>
                        <a:t>      84,943.99 </a:t>
                      </a:r>
                      <a:endParaRPr lang="en-US" sz="1200" b="1" i="0" u="none" strike="noStrike" dirty="0">
                        <a:solidFill>
                          <a:srgbClr val="000000"/>
                        </a:solidFill>
                        <a:effectLst/>
                        <a:latin typeface="Arial" panose="020B0604020202020204" pitchFamily="34" charset="0"/>
                      </a:endParaRPr>
                    </a:p>
                  </a:txBody>
                  <a:tcPr marL="6593" marR="6593" marT="6593" marB="0" anchor="b"/>
                </a:tc>
                <a:tc>
                  <a:txBody>
                    <a:bodyPr/>
                    <a:lstStyle/>
                    <a:p>
                      <a:pPr algn="r"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593" marR="6593" marT="6593" marB="0" anchor="ctr"/>
                </a:tc>
              </a:tr>
            </a:tbl>
          </a:graphicData>
        </a:graphic>
      </p:graphicFrame>
    </p:spTree>
    <p:extLst>
      <p:ext uri="{BB962C8B-B14F-4D97-AF65-F5344CB8AC3E}">
        <p14:creationId xmlns:p14="http://schemas.microsoft.com/office/powerpoint/2010/main" val="49046212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a:xfrm>
            <a:off x="8610600" y="6347641"/>
            <a:ext cx="2743200" cy="365125"/>
          </a:xfrm>
        </p:spPr>
        <p:txBody>
          <a:bodyPr/>
          <a:lstStyle/>
          <a:p>
            <a:fld id="{D98713CC-C6AB-4C8A-8AC2-1B60486DCDA6}" type="slidenum">
              <a:rPr lang="en-US" smtClean="0"/>
              <a:t>68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911319124"/>
              </p:ext>
            </p:extLst>
          </p:nvPr>
        </p:nvGraphicFramePr>
        <p:xfrm>
          <a:off x="148045" y="261258"/>
          <a:ext cx="11904616" cy="6000205"/>
        </p:xfrm>
        <a:graphic>
          <a:graphicData uri="http://schemas.openxmlformats.org/drawingml/2006/table">
            <a:tbl>
              <a:tblPr>
                <a:tableStyleId>{616DA210-FB5B-4158-B5E0-FEB733F419BA}</a:tableStyleId>
              </a:tblPr>
              <a:tblGrid>
                <a:gridCol w="2002972"/>
                <a:gridCol w="1158240"/>
                <a:gridCol w="1201783"/>
                <a:gridCol w="1097280"/>
                <a:gridCol w="1062446"/>
                <a:gridCol w="966651"/>
                <a:gridCol w="896983"/>
                <a:gridCol w="1314994"/>
                <a:gridCol w="2203267"/>
              </a:tblGrid>
              <a:tr h="448346">
                <a:tc>
                  <a:txBody>
                    <a:bodyPr/>
                    <a:lstStyle/>
                    <a:p>
                      <a:pPr algn="just"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6380" marR="6380" marT="6380"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ctr"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6380" marR="6380" marT="6380" marB="0" anchor="b"/>
                </a:tc>
              </a:tr>
              <a:tr h="228016">
                <a:tc>
                  <a:txBody>
                    <a:bodyPr/>
                    <a:lstStyle/>
                    <a:p>
                      <a:pPr algn="l" fontAlgn="b"/>
                      <a:r>
                        <a:rPr lang="en-US" sz="1200" b="1" u="none" strike="noStrike">
                          <a:effectLst/>
                        </a:rPr>
                        <a:t>Projects</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nchor="ctr"/>
                </a:tc>
              </a:tr>
              <a:tr h="507328">
                <a:tc>
                  <a:txBody>
                    <a:bodyPr/>
                    <a:lstStyle/>
                    <a:p>
                      <a:pPr algn="l" fontAlgn="b"/>
                      <a:r>
                        <a:rPr lang="en-US" sz="1200" b="1" u="none" strike="noStrike" dirty="0">
                          <a:effectLst/>
                        </a:rPr>
                        <a:t>INFRASTRUCTURE DELIVERY MANAGEMENT</a:t>
                      </a:r>
                      <a:endParaRPr lang="en-US" sz="1200" b="1" i="0" u="none" strike="noStrike" dirty="0">
                        <a:solidFill>
                          <a:srgbClr val="000000"/>
                        </a:solidFill>
                        <a:effectLst/>
                        <a:latin typeface="Arial" panose="020B0604020202020204" pitchFamily="34" charset="0"/>
                      </a:endParaRPr>
                    </a:p>
                  </a:txBody>
                  <a:tcPr marL="6380" marR="6380" marT="638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r>
              <a:tr h="507328">
                <a:tc>
                  <a:txBody>
                    <a:bodyPr/>
                    <a:lstStyle/>
                    <a:p>
                      <a:pPr algn="l" fontAlgn="b"/>
                      <a:r>
                        <a:rPr lang="en-US" sz="1200" b="1" u="none" strike="noStrike" dirty="0">
                          <a:effectLst/>
                        </a:rPr>
                        <a:t>PHYSICAL AND SPATIAL PLANNING DEVELOPMENT</a:t>
                      </a:r>
                      <a:endParaRPr lang="en-US" sz="1200" b="1" i="0" u="none" strike="noStrike" dirty="0">
                        <a:solidFill>
                          <a:srgbClr val="000000"/>
                        </a:solidFill>
                        <a:effectLst/>
                        <a:latin typeface="Arial" panose="020B0604020202020204" pitchFamily="34" charset="0"/>
                      </a:endParaRPr>
                    </a:p>
                  </a:txBody>
                  <a:tcPr marL="6380" marR="6380" marT="6380" marB="0" anchor="b"/>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6380" marR="6380" marT="6380" marB="0" anchor="ctr"/>
                </a:tc>
              </a:tr>
              <a:tr h="785067">
                <a:tc>
                  <a:txBody>
                    <a:bodyPr/>
                    <a:lstStyle/>
                    <a:p>
                      <a:pPr algn="l" fontAlgn="b"/>
                      <a:r>
                        <a:rPr lang="en-US" sz="1200" u="none" strike="noStrike" dirty="0">
                          <a:effectLst/>
                        </a:rPr>
                        <a:t>Internal Management of the Organization</a:t>
                      </a:r>
                      <a:endParaRPr lang="en-US" sz="1200" b="0" i="0" u="none" strike="noStrike" dirty="0">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5,000.00</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15,000.00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      20,000.00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rtl="0" fontAlgn="b"/>
                      <a:r>
                        <a:rPr lang="en-US" sz="1200" u="none" strike="noStrike">
                          <a:effectLst/>
                        </a:rPr>
                        <a:t>For the day to day operations and management of the department</a:t>
                      </a:r>
                      <a:endParaRPr lang="en-US" sz="1200" b="0" i="0" u="none" strike="noStrike">
                        <a:solidFill>
                          <a:srgbClr val="000000"/>
                        </a:solidFill>
                        <a:effectLst/>
                        <a:latin typeface="Arial" panose="020B0604020202020204" pitchFamily="34" charset="0"/>
                      </a:endParaRPr>
                    </a:p>
                  </a:txBody>
                  <a:tcPr marL="6380" marR="6380" marT="6380" marB="0" anchor="b"/>
                </a:tc>
              </a:tr>
              <a:tr h="818368">
                <a:tc>
                  <a:txBody>
                    <a:bodyPr/>
                    <a:lstStyle/>
                    <a:p>
                      <a:pPr algn="l" fontAlgn="b"/>
                      <a:r>
                        <a:rPr lang="en-US" sz="1200" u="none" strike="noStrike">
                          <a:effectLst/>
                        </a:rPr>
                        <a:t> Implement street Naming and property Address system in Mamanso</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30,000.00</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      30,000.00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Enhance easy accessibility and promote efficient revenue collection</a:t>
                      </a:r>
                      <a:endParaRPr lang="en-US" sz="1200" b="0" i="0" u="none" strike="noStrike">
                        <a:solidFill>
                          <a:srgbClr val="000000"/>
                        </a:solidFill>
                        <a:effectLst/>
                        <a:latin typeface="Arial" panose="020B0604020202020204" pitchFamily="34" charset="0"/>
                      </a:endParaRPr>
                    </a:p>
                  </a:txBody>
                  <a:tcPr marL="6380" marR="6380" marT="6380" marB="0" anchor="b"/>
                </a:tc>
              </a:tr>
              <a:tr h="676438">
                <a:tc>
                  <a:txBody>
                    <a:bodyPr/>
                    <a:lstStyle/>
                    <a:p>
                      <a:pPr algn="l" fontAlgn="b"/>
                      <a:r>
                        <a:rPr lang="en-US" sz="1200" u="none" strike="noStrike">
                          <a:effectLst/>
                        </a:rPr>
                        <a:t>Prepare base maps and local plans for 2 communities New Abirem &amp; Akoase</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15,000.00</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      15,000.00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To protect the District Assembly's boundries</a:t>
                      </a:r>
                      <a:endParaRPr lang="en-US" sz="1200" b="0" i="0" u="none" strike="noStrike">
                        <a:solidFill>
                          <a:srgbClr val="000000"/>
                        </a:solidFill>
                        <a:effectLst/>
                        <a:latin typeface="Arial" panose="020B0604020202020204" pitchFamily="34" charset="0"/>
                      </a:endParaRPr>
                    </a:p>
                  </a:txBody>
                  <a:tcPr marL="6380" marR="6380" marT="6380" marB="0" anchor="b"/>
                </a:tc>
              </a:tr>
              <a:tr h="676438">
                <a:tc>
                  <a:txBody>
                    <a:bodyPr/>
                    <a:lstStyle/>
                    <a:p>
                      <a:pPr algn="l" fontAlgn="b"/>
                      <a:r>
                        <a:rPr lang="en-US" sz="1200" u="none" strike="noStrike">
                          <a:effectLst/>
                        </a:rPr>
                        <a:t>Organize quarterly technical &amp; spatial planning committee meeting at Assembly Hall</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22,000.00</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6380" marR="6380" marT="638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r" fontAlgn="b"/>
                      <a:r>
                        <a:rPr lang="en-US" sz="1200" u="none" strike="noStrike">
                          <a:effectLst/>
                        </a:rPr>
                        <a:t>      22,000.00 </a:t>
                      </a:r>
                      <a:endParaRPr lang="en-US" sz="1200" b="1" i="0" u="none" strike="noStrike">
                        <a:solidFill>
                          <a:srgbClr val="000000"/>
                        </a:solidFill>
                        <a:effectLst/>
                        <a:latin typeface="Arial" panose="020B0604020202020204" pitchFamily="34" charset="0"/>
                      </a:endParaRPr>
                    </a:p>
                  </a:txBody>
                  <a:tcPr marL="6380" marR="6380" marT="6380" marB="0" anchor="b"/>
                </a:tc>
                <a:tc>
                  <a:txBody>
                    <a:bodyPr/>
                    <a:lstStyle/>
                    <a:p>
                      <a:pPr algn="l" rtl="0" fontAlgn="b"/>
                      <a:r>
                        <a:rPr lang="en-US" sz="1200" u="none" strike="noStrike" dirty="0">
                          <a:effectLst/>
                        </a:rPr>
                        <a:t>To protect the District Assembly's </a:t>
                      </a:r>
                      <a:r>
                        <a:rPr lang="en-US" sz="1200" u="none" strike="noStrike" dirty="0" err="1">
                          <a:effectLst/>
                        </a:rPr>
                        <a:t>boundries</a:t>
                      </a:r>
                      <a:endParaRPr lang="en-US" sz="1200" b="0" i="0" u="none" strike="noStrike" dirty="0">
                        <a:solidFill>
                          <a:srgbClr val="000000"/>
                        </a:solidFill>
                        <a:effectLst/>
                        <a:latin typeface="Arial" panose="020B0604020202020204" pitchFamily="34" charset="0"/>
                      </a:endParaRPr>
                    </a:p>
                  </a:txBody>
                  <a:tcPr marL="6380" marR="6380" marT="6380" marB="0" anchor="b"/>
                </a:tc>
              </a:tr>
              <a:tr h="676438">
                <a:tc>
                  <a:txBody>
                    <a:bodyPr/>
                    <a:lstStyle/>
                    <a:p>
                      <a:pPr algn="l" fontAlgn="b"/>
                      <a:r>
                        <a:rPr lang="en-US" sz="1200" b="0" i="0" u="none" strike="noStrike">
                          <a:solidFill>
                            <a:srgbClr val="000000"/>
                          </a:solidFill>
                          <a:effectLst/>
                          <a:latin typeface="+mn-lt"/>
                        </a:rPr>
                        <a:t>Revision of 2 sector plans for communities at Ntronang &amp; Abirem</a:t>
                      </a:r>
                    </a:p>
                  </a:txBody>
                  <a:tcPr marL="7620" marR="7620" marT="7620" marB="0" anchor="b"/>
                </a:tc>
                <a:tc>
                  <a:txBody>
                    <a:bodyPr/>
                    <a:lstStyle/>
                    <a:p>
                      <a:pPr algn="r" fontAlgn="b"/>
                      <a:r>
                        <a:rPr lang="en-US" sz="1200" b="0" i="0" u="none" strike="noStrike">
                          <a:solidFill>
                            <a:srgbClr val="000000"/>
                          </a:solidFill>
                          <a:effectLst/>
                          <a:latin typeface="+mn-lt"/>
                        </a:rPr>
                        <a:t>9,000.00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9,000.00 </a:t>
                      </a:r>
                    </a:p>
                  </a:txBody>
                  <a:tcPr marL="7620" marR="7620" marT="7620" marB="0" anchor="b"/>
                </a:tc>
                <a:tc>
                  <a:txBody>
                    <a:bodyPr/>
                    <a:lstStyle/>
                    <a:p>
                      <a:pPr algn="l" fontAlgn="b"/>
                      <a:r>
                        <a:rPr lang="en-US" sz="1200" b="0" i="0" u="none" strike="noStrike">
                          <a:solidFill>
                            <a:srgbClr val="000000"/>
                          </a:solidFill>
                          <a:effectLst/>
                          <a:latin typeface="+mn-lt"/>
                        </a:rPr>
                        <a:t>To protect the District Assembly's boundries</a:t>
                      </a:r>
                    </a:p>
                  </a:txBody>
                  <a:tcPr marL="7620" marR="7620" marT="7620" marB="0" anchor="b"/>
                </a:tc>
              </a:tr>
              <a:tr h="676438">
                <a:tc>
                  <a:txBody>
                    <a:bodyPr/>
                    <a:lstStyle/>
                    <a:p>
                      <a:pPr algn="l" fontAlgn="b"/>
                      <a:r>
                        <a:rPr lang="en-US" sz="1200" b="0" i="0" u="none" strike="noStrike">
                          <a:solidFill>
                            <a:srgbClr val="000000"/>
                          </a:solidFill>
                          <a:effectLst/>
                          <a:latin typeface="+mn-lt"/>
                        </a:rPr>
                        <a:t> Facilitate the documentation of assembly’s lands district</a:t>
                      </a:r>
                    </a:p>
                  </a:txBody>
                  <a:tcPr marL="7620" marR="7620" marT="7620" marB="0" anchor="b"/>
                </a:tc>
                <a:tc>
                  <a:txBody>
                    <a:bodyPr/>
                    <a:lstStyle/>
                    <a:p>
                      <a:pPr algn="r" fontAlgn="b"/>
                      <a:r>
                        <a:rPr lang="en-US" sz="1200" b="0" i="0" u="none" strike="noStrike">
                          <a:solidFill>
                            <a:srgbClr val="000000"/>
                          </a:solidFill>
                          <a:effectLst/>
                          <a:latin typeface="+mn-lt"/>
                        </a:rPr>
                        <a:t>50,000.00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50,000.00 </a:t>
                      </a:r>
                    </a:p>
                  </a:txBody>
                  <a:tcPr marL="7620" marR="7620" marT="7620" marB="0" anchor="b"/>
                </a:tc>
                <a:tc>
                  <a:txBody>
                    <a:bodyPr/>
                    <a:lstStyle/>
                    <a:p>
                      <a:pPr algn="l" fontAlgn="b"/>
                      <a:r>
                        <a:rPr lang="en-US" sz="1200" b="0" i="0" u="none" strike="noStrike" dirty="0">
                          <a:solidFill>
                            <a:srgbClr val="000000"/>
                          </a:solidFill>
                          <a:effectLst/>
                          <a:latin typeface="+mn-lt"/>
                        </a:rPr>
                        <a:t>To reduce litigation</a:t>
                      </a:r>
                    </a:p>
                  </a:txBody>
                  <a:tcPr marL="7620" marR="7620" marT="7620" marB="0" anchor="b"/>
                </a:tc>
              </a:tr>
            </a:tbl>
          </a:graphicData>
        </a:graphic>
      </p:graphicFrame>
    </p:spTree>
    <p:extLst>
      <p:ext uri="{BB962C8B-B14F-4D97-AF65-F5344CB8AC3E}">
        <p14:creationId xmlns:p14="http://schemas.microsoft.com/office/powerpoint/2010/main" val="317333363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69</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829840804"/>
              </p:ext>
            </p:extLst>
          </p:nvPr>
        </p:nvGraphicFramePr>
        <p:xfrm>
          <a:off x="104503" y="261257"/>
          <a:ext cx="11878491" cy="5852159"/>
        </p:xfrm>
        <a:graphic>
          <a:graphicData uri="http://schemas.openxmlformats.org/drawingml/2006/table">
            <a:tbl>
              <a:tblPr>
                <a:tableStyleId>{616DA210-FB5B-4158-B5E0-FEB733F419BA}</a:tableStyleId>
              </a:tblPr>
              <a:tblGrid>
                <a:gridCol w="2262570"/>
                <a:gridCol w="1222517"/>
                <a:gridCol w="1222517"/>
                <a:gridCol w="1240764"/>
                <a:gridCol w="1131285"/>
                <a:gridCol w="1167779"/>
                <a:gridCol w="1113038"/>
                <a:gridCol w="1277257"/>
                <a:gridCol w="1240764"/>
              </a:tblGrid>
              <a:tr h="468555">
                <a:tc>
                  <a:txBody>
                    <a:bodyPr/>
                    <a:lstStyle/>
                    <a:p>
                      <a:pPr algn="just"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IGF (</a:t>
                      </a:r>
                      <a:r>
                        <a:rPr lang="en-US" sz="1200" b="1" u="none" strike="noStrike" dirty="0" err="1">
                          <a:effectLst/>
                        </a:rPr>
                        <a:t>GHc</a:t>
                      </a:r>
                      <a:r>
                        <a:rPr lang="en-US" sz="1200" b="1" u="none" strike="noStrike" dirty="0">
                          <a:effectLst/>
                        </a:rPr>
                        <a:t>)</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GOG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DACF (</a:t>
                      </a:r>
                      <a:r>
                        <a:rPr lang="en-US" sz="1200" b="1" u="none" strike="noStrike" dirty="0" err="1">
                          <a:effectLst/>
                        </a:rPr>
                        <a:t>GHc</a:t>
                      </a:r>
                      <a:r>
                        <a:rPr lang="en-US" sz="1200" b="1" u="none" strike="noStrike" dirty="0">
                          <a:effectLst/>
                        </a:rPr>
                        <a:t>)</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DACF-RFG (</a:t>
                      </a:r>
                      <a:r>
                        <a:rPr lang="en-US" sz="1200" b="1" u="none" strike="noStrike" dirty="0" err="1">
                          <a:effectLst/>
                        </a:rPr>
                        <a:t>GHc</a:t>
                      </a: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ctr"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620" marR="7620" marT="7620" marB="0" anchor="b"/>
                </a:tc>
              </a:tr>
              <a:tr h="239059">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c>
                  <a:txBody>
                    <a:bodyPr/>
                    <a:lstStyle/>
                    <a:p>
                      <a:pPr algn="l"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nchor="ctr"/>
                </a:tc>
              </a:tr>
              <a:tr h="631115">
                <a:tc>
                  <a:txBody>
                    <a:bodyPr/>
                    <a:lstStyle/>
                    <a:p>
                      <a:pPr algn="l" fontAlgn="b"/>
                      <a:r>
                        <a:rPr lang="en-US" sz="1200" b="1" u="none" strike="noStrike">
                          <a:effectLst/>
                        </a:rPr>
                        <a:t>INFRASTRUCTURE DELIVERY MANAGEMENT</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tc>
              </a:tr>
              <a:tr h="631115">
                <a:tc>
                  <a:txBody>
                    <a:bodyPr/>
                    <a:lstStyle/>
                    <a:p>
                      <a:pPr algn="l" fontAlgn="b"/>
                      <a:r>
                        <a:rPr lang="en-US" sz="1200" b="1" u="none" strike="noStrike">
                          <a:effectLst/>
                        </a:rPr>
                        <a:t>PHYSICAL AND SPATIAL PLANNING DEVELOPMENT</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r" fontAlgn="t"/>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620" marR="7620" marT="7620" marB="0"/>
                </a:tc>
                <a:tc>
                  <a:txBody>
                    <a:bodyPr/>
                    <a:lstStyle/>
                    <a:p>
                      <a:pPr algn="l" rtl="0" fontAlgn="ctr"/>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ctr"/>
                </a:tc>
              </a:tr>
              <a:tr h="927548">
                <a:tc>
                  <a:txBody>
                    <a:bodyPr/>
                    <a:lstStyle/>
                    <a:p>
                      <a:pPr algn="l" fontAlgn="b"/>
                      <a:r>
                        <a:rPr lang="en-US" sz="1200" u="none" strike="noStrike">
                          <a:effectLst/>
                        </a:rPr>
                        <a:t>Conduct monthly site inspection for the processing of development application for permitting district wide</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5,000.00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5,000.00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Awareness creation of building permit acquisition</a:t>
                      </a:r>
                      <a:endParaRPr lang="en-US" sz="1200" b="0" i="0" u="none" strike="noStrike">
                        <a:solidFill>
                          <a:srgbClr val="000000"/>
                        </a:solidFill>
                        <a:effectLst/>
                        <a:latin typeface="Arial" panose="020B0604020202020204" pitchFamily="34" charset="0"/>
                      </a:endParaRPr>
                    </a:p>
                  </a:txBody>
                  <a:tcPr marL="7620" marR="7620" marT="7620" marB="0" anchor="b"/>
                </a:tc>
              </a:tr>
              <a:tr h="927548">
                <a:tc>
                  <a:txBody>
                    <a:bodyPr/>
                    <a:lstStyle/>
                    <a:p>
                      <a:pPr algn="l" fontAlgn="b"/>
                      <a:r>
                        <a:rPr lang="en-US" sz="1200" u="none" strike="noStrike" dirty="0">
                          <a:effectLst/>
                        </a:rPr>
                        <a:t>Landscape and plant ornamental plants to beautify the environment at other communities</a:t>
                      </a:r>
                      <a:endParaRPr lang="en-US" sz="1200" b="0"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10,000.00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10,000.00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To help maintain local water cycles and save the environment</a:t>
                      </a:r>
                      <a:endParaRPr lang="en-US" sz="1200" b="0" i="0" u="none" strike="noStrike">
                        <a:solidFill>
                          <a:srgbClr val="000000"/>
                        </a:solidFill>
                        <a:effectLst/>
                        <a:latin typeface="Arial" panose="020B0604020202020204" pitchFamily="34" charset="0"/>
                      </a:endParaRPr>
                    </a:p>
                  </a:txBody>
                  <a:tcPr marL="7620" marR="7620" marT="7620" marB="0" anchor="b"/>
                </a:tc>
              </a:tr>
              <a:tr h="698052">
                <a:tc>
                  <a:txBody>
                    <a:bodyPr/>
                    <a:lstStyle/>
                    <a:p>
                      <a:pPr algn="l" fontAlgn="b"/>
                      <a:r>
                        <a:rPr lang="en-US" sz="1200" u="none" strike="noStrike">
                          <a:effectLst/>
                        </a:rPr>
                        <a:t>Compensate and acquire Title deeds for Assembly lands district wide</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15,000.00</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5,000.00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20,000.00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To acquire assenbly's properties legally </a:t>
                      </a:r>
                      <a:endParaRPr lang="en-US" sz="1200" b="0" i="0" u="none" strike="noStrike">
                        <a:solidFill>
                          <a:srgbClr val="000000"/>
                        </a:solidFill>
                        <a:effectLst/>
                        <a:latin typeface="Arial" panose="020B0604020202020204" pitchFamily="34" charset="0"/>
                      </a:endParaRPr>
                    </a:p>
                  </a:txBody>
                  <a:tcPr marL="7620" marR="7620" marT="7620" marB="0" anchor="b"/>
                </a:tc>
              </a:tr>
              <a:tr h="698052">
                <a:tc>
                  <a:txBody>
                    <a:bodyPr/>
                    <a:lstStyle/>
                    <a:p>
                      <a:pPr algn="l" fontAlgn="b"/>
                      <a:r>
                        <a:rPr lang="en-US" sz="1200" u="none" strike="noStrike">
                          <a:effectLst/>
                        </a:rPr>
                        <a:t>Employees' Compensation</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206,468.78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620" marR="7620" marT="7620"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r" fontAlgn="b"/>
                      <a:r>
                        <a:rPr lang="en-US" sz="1200" u="none" strike="noStrike">
                          <a:effectLst/>
                        </a:rPr>
                        <a:t>    206,468.78 </a:t>
                      </a:r>
                      <a:endParaRPr lang="en-US" sz="1200" b="1" i="0" u="none" strike="noStrike">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u="none" strike="noStrike">
                          <a:effectLst/>
                        </a:rPr>
                        <a:t>payment of workers on government payroll</a:t>
                      </a:r>
                      <a:endParaRPr lang="en-US" sz="1200" b="0" i="0" u="none" strike="noStrike">
                        <a:solidFill>
                          <a:srgbClr val="000000"/>
                        </a:solidFill>
                        <a:effectLst/>
                        <a:latin typeface="Arial" panose="020B0604020202020204" pitchFamily="34" charset="0"/>
                      </a:endParaRPr>
                    </a:p>
                  </a:txBody>
                  <a:tcPr marL="7620" marR="7620" marT="7620" marB="0" anchor="b"/>
                </a:tc>
              </a:tr>
              <a:tr h="631115">
                <a:tc>
                  <a:txBody>
                    <a:bodyPr/>
                    <a:lstStyle/>
                    <a:p>
                      <a:pPr algn="l" fontAlgn="b"/>
                      <a:r>
                        <a:rPr lang="en-US" sz="1200" b="1" u="none" strike="noStrike" dirty="0">
                          <a:effectLst/>
                        </a:rPr>
                        <a:t>SUB TOTAL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dirty="0">
                          <a:effectLst/>
                        </a:rPr>
                        <a:t>161,000.00</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221,468.78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5,000.00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ctr" fontAlgn="b"/>
                      <a:r>
                        <a:rPr lang="en-US" sz="1200" b="1" u="none" strike="noStrike" dirty="0">
                          <a:effectLst/>
                        </a:rPr>
                        <a:t>              -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r" fontAlgn="b"/>
                      <a:r>
                        <a:rPr lang="en-US" sz="1200" b="1" u="none" strike="noStrike" dirty="0">
                          <a:effectLst/>
                        </a:rPr>
                        <a:t>    387,468.78 </a:t>
                      </a:r>
                      <a:endParaRPr lang="en-US" sz="1200" b="1" i="0" u="none" strike="noStrike" dirty="0">
                        <a:solidFill>
                          <a:srgbClr val="000000"/>
                        </a:solidFill>
                        <a:effectLst/>
                        <a:latin typeface="Arial" panose="020B0604020202020204" pitchFamily="34" charset="0"/>
                      </a:endParaRPr>
                    </a:p>
                  </a:txBody>
                  <a:tcPr marL="7620" marR="7620" marT="7620" marB="0" anchor="b"/>
                </a:tc>
                <a:tc>
                  <a:txBody>
                    <a:bodyPr/>
                    <a:lstStyle/>
                    <a:p>
                      <a:pPr algn="l" rtl="0"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620" marR="7620" marT="7620" marB="0" anchor="b"/>
                </a:tc>
              </a:tr>
            </a:tbl>
          </a:graphicData>
        </a:graphic>
      </p:graphicFrame>
    </p:spTree>
    <p:extLst>
      <p:ext uri="{BB962C8B-B14F-4D97-AF65-F5344CB8AC3E}">
        <p14:creationId xmlns:p14="http://schemas.microsoft.com/office/powerpoint/2010/main" val="385448566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469661786"/>
              </p:ext>
            </p:extLst>
          </p:nvPr>
        </p:nvGraphicFramePr>
        <p:xfrm>
          <a:off x="174170" y="269966"/>
          <a:ext cx="11878492" cy="5771292"/>
        </p:xfrm>
        <a:graphic>
          <a:graphicData uri="http://schemas.openxmlformats.org/drawingml/2006/table">
            <a:tbl>
              <a:tblPr>
                <a:tableStyleId>{616DA210-FB5B-4158-B5E0-FEB733F419BA}</a:tableStyleId>
              </a:tblPr>
              <a:tblGrid>
                <a:gridCol w="2281647"/>
                <a:gridCol w="1053737"/>
                <a:gridCol w="1088572"/>
                <a:gridCol w="957943"/>
                <a:gridCol w="1697756"/>
                <a:gridCol w="1167777"/>
                <a:gridCol w="1113038"/>
                <a:gridCol w="1277258"/>
                <a:gridCol w="1240764"/>
              </a:tblGrid>
              <a:tr h="310188">
                <a:tc>
                  <a:txBody>
                    <a:bodyPr/>
                    <a:lstStyle/>
                    <a:p>
                      <a:pPr algn="l" fontAlgn="b"/>
                      <a:r>
                        <a:rPr lang="en-US" sz="1200" b="1" u="none" strike="noStrike" dirty="0">
                          <a:effectLst/>
                        </a:rPr>
                        <a:t>List all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a:effectLst/>
                        </a:rPr>
                        <a:t>IGF (GHc)</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a:effectLst/>
                        </a:rPr>
                        <a:t> GOG (GHc)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a:effectLst/>
                        </a:rPr>
                        <a:t>DACF (GHc)</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a:effectLst/>
                        </a:rPr>
                        <a:t> DACF-RFG (GHc)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a:effectLst/>
                        </a:rPr>
                        <a:t> DACF (MP)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ctr" fontAlgn="b"/>
                      <a:r>
                        <a:rPr lang="en-US" sz="1200" b="1" u="none" strike="noStrike">
                          <a:effectLst/>
                        </a:rPr>
                        <a:t> PWDFUND (GHc)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r" fontAlgn="b"/>
                      <a:r>
                        <a:rPr lang="en-US" sz="1200" b="1" u="none" strike="noStrike">
                          <a:effectLst/>
                        </a:rPr>
                        <a:t> Total Budget (GHc)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rtl="0" fontAlgn="b"/>
                      <a:r>
                        <a:rPr lang="en-US" sz="1200" b="1" u="none" strike="noStrike">
                          <a:effectLst/>
                        </a:rPr>
                        <a:t>Justification</a:t>
                      </a:r>
                      <a:endParaRPr lang="en-US" sz="1200" b="1" i="0" u="none" strike="noStrike">
                        <a:solidFill>
                          <a:srgbClr val="000000"/>
                        </a:solidFill>
                        <a:effectLst/>
                        <a:latin typeface="Arial" panose="020B0604020202020204" pitchFamily="34" charset="0"/>
                      </a:endParaRPr>
                    </a:p>
                  </a:txBody>
                  <a:tcPr marL="7064" marR="7064" marT="7064" marB="0" anchor="b"/>
                </a:tc>
              </a:tr>
              <a:tr h="155094">
                <a:tc>
                  <a:txBody>
                    <a:bodyPr/>
                    <a:lstStyle/>
                    <a:p>
                      <a:pPr algn="l" fontAlgn="b"/>
                      <a:r>
                        <a:rPr lang="en-US" sz="1200" b="1" u="none" strike="noStrike" dirty="0">
                          <a:effectLst/>
                        </a:rPr>
                        <a:t>Projects</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c>
                  <a:txBody>
                    <a:bodyPr/>
                    <a:lstStyle/>
                    <a:p>
                      <a:pPr algn="l"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c>
                  <a:txBody>
                    <a:bodyPr/>
                    <a:lstStyle/>
                    <a:p>
                      <a:pPr algn="ct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c>
                  <a:txBody>
                    <a:bodyPr/>
                    <a:lstStyle/>
                    <a:p>
                      <a:pPr algn="r"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c>
                  <a:txBody>
                    <a:bodyPr/>
                    <a:lstStyle/>
                    <a:p>
                      <a:pPr algn="l" rtl="0" fontAlgn="ctr"/>
                      <a:r>
                        <a:rPr lang="en-US" sz="1200" b="1" u="none" strike="noStrike">
                          <a:effectLst/>
                        </a:rPr>
                        <a:t> </a:t>
                      </a:r>
                      <a:endParaRPr lang="en-US" sz="1200" b="1" i="0" u="none" strike="noStrike">
                        <a:solidFill>
                          <a:srgbClr val="000000"/>
                        </a:solidFill>
                        <a:effectLst/>
                        <a:latin typeface="Arial" panose="020B0604020202020204" pitchFamily="34" charset="0"/>
                      </a:endParaRPr>
                    </a:p>
                  </a:txBody>
                  <a:tcPr marL="7064" marR="7064" marT="7064" marB="0" anchor="ctr"/>
                </a:tc>
              </a:tr>
              <a:tr h="465282">
                <a:tc>
                  <a:txBody>
                    <a:bodyPr/>
                    <a:lstStyle/>
                    <a:p>
                      <a:pPr algn="l" fontAlgn="b"/>
                      <a:r>
                        <a:rPr lang="en-US" sz="1200" b="1" u="none" strike="noStrike" dirty="0">
                          <a:effectLst/>
                        </a:rPr>
                        <a:t>PUBLIC WORKS, RURAL HOUSING AND WATER MANAGEMENT</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ctr"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r"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b="1" u="none" strike="noStrike" dirty="0">
                          <a:effectLst/>
                        </a:rPr>
                        <a:t> </a:t>
                      </a:r>
                      <a:endParaRPr lang="en-US" sz="1200" b="1" i="0" u="none" strike="noStrike" dirty="0">
                        <a:solidFill>
                          <a:srgbClr val="000000"/>
                        </a:solidFill>
                        <a:effectLst/>
                        <a:latin typeface="Arial" panose="020B0604020202020204" pitchFamily="34" charset="0"/>
                      </a:endParaRPr>
                    </a:p>
                  </a:txBody>
                  <a:tcPr marL="7064" marR="7064" marT="7064" marB="0" anchor="b"/>
                </a:tc>
              </a:tr>
              <a:tr h="465282">
                <a:tc>
                  <a:txBody>
                    <a:bodyPr/>
                    <a:lstStyle/>
                    <a:p>
                      <a:pPr algn="l" fontAlgn="b"/>
                      <a:r>
                        <a:rPr lang="en-US" sz="1200" u="none" strike="noStrike">
                          <a:effectLst/>
                        </a:rPr>
                        <a:t>Internal Management of the orgn</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dirty="0">
                          <a:effectLst/>
                        </a:rPr>
                        <a:t>                -   </a:t>
                      </a:r>
                      <a:endParaRPr lang="en-US" sz="1200" b="1" i="0" u="none" strike="noStrike" dirty="0">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18,000.00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r" fontAlgn="b"/>
                      <a:r>
                        <a:rPr lang="en-US" sz="1200" u="none" strike="noStrike">
                          <a:effectLst/>
                        </a:rPr>
                        <a:t>      18,000.00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To cater for recurrent expenditure</a:t>
                      </a:r>
                      <a:endParaRPr lang="en-US" sz="1200" b="0" i="0" u="none" strike="noStrike">
                        <a:solidFill>
                          <a:srgbClr val="000000"/>
                        </a:solidFill>
                        <a:effectLst/>
                        <a:latin typeface="Arial" panose="020B0604020202020204" pitchFamily="34" charset="0"/>
                      </a:endParaRPr>
                    </a:p>
                  </a:txBody>
                  <a:tcPr marL="7064" marR="7064" marT="7064" marB="0" anchor="b"/>
                </a:tc>
              </a:tr>
              <a:tr h="620376">
                <a:tc>
                  <a:txBody>
                    <a:bodyPr/>
                    <a:lstStyle/>
                    <a:p>
                      <a:pPr algn="l" fontAlgn="b"/>
                      <a:r>
                        <a:rPr lang="en-US" sz="1200" u="none" strike="noStrike">
                          <a:effectLst/>
                        </a:rPr>
                        <a:t>Employees' Compensation</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328,913.65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r" fontAlgn="b"/>
                      <a:r>
                        <a:rPr lang="en-US" sz="1200" u="none" strike="noStrike">
                          <a:effectLst/>
                        </a:rPr>
                        <a:t>    328,913.65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rtl="0" fontAlgn="b"/>
                      <a:r>
                        <a:rPr lang="en-US" sz="1200" u="none" strike="noStrike">
                          <a:effectLst/>
                        </a:rPr>
                        <a:t>payment of workers on government payroll</a:t>
                      </a:r>
                      <a:endParaRPr lang="en-US" sz="1200" b="0" i="0" u="none" strike="noStrike">
                        <a:solidFill>
                          <a:srgbClr val="000000"/>
                        </a:solidFill>
                        <a:effectLst/>
                        <a:latin typeface="Arial" panose="020B0604020202020204" pitchFamily="34" charset="0"/>
                      </a:endParaRPr>
                    </a:p>
                  </a:txBody>
                  <a:tcPr marL="7064" marR="7064" marT="7064" marB="0" anchor="b"/>
                </a:tc>
              </a:tr>
              <a:tr h="620376">
                <a:tc>
                  <a:txBody>
                    <a:bodyPr/>
                    <a:lstStyle/>
                    <a:p>
                      <a:pPr algn="l" fontAlgn="b"/>
                      <a:r>
                        <a:rPr lang="en-US" sz="1200" u="none" strike="noStrike">
                          <a:effectLst/>
                        </a:rPr>
                        <a:t>Complete meat shop with emhasis on women by the end of second quarter, 2024(New Abirem)</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25,000.00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r" fontAlgn="b"/>
                      <a:r>
                        <a:rPr lang="en-US" sz="1200" u="none" strike="noStrike">
                          <a:effectLst/>
                        </a:rPr>
                        <a:t>      25,000.00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rtl="0" fontAlgn="b"/>
                      <a:r>
                        <a:rPr lang="en-US" sz="1200" u="none" strike="noStrike">
                          <a:effectLst/>
                        </a:rPr>
                        <a:t>To promote economic activities </a:t>
                      </a:r>
                      <a:endParaRPr lang="en-US" sz="1200" b="0" i="0" u="none" strike="noStrike">
                        <a:solidFill>
                          <a:srgbClr val="000000"/>
                        </a:solidFill>
                        <a:effectLst/>
                        <a:latin typeface="Arial" panose="020B0604020202020204" pitchFamily="34" charset="0"/>
                      </a:endParaRPr>
                    </a:p>
                  </a:txBody>
                  <a:tcPr marL="7064" marR="7064" marT="7064" marB="0" anchor="b"/>
                </a:tc>
              </a:tr>
              <a:tr h="465282">
                <a:tc>
                  <a:txBody>
                    <a:bodyPr/>
                    <a:lstStyle/>
                    <a:p>
                      <a:pPr algn="l" fontAlgn="b"/>
                      <a:r>
                        <a:rPr lang="en-US" sz="1200" u="none" strike="noStrike">
                          <a:effectLst/>
                        </a:rPr>
                        <a:t>Pave lorry park(New Abirem)</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62,006.98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r" fontAlgn="b"/>
                      <a:r>
                        <a:rPr lang="en-US" sz="1200" u="none" strike="noStrike">
                          <a:effectLst/>
                        </a:rPr>
                        <a:t>      62,006.98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rtl="0" fontAlgn="b"/>
                      <a:r>
                        <a:rPr lang="en-US" sz="1200" u="none" strike="noStrike">
                          <a:effectLst/>
                        </a:rPr>
                        <a:t>To promote economic activities </a:t>
                      </a:r>
                      <a:endParaRPr lang="en-US" sz="1200" b="0" i="0" u="none" strike="noStrike">
                        <a:solidFill>
                          <a:srgbClr val="000000"/>
                        </a:solidFill>
                        <a:effectLst/>
                        <a:latin typeface="Arial" panose="020B0604020202020204" pitchFamily="34" charset="0"/>
                      </a:endParaRPr>
                    </a:p>
                  </a:txBody>
                  <a:tcPr marL="7064" marR="7064" marT="7064" marB="0" anchor="b"/>
                </a:tc>
              </a:tr>
              <a:tr h="620376">
                <a:tc>
                  <a:txBody>
                    <a:bodyPr/>
                    <a:lstStyle/>
                    <a:p>
                      <a:pPr algn="l" fontAlgn="b"/>
                      <a:r>
                        <a:rPr lang="en-US" sz="1200" u="none" strike="noStrike">
                          <a:effectLst/>
                        </a:rPr>
                        <a:t>Construct 1No. 64 Lockable Stores by Dec. 2024 in New Abirem</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350,000.00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r" fontAlgn="b"/>
                      <a:r>
                        <a:rPr lang="en-US" sz="1200" u="none" strike="noStrike">
                          <a:effectLst/>
                        </a:rPr>
                        <a:t>    350,000.00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rtl="0" fontAlgn="b"/>
                      <a:r>
                        <a:rPr lang="en-US" sz="1200" u="none" strike="noStrike">
                          <a:effectLst/>
                        </a:rPr>
                        <a:t>To promote economic activities and jobs</a:t>
                      </a:r>
                      <a:endParaRPr lang="en-US" sz="1200" b="0" i="0" u="none" strike="noStrike">
                        <a:solidFill>
                          <a:srgbClr val="000000"/>
                        </a:solidFill>
                        <a:effectLst/>
                        <a:latin typeface="Arial" panose="020B0604020202020204" pitchFamily="34" charset="0"/>
                      </a:endParaRPr>
                    </a:p>
                  </a:txBody>
                  <a:tcPr marL="7064" marR="7064" marT="7064" marB="0" anchor="b"/>
                </a:tc>
              </a:tr>
              <a:tr h="620376">
                <a:tc>
                  <a:txBody>
                    <a:bodyPr/>
                    <a:lstStyle/>
                    <a:p>
                      <a:pPr algn="l" fontAlgn="b"/>
                      <a:r>
                        <a:rPr lang="en-US" sz="1200" u="none" strike="noStrike">
                          <a:effectLst/>
                        </a:rPr>
                        <a:t>Construct 1No. 16 Lockable Stores (Phase I&amp; II) By Dec. 2024 in Akim Ofosu</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150,000.00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l" fontAlgn="b"/>
                      <a:r>
                        <a:rPr lang="en-US" sz="1200" u="none" strike="noStrike">
                          <a:effectLst/>
                        </a:rPr>
                        <a:t>               -   </a:t>
                      </a:r>
                      <a:endParaRPr lang="en-US" sz="1200" b="0" i="0" u="none" strike="noStrike">
                        <a:solidFill>
                          <a:srgbClr val="000000"/>
                        </a:solidFill>
                        <a:effectLst/>
                        <a:latin typeface="Arial" panose="020B0604020202020204" pitchFamily="34" charset="0"/>
                      </a:endParaRPr>
                    </a:p>
                  </a:txBody>
                  <a:tcPr marL="7064" marR="7064" marT="7064" marB="0" anchor="b"/>
                </a:tc>
                <a:tc>
                  <a:txBody>
                    <a:bodyPr/>
                    <a:lstStyle/>
                    <a:p>
                      <a:pPr algn="ctr" fontAlgn="b"/>
                      <a:r>
                        <a:rPr lang="en-US" sz="1200" u="none" strike="noStrike">
                          <a:effectLst/>
                        </a:rPr>
                        <a:t>              -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r" fontAlgn="b"/>
                      <a:r>
                        <a:rPr lang="en-US" sz="1200" u="none" strike="noStrike">
                          <a:effectLst/>
                        </a:rPr>
                        <a:t>    150,000.00 </a:t>
                      </a:r>
                      <a:endParaRPr lang="en-US" sz="1200" b="1" i="0" u="none" strike="noStrike">
                        <a:solidFill>
                          <a:srgbClr val="000000"/>
                        </a:solidFill>
                        <a:effectLst/>
                        <a:latin typeface="Arial" panose="020B0604020202020204" pitchFamily="34" charset="0"/>
                      </a:endParaRPr>
                    </a:p>
                  </a:txBody>
                  <a:tcPr marL="7064" marR="7064" marT="7064" marB="0" anchor="b"/>
                </a:tc>
                <a:tc>
                  <a:txBody>
                    <a:bodyPr/>
                    <a:lstStyle/>
                    <a:p>
                      <a:pPr algn="l" rtl="0" fontAlgn="b"/>
                      <a:r>
                        <a:rPr lang="en-US" sz="1200" u="none" strike="noStrike" dirty="0">
                          <a:effectLst/>
                        </a:rPr>
                        <a:t>To promote economic activities and jobs</a:t>
                      </a:r>
                      <a:endParaRPr lang="en-US" sz="1200" b="0" i="0" u="none" strike="noStrike" dirty="0">
                        <a:solidFill>
                          <a:srgbClr val="000000"/>
                        </a:solidFill>
                        <a:effectLst/>
                        <a:latin typeface="Arial" panose="020B0604020202020204" pitchFamily="34" charset="0"/>
                      </a:endParaRPr>
                    </a:p>
                  </a:txBody>
                  <a:tcPr marL="7064" marR="7064" marT="7064" marB="0" anchor="b"/>
                </a:tc>
              </a:tr>
              <a:tr h="620376">
                <a:tc>
                  <a:txBody>
                    <a:bodyPr/>
                    <a:lstStyle/>
                    <a:p>
                      <a:pPr algn="l" fontAlgn="b"/>
                      <a:r>
                        <a:rPr lang="en-US" sz="1200" b="0" i="0" u="none" strike="noStrike">
                          <a:solidFill>
                            <a:srgbClr val="000000"/>
                          </a:solidFill>
                          <a:effectLst/>
                          <a:latin typeface="+mn-lt"/>
                        </a:rPr>
                        <a:t>Construct 3No 12 unit market stalls at Nkwarteng</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250,000.00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250,000.00 </a:t>
                      </a:r>
                    </a:p>
                  </a:txBody>
                  <a:tcPr marL="7620" marR="7620" marT="7620" marB="0" anchor="b"/>
                </a:tc>
                <a:tc>
                  <a:txBody>
                    <a:bodyPr/>
                    <a:lstStyle/>
                    <a:p>
                      <a:pPr algn="l" rtl="0" fontAlgn="b"/>
                      <a:r>
                        <a:rPr lang="en-US" sz="1200" b="0" i="0" u="none" strike="noStrike">
                          <a:solidFill>
                            <a:srgbClr val="000000"/>
                          </a:solidFill>
                          <a:effectLst/>
                          <a:latin typeface="+mn-lt"/>
                        </a:rPr>
                        <a:t>To provide economic activties and jobs</a:t>
                      </a:r>
                    </a:p>
                  </a:txBody>
                  <a:tcPr marL="7620" marR="7620" marT="7620" marB="0" anchor="b"/>
                </a:tc>
              </a:tr>
              <a:tr h="620376">
                <a:tc>
                  <a:txBody>
                    <a:bodyPr/>
                    <a:lstStyle/>
                    <a:p>
                      <a:pPr algn="l" fontAlgn="b"/>
                      <a:r>
                        <a:rPr lang="en-US" sz="1200" b="0" i="0" u="none" strike="noStrike">
                          <a:solidFill>
                            <a:srgbClr val="000000"/>
                          </a:solidFill>
                          <a:effectLst/>
                          <a:latin typeface="+mn-lt"/>
                        </a:rPr>
                        <a:t>Complete   police quarters with emphasis on women by Dec. 2024 in Akoase</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80,471.90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80,471.90 </a:t>
                      </a:r>
                    </a:p>
                  </a:txBody>
                  <a:tcPr marL="7620" marR="7620" marT="7620" marB="0" anchor="b"/>
                </a:tc>
                <a:tc>
                  <a:txBody>
                    <a:bodyPr/>
                    <a:lstStyle/>
                    <a:p>
                      <a:pPr algn="l" rtl="0" fontAlgn="b"/>
                      <a:r>
                        <a:rPr lang="en-US" sz="1200" b="0" i="0" u="none" strike="noStrike" dirty="0">
                          <a:solidFill>
                            <a:srgbClr val="000000"/>
                          </a:solidFill>
                          <a:effectLst/>
                          <a:latin typeface="+mn-lt"/>
                        </a:rPr>
                        <a:t>To regulate vehicles without permit </a:t>
                      </a:r>
                    </a:p>
                  </a:txBody>
                  <a:tcPr marL="7620" marR="7620" marT="7620" marB="0" anchor="b"/>
                </a:tc>
              </a:tr>
            </a:tbl>
          </a:graphicData>
        </a:graphic>
      </p:graphicFrame>
    </p:spTree>
    <p:extLst>
      <p:ext uri="{BB962C8B-B14F-4D97-AF65-F5344CB8AC3E}">
        <p14:creationId xmlns:p14="http://schemas.microsoft.com/office/powerpoint/2010/main" val="163253073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71</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855880503"/>
              </p:ext>
            </p:extLst>
          </p:nvPr>
        </p:nvGraphicFramePr>
        <p:xfrm>
          <a:off x="148046" y="252552"/>
          <a:ext cx="11895909" cy="6000204"/>
        </p:xfrm>
        <a:graphic>
          <a:graphicData uri="http://schemas.openxmlformats.org/drawingml/2006/table">
            <a:tbl>
              <a:tblPr>
                <a:tableStyleId>{616DA210-FB5B-4158-B5E0-FEB733F419BA}</a:tableStyleId>
              </a:tblPr>
              <a:tblGrid>
                <a:gridCol w="2037805"/>
                <a:gridCol w="1079863"/>
                <a:gridCol w="966652"/>
                <a:gridCol w="1314994"/>
                <a:gridCol w="1027611"/>
                <a:gridCol w="1123406"/>
                <a:gridCol w="1097280"/>
                <a:gridCol w="1184366"/>
                <a:gridCol w="2063932"/>
              </a:tblGrid>
              <a:tr h="397374">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202742">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592007">
                <a:tc>
                  <a:txBody>
                    <a:bodyPr/>
                    <a:lstStyle/>
                    <a:p>
                      <a:pPr algn="l" fontAlgn="b"/>
                      <a:r>
                        <a:rPr lang="en-US" sz="1200" b="1" u="none" strike="noStrike" dirty="0">
                          <a:effectLst/>
                          <a:latin typeface="+mn-lt"/>
                        </a:rPr>
                        <a:t>PUBLIC WORKS, RURAL HOUSING AND WATER MANAGEMENT</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ct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r>
              <a:tr h="536297">
                <a:tc>
                  <a:txBody>
                    <a:bodyPr/>
                    <a:lstStyle/>
                    <a:p>
                      <a:pPr algn="l" fontAlgn="b"/>
                      <a:r>
                        <a:rPr lang="en-US" sz="1200" u="none" strike="noStrike">
                          <a:effectLst/>
                          <a:latin typeface="+mn-lt"/>
                        </a:rPr>
                        <a:t>Construct “U” Drain in Afosu</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30,000.00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163,541.00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dirty="0">
                          <a:effectLst/>
                          <a:latin typeface="+mn-lt"/>
                        </a:rPr>
                        <a:t>    193,541.00 </a:t>
                      </a:r>
                      <a:endParaRPr lang="en-US" sz="1200" b="1" i="0" u="none" strike="noStrike" dirty="0">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prevent flood waters from engulfing the community</a:t>
                      </a:r>
                      <a:endParaRPr lang="en-US" sz="1200" b="0" i="0" u="none" strike="noStrike">
                        <a:solidFill>
                          <a:srgbClr val="000000"/>
                        </a:solidFill>
                        <a:effectLst/>
                        <a:latin typeface="+mn-lt"/>
                      </a:endParaRPr>
                    </a:p>
                  </a:txBody>
                  <a:tcPr marL="7620" marR="7620" marT="7620" marB="0" anchor="b"/>
                </a:tc>
              </a:tr>
              <a:tr h="658182">
                <a:tc>
                  <a:txBody>
                    <a:bodyPr/>
                    <a:lstStyle/>
                    <a:p>
                      <a:pPr algn="l" fontAlgn="b"/>
                      <a:r>
                        <a:rPr lang="en-US" sz="1200" u="none" strike="noStrike">
                          <a:effectLst/>
                          <a:latin typeface="+mn-lt"/>
                        </a:rPr>
                        <a:t>Reshape selected feeder roads district wide</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100,000.00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100,000.00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Improve accessibility to food producing communities in the District</a:t>
                      </a:r>
                      <a:endParaRPr lang="en-US" sz="1200" b="0" i="0" u="none" strike="noStrike">
                        <a:solidFill>
                          <a:srgbClr val="000000"/>
                        </a:solidFill>
                        <a:effectLst/>
                        <a:latin typeface="+mn-lt"/>
                      </a:endParaRPr>
                    </a:p>
                  </a:txBody>
                  <a:tcPr marL="7620" marR="7620" marT="7620" marB="0" anchor="b"/>
                </a:tc>
              </a:tr>
              <a:tr h="820697">
                <a:tc>
                  <a:txBody>
                    <a:bodyPr/>
                    <a:lstStyle/>
                    <a:p>
                      <a:pPr algn="l" fontAlgn="b"/>
                      <a:r>
                        <a:rPr lang="en-US" sz="1200" u="none" strike="noStrike">
                          <a:effectLst/>
                          <a:latin typeface="+mn-lt"/>
                        </a:rPr>
                        <a:t> Install road signs and speed ramps district wide</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40,000.00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10,000.00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50,000.00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serves as a warning sign to motorists and pedestrans to prevent accidents </a:t>
                      </a:r>
                      <a:endParaRPr lang="en-US" sz="1200" b="0" i="0" u="none" strike="noStrike">
                        <a:solidFill>
                          <a:srgbClr val="000000"/>
                        </a:solidFill>
                        <a:effectLst/>
                        <a:latin typeface="+mn-lt"/>
                      </a:endParaRPr>
                    </a:p>
                  </a:txBody>
                  <a:tcPr marL="7620" marR="7620" marT="7620" marB="0" anchor="b"/>
                </a:tc>
              </a:tr>
              <a:tr h="536297">
                <a:tc>
                  <a:txBody>
                    <a:bodyPr/>
                    <a:lstStyle/>
                    <a:p>
                      <a:pPr algn="l" fontAlgn="b"/>
                      <a:r>
                        <a:rPr lang="en-US" sz="1200" u="none" strike="noStrike">
                          <a:effectLst/>
                          <a:latin typeface="+mn-lt"/>
                        </a:rPr>
                        <a:t>Extend market stores by Dec. 2024 in New Abirem</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150,000.00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150,000.00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promote economic activities and jobs</a:t>
                      </a:r>
                      <a:endParaRPr lang="en-US" sz="1200" b="0" i="0" u="none" strike="noStrike">
                        <a:solidFill>
                          <a:srgbClr val="000000"/>
                        </a:solidFill>
                        <a:effectLst/>
                        <a:latin typeface="+mn-lt"/>
                      </a:endParaRPr>
                    </a:p>
                  </a:txBody>
                  <a:tcPr marL="7620" marR="7620" marT="7620" marB="0" anchor="b"/>
                </a:tc>
              </a:tr>
              <a:tr h="536297">
                <a:tc>
                  <a:txBody>
                    <a:bodyPr/>
                    <a:lstStyle/>
                    <a:p>
                      <a:pPr algn="l" fontAlgn="b"/>
                      <a:r>
                        <a:rPr lang="en-US" sz="1200" u="none" strike="noStrike">
                          <a:effectLst/>
                          <a:latin typeface="+mn-lt"/>
                        </a:rPr>
                        <a:t> Extend market stalls by Dec. 2024 in Amuana Praso</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100,000.00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100,000.00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dirty="0">
                          <a:effectLst/>
                          <a:latin typeface="+mn-lt"/>
                        </a:rPr>
                        <a:t>To promote economic activities and jobs</a:t>
                      </a:r>
                      <a:endParaRPr lang="en-US" sz="1200" b="0" i="0" u="none" strike="noStrike" dirty="0">
                        <a:solidFill>
                          <a:srgbClr val="000000"/>
                        </a:solidFill>
                        <a:effectLst/>
                        <a:latin typeface="+mn-lt"/>
                      </a:endParaRPr>
                    </a:p>
                  </a:txBody>
                  <a:tcPr marL="7620" marR="7620" marT="7620" marB="0" anchor="b"/>
                </a:tc>
              </a:tr>
              <a:tr h="592007">
                <a:tc>
                  <a:txBody>
                    <a:bodyPr/>
                    <a:lstStyle/>
                    <a:p>
                      <a:pPr algn="l" fontAlgn="b"/>
                      <a:r>
                        <a:rPr lang="en-US" sz="1200" b="0" i="0" u="none" strike="noStrike">
                          <a:solidFill>
                            <a:srgbClr val="000000"/>
                          </a:solidFill>
                          <a:effectLst/>
                          <a:latin typeface="+mn-lt"/>
                        </a:rPr>
                        <a:t>Support Self-help projects district wide</a:t>
                      </a:r>
                    </a:p>
                  </a:txBody>
                  <a:tcPr marL="7620" marR="7620" marT="7620" marB="0" anchor="b"/>
                </a:tc>
                <a:tc>
                  <a:txBody>
                    <a:bodyPr/>
                    <a:lstStyle/>
                    <a:p>
                      <a:pPr algn="l" fontAlgn="b"/>
                      <a:r>
                        <a:rPr lang="en-US" sz="1200" b="0" i="0" u="none" strike="noStrike">
                          <a:solidFill>
                            <a:srgbClr val="000000"/>
                          </a:solidFill>
                          <a:effectLst/>
                          <a:latin typeface="+mn-lt"/>
                        </a:rPr>
                        <a:t>     49,817.60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78,059.99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127,877.59 </a:t>
                      </a:r>
                    </a:p>
                  </a:txBody>
                  <a:tcPr marL="7620" marR="7620" marT="7620" marB="0" anchor="b"/>
                </a:tc>
                <a:tc>
                  <a:txBody>
                    <a:bodyPr/>
                    <a:lstStyle/>
                    <a:p>
                      <a:pPr algn="l" fontAlgn="b"/>
                      <a:r>
                        <a:rPr lang="en-US" sz="1200" b="0" i="0" u="none" strike="noStrike">
                          <a:solidFill>
                            <a:srgbClr val="000000"/>
                          </a:solidFill>
                          <a:effectLst/>
                          <a:latin typeface="+mn-lt"/>
                        </a:rPr>
                        <a:t>Support communities with building materials to complete community initiated projects</a:t>
                      </a:r>
                    </a:p>
                  </a:txBody>
                  <a:tcPr marL="7620" marR="7620" marT="7620" marB="0" anchor="b"/>
                </a:tc>
              </a:tr>
              <a:tr h="592007">
                <a:tc>
                  <a:txBody>
                    <a:bodyPr/>
                    <a:lstStyle/>
                    <a:p>
                      <a:pPr algn="l" fontAlgn="b"/>
                      <a:r>
                        <a:rPr lang="en-US" sz="1200" b="0" i="0" u="none" strike="noStrike">
                          <a:solidFill>
                            <a:srgbClr val="000000"/>
                          </a:solidFill>
                          <a:effectLst/>
                          <a:latin typeface="+mn-lt"/>
                        </a:rPr>
                        <a:t>MPs supported projects district wide</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100,000.00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100,000.00 </a:t>
                      </a:r>
                    </a:p>
                  </a:txBody>
                  <a:tcPr marL="7620" marR="7620" marT="7620" marB="0" anchor="b"/>
                </a:tc>
                <a:tc>
                  <a:txBody>
                    <a:bodyPr/>
                    <a:lstStyle/>
                    <a:p>
                      <a:pPr algn="l" fontAlgn="b"/>
                      <a:r>
                        <a:rPr lang="en-US" sz="1200" b="0" i="0" u="none" strike="noStrike" dirty="0">
                          <a:solidFill>
                            <a:srgbClr val="000000"/>
                          </a:solidFill>
                          <a:effectLst/>
                          <a:latin typeface="+mn-lt"/>
                        </a:rPr>
                        <a:t>Support communities with building materials to complete community initiated projects</a:t>
                      </a:r>
                    </a:p>
                  </a:txBody>
                  <a:tcPr marL="7620" marR="7620" marT="7620" marB="0" anchor="b"/>
                </a:tc>
              </a:tr>
              <a:tr h="536297">
                <a:tc>
                  <a:txBody>
                    <a:bodyPr/>
                    <a:lstStyle/>
                    <a:p>
                      <a:pPr algn="l" fontAlgn="b"/>
                      <a:r>
                        <a:rPr lang="en-US" sz="1200" b="0" i="0" u="none" strike="noStrike">
                          <a:solidFill>
                            <a:srgbClr val="000000"/>
                          </a:solidFill>
                          <a:effectLst/>
                          <a:latin typeface="+mn-lt"/>
                        </a:rPr>
                        <a:t>Contract management  district wide</a:t>
                      </a:r>
                    </a:p>
                  </a:txBody>
                  <a:tcPr marL="7620" marR="7620" marT="7620" marB="0" anchor="b"/>
                </a:tc>
                <a:tc>
                  <a:txBody>
                    <a:bodyPr/>
                    <a:lstStyle/>
                    <a:p>
                      <a:pPr algn="l" fontAlgn="b"/>
                      <a:r>
                        <a:rPr lang="en-US" sz="1200" b="0" i="0" u="none" strike="noStrike">
                          <a:solidFill>
                            <a:srgbClr val="000000"/>
                          </a:solidFill>
                          <a:effectLst/>
                          <a:latin typeface="+mn-lt"/>
                        </a:rPr>
                        <a:t>     90,000.00 </a:t>
                      </a:r>
                    </a:p>
                  </a:txBody>
                  <a:tcPr marL="7620" marR="7620" marT="7620" marB="0" anchor="b"/>
                </a:tc>
                <a:tc>
                  <a:txBody>
                    <a:bodyPr/>
                    <a:lstStyle/>
                    <a:p>
                      <a:pPr algn="l" fontAlgn="b"/>
                      <a:r>
                        <a:rPr lang="en-US" sz="1200" b="1" i="0" u="none" strike="noStrike">
                          <a:solidFill>
                            <a:srgbClr val="000000"/>
                          </a:solidFill>
                          <a:effectLst/>
                          <a:latin typeface="+mn-lt"/>
                        </a:rPr>
                        <a:t>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a:t>
                      </a:r>
                    </a:p>
                  </a:txBody>
                  <a:tcPr marL="7620" marR="7620" marT="7620" marB="0" anchor="b"/>
                </a:tc>
                <a:tc>
                  <a:txBody>
                    <a:bodyPr/>
                    <a:lstStyle/>
                    <a:p>
                      <a:pPr algn="r" fontAlgn="b"/>
                      <a:r>
                        <a:rPr lang="en-US" sz="1200" b="1" i="0" u="none" strike="noStrike">
                          <a:solidFill>
                            <a:srgbClr val="000000"/>
                          </a:solidFill>
                          <a:effectLst/>
                          <a:latin typeface="+mn-lt"/>
                        </a:rPr>
                        <a:t>      90,000.00 </a:t>
                      </a:r>
                    </a:p>
                  </a:txBody>
                  <a:tcPr marL="7620" marR="7620" marT="7620" marB="0" anchor="b"/>
                </a:tc>
                <a:tc>
                  <a:txBody>
                    <a:bodyPr/>
                    <a:lstStyle/>
                    <a:p>
                      <a:pPr algn="l" fontAlgn="b"/>
                      <a:r>
                        <a:rPr lang="en-US" sz="1200" b="0" i="0" u="none" strike="noStrike" dirty="0">
                          <a:solidFill>
                            <a:srgbClr val="000000"/>
                          </a:solidFill>
                          <a:effectLst/>
                          <a:latin typeface="+mn-lt"/>
                        </a:rPr>
                        <a:t>To ascertain the level of progress on projects </a:t>
                      </a:r>
                    </a:p>
                  </a:txBody>
                  <a:tcPr marL="7620" marR="7620" marT="7620" marB="0" anchor="b"/>
                </a:tc>
              </a:tr>
            </a:tbl>
          </a:graphicData>
        </a:graphic>
      </p:graphicFrame>
    </p:spTree>
    <p:extLst>
      <p:ext uri="{BB962C8B-B14F-4D97-AF65-F5344CB8AC3E}">
        <p14:creationId xmlns:p14="http://schemas.microsoft.com/office/powerpoint/2010/main" val="213963030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72</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440818129"/>
              </p:ext>
            </p:extLst>
          </p:nvPr>
        </p:nvGraphicFramePr>
        <p:xfrm>
          <a:off x="200296" y="217714"/>
          <a:ext cx="11791407" cy="5913119"/>
        </p:xfrm>
        <a:graphic>
          <a:graphicData uri="http://schemas.openxmlformats.org/drawingml/2006/table">
            <a:tbl>
              <a:tblPr>
                <a:tableStyleId>{616DA210-FB5B-4158-B5E0-FEB733F419BA}</a:tableStyleId>
              </a:tblPr>
              <a:tblGrid>
                <a:gridCol w="2245981"/>
                <a:gridCol w="1063277"/>
                <a:gridCol w="1132115"/>
                <a:gridCol w="1088571"/>
                <a:gridCol w="1132114"/>
                <a:gridCol w="1210492"/>
                <a:gridCol w="1105988"/>
                <a:gridCol w="1323703"/>
                <a:gridCol w="1489166"/>
              </a:tblGrid>
              <a:tr h="437112">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223016">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595135">
                <a:tc>
                  <a:txBody>
                    <a:bodyPr/>
                    <a:lstStyle/>
                    <a:p>
                      <a:pPr algn="l" fontAlgn="b"/>
                      <a:r>
                        <a:rPr lang="en-US" sz="1200" b="1" u="none" strike="noStrike" dirty="0">
                          <a:effectLst/>
                          <a:latin typeface="+mn-lt"/>
                        </a:rPr>
                        <a:t>PUBLIC WORKS, RURAL HOUSING AND WATER MANAGEMENT</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ct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r>
              <a:tr h="1079399">
                <a:tc>
                  <a:txBody>
                    <a:bodyPr/>
                    <a:lstStyle/>
                    <a:p>
                      <a:pPr algn="l" fontAlgn="b"/>
                      <a:r>
                        <a:rPr lang="en-US" sz="1200" b="0" i="0" u="none" strike="noStrike">
                          <a:solidFill>
                            <a:srgbClr val="000000"/>
                          </a:solidFill>
                          <a:effectLst/>
                          <a:latin typeface="+mn-lt"/>
                        </a:rPr>
                        <a:t>Undertake Development control Exercise </a:t>
                      </a:r>
                    </a:p>
                  </a:txBody>
                  <a:tcPr marL="7620" marR="7620" marT="7620" marB="0" anchor="b"/>
                </a:tc>
                <a:tc>
                  <a:txBody>
                    <a:bodyPr/>
                    <a:lstStyle/>
                    <a:p>
                      <a:pPr algn="l" fontAlgn="b"/>
                      <a:r>
                        <a:rPr lang="en-US" sz="1200" b="0" i="0" u="none" strike="noStrike">
                          <a:solidFill>
                            <a:srgbClr val="000000"/>
                          </a:solidFill>
                          <a:effectLst/>
                          <a:latin typeface="+mn-lt"/>
                        </a:rPr>
                        <a:t>     40,000.00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40,000.00 </a:t>
                      </a:r>
                    </a:p>
                  </a:txBody>
                  <a:tcPr marL="7620" marR="7620" marT="7620" marB="0" anchor="b"/>
                </a:tc>
                <a:tc>
                  <a:txBody>
                    <a:bodyPr/>
                    <a:lstStyle/>
                    <a:p>
                      <a:pPr algn="l" fontAlgn="b"/>
                      <a:r>
                        <a:rPr lang="en-US" sz="1200" b="0" i="0" u="none" strike="noStrike">
                          <a:solidFill>
                            <a:srgbClr val="000000"/>
                          </a:solidFill>
                          <a:effectLst/>
                          <a:latin typeface="+mn-lt"/>
                        </a:rPr>
                        <a:t>To ascertain the level buildings springing with the required regulations</a:t>
                      </a:r>
                    </a:p>
                  </a:txBody>
                  <a:tcPr marL="7620" marR="7620" marT="7620" marB="0" anchor="b"/>
                </a:tc>
              </a:tr>
              <a:tr h="651208">
                <a:tc>
                  <a:txBody>
                    <a:bodyPr/>
                    <a:lstStyle/>
                    <a:p>
                      <a:pPr algn="l" fontAlgn="b"/>
                      <a:r>
                        <a:rPr lang="en-US" sz="1200" b="0" i="0" u="none" strike="noStrike">
                          <a:solidFill>
                            <a:srgbClr val="000000"/>
                          </a:solidFill>
                          <a:effectLst/>
                          <a:latin typeface="+mn-lt"/>
                        </a:rPr>
                        <a:t> Issue and Enforce road transport standard district wide </a:t>
                      </a:r>
                    </a:p>
                  </a:txBody>
                  <a:tcPr marL="7620" marR="7620" marT="7620" marB="0" anchor="b"/>
                </a:tc>
                <a:tc>
                  <a:txBody>
                    <a:bodyPr/>
                    <a:lstStyle/>
                    <a:p>
                      <a:pPr algn="l" fontAlgn="b"/>
                      <a:r>
                        <a:rPr lang="en-US" sz="1200" b="0" i="0" u="none" strike="noStrike">
                          <a:solidFill>
                            <a:srgbClr val="000000"/>
                          </a:solidFill>
                          <a:effectLst/>
                          <a:latin typeface="+mn-lt"/>
                        </a:rPr>
                        <a:t>       4,000.00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4,000.00 </a:t>
                      </a:r>
                    </a:p>
                  </a:txBody>
                  <a:tcPr marL="7620" marR="7620" marT="7620" marB="0" anchor="b"/>
                </a:tc>
                <a:tc>
                  <a:txBody>
                    <a:bodyPr/>
                    <a:lstStyle/>
                    <a:p>
                      <a:pPr algn="l" rtl="0" fontAlgn="b"/>
                      <a:r>
                        <a:rPr lang="en-US" sz="1200" b="0" i="0" u="none" strike="noStrike">
                          <a:solidFill>
                            <a:srgbClr val="000000"/>
                          </a:solidFill>
                          <a:effectLst/>
                          <a:latin typeface="+mn-lt"/>
                        </a:rPr>
                        <a:t>To prevent road and traffic offences on the roads</a:t>
                      </a:r>
                    </a:p>
                  </a:txBody>
                  <a:tcPr marL="7620" marR="7620" marT="7620" marB="0" anchor="b"/>
                </a:tc>
              </a:tr>
              <a:tr h="865303">
                <a:tc>
                  <a:txBody>
                    <a:bodyPr/>
                    <a:lstStyle/>
                    <a:p>
                      <a:pPr algn="l" fontAlgn="b"/>
                      <a:r>
                        <a:rPr lang="en-US" sz="1200" b="0" i="0" u="none" strike="noStrike" dirty="0">
                          <a:solidFill>
                            <a:srgbClr val="000000"/>
                          </a:solidFill>
                          <a:effectLst/>
                          <a:latin typeface="+mn-lt"/>
                        </a:rPr>
                        <a:t>Register vehicles with permits district wide</a:t>
                      </a:r>
                    </a:p>
                  </a:txBody>
                  <a:tcPr marL="7620" marR="7620" marT="7620" marB="0" anchor="b"/>
                </a:tc>
                <a:tc>
                  <a:txBody>
                    <a:bodyPr/>
                    <a:lstStyle/>
                    <a:p>
                      <a:pPr algn="l" fontAlgn="b"/>
                      <a:r>
                        <a:rPr lang="en-US" sz="1200" b="0" i="0" u="none" strike="noStrike">
                          <a:solidFill>
                            <a:srgbClr val="000000"/>
                          </a:solidFill>
                          <a:effectLst/>
                          <a:latin typeface="+mn-lt"/>
                        </a:rPr>
                        <a:t>       5,000.00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5,000.00 </a:t>
                      </a:r>
                    </a:p>
                  </a:txBody>
                  <a:tcPr marL="7620" marR="7620" marT="7620" marB="0" anchor="b"/>
                </a:tc>
                <a:tc>
                  <a:txBody>
                    <a:bodyPr/>
                    <a:lstStyle/>
                    <a:p>
                      <a:pPr algn="l" rtl="0" fontAlgn="b"/>
                      <a:r>
                        <a:rPr lang="en-US" sz="1200" b="0" i="0" u="none" strike="noStrike">
                          <a:solidFill>
                            <a:srgbClr val="000000"/>
                          </a:solidFill>
                          <a:effectLst/>
                          <a:latin typeface="+mn-lt"/>
                        </a:rPr>
                        <a:t>To identify and prevent unscruplous drivers without permit </a:t>
                      </a:r>
                    </a:p>
                  </a:txBody>
                  <a:tcPr marL="7620" marR="7620" marT="7620" marB="0" anchor="b"/>
                </a:tc>
              </a:tr>
              <a:tr h="651208">
                <a:tc>
                  <a:txBody>
                    <a:bodyPr/>
                    <a:lstStyle/>
                    <a:p>
                      <a:pPr algn="l" fontAlgn="b"/>
                      <a:r>
                        <a:rPr lang="en-US" sz="1200" b="0" i="0" u="none" strike="noStrike">
                          <a:solidFill>
                            <a:srgbClr val="000000"/>
                          </a:solidFill>
                          <a:effectLst/>
                          <a:latin typeface="+mn-lt"/>
                        </a:rPr>
                        <a:t>Train and sensitize transport unions, prajia  operations district wide</a:t>
                      </a:r>
                    </a:p>
                  </a:txBody>
                  <a:tcPr marL="7620" marR="7620" marT="7620" marB="0" anchor="b"/>
                </a:tc>
                <a:tc>
                  <a:txBody>
                    <a:bodyPr/>
                    <a:lstStyle/>
                    <a:p>
                      <a:pPr algn="l" fontAlgn="b"/>
                      <a:r>
                        <a:rPr lang="en-US" sz="1200" b="0" i="0" u="none" strike="noStrike" dirty="0">
                          <a:solidFill>
                            <a:srgbClr val="000000"/>
                          </a:solidFill>
                          <a:effectLst/>
                          <a:latin typeface="+mn-lt"/>
                        </a:rPr>
                        <a:t>       6,000.00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6,000.00 </a:t>
                      </a:r>
                    </a:p>
                  </a:txBody>
                  <a:tcPr marL="7620" marR="7620" marT="7620" marB="0" anchor="b"/>
                </a:tc>
                <a:tc>
                  <a:txBody>
                    <a:bodyPr/>
                    <a:lstStyle/>
                    <a:p>
                      <a:pPr algn="l" rtl="0" fontAlgn="b"/>
                      <a:r>
                        <a:rPr lang="en-US" sz="1200" b="0" i="0" u="none" strike="noStrike">
                          <a:solidFill>
                            <a:srgbClr val="000000"/>
                          </a:solidFill>
                          <a:effectLst/>
                          <a:latin typeface="+mn-lt"/>
                        </a:rPr>
                        <a:t>To educate the drivers on road safety regualtions</a:t>
                      </a:r>
                    </a:p>
                  </a:txBody>
                  <a:tcPr marL="7620" marR="7620" marT="7620" marB="0" anchor="b"/>
                </a:tc>
              </a:tr>
              <a:tr h="651208">
                <a:tc>
                  <a:txBody>
                    <a:bodyPr/>
                    <a:lstStyle/>
                    <a:p>
                      <a:pPr algn="l" fontAlgn="b"/>
                      <a:r>
                        <a:rPr lang="en-US" sz="1200" b="0" i="0" u="none" strike="noStrike">
                          <a:solidFill>
                            <a:srgbClr val="000000"/>
                          </a:solidFill>
                          <a:effectLst/>
                          <a:latin typeface="+mn-lt"/>
                        </a:rPr>
                        <a:t>Install and repair of street lights district wide</a:t>
                      </a:r>
                    </a:p>
                  </a:txBody>
                  <a:tcPr marL="7620" marR="7620" marT="7620" marB="0" anchor="b"/>
                </a:tc>
                <a:tc>
                  <a:txBody>
                    <a:bodyPr/>
                    <a:lstStyle/>
                    <a:p>
                      <a:pPr algn="l" fontAlgn="b"/>
                      <a:r>
                        <a:rPr lang="en-US" sz="1200" b="0" i="0" u="none" strike="noStrike">
                          <a:solidFill>
                            <a:srgbClr val="000000"/>
                          </a:solidFill>
                          <a:effectLst/>
                          <a:latin typeface="+mn-lt"/>
                        </a:rPr>
                        <a:t>     40,000.00 </a:t>
                      </a:r>
                    </a:p>
                  </a:txBody>
                  <a:tcPr marL="7620" marR="7620" marT="7620" marB="0" anchor="b"/>
                </a:tc>
                <a:tc>
                  <a:txBody>
                    <a:bodyPr/>
                    <a:lstStyle/>
                    <a:p>
                      <a:pPr algn="l" fontAlgn="b"/>
                      <a:r>
                        <a:rPr lang="en-US" sz="1200" b="1"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40,000.00 </a:t>
                      </a:r>
                    </a:p>
                  </a:txBody>
                  <a:tcPr marL="7620" marR="7620" marT="7620" marB="0" anchor="b"/>
                </a:tc>
                <a:tc>
                  <a:txBody>
                    <a:bodyPr/>
                    <a:lstStyle/>
                    <a:p>
                      <a:pPr algn="l" rtl="0" fontAlgn="b"/>
                      <a:r>
                        <a:rPr lang="en-US" sz="1200" b="0" i="0" u="none" strike="noStrike">
                          <a:solidFill>
                            <a:srgbClr val="000000"/>
                          </a:solidFill>
                          <a:effectLst/>
                          <a:latin typeface="+mn-lt"/>
                        </a:rPr>
                        <a:t>To ensure alluminition in the communities</a:t>
                      </a:r>
                    </a:p>
                  </a:txBody>
                  <a:tcPr marL="7620" marR="7620" marT="7620" marB="0" anchor="b"/>
                </a:tc>
              </a:tr>
              <a:tr h="759530">
                <a:tc>
                  <a:txBody>
                    <a:bodyPr/>
                    <a:lstStyle/>
                    <a:p>
                      <a:pPr algn="l" fontAlgn="b"/>
                      <a:r>
                        <a:rPr lang="en-US" sz="1200" b="1" i="0" u="none" strike="noStrike">
                          <a:solidFill>
                            <a:srgbClr val="000000"/>
                          </a:solidFill>
                          <a:effectLst/>
                          <a:latin typeface="+mn-lt"/>
                        </a:rPr>
                        <a:t>SUB-TOTAL</a:t>
                      </a:r>
                    </a:p>
                  </a:txBody>
                  <a:tcPr marL="7620" marR="7620" marT="7620" marB="0" anchor="b"/>
                </a:tc>
                <a:tc>
                  <a:txBody>
                    <a:bodyPr/>
                    <a:lstStyle/>
                    <a:p>
                      <a:pPr algn="r" fontAlgn="b"/>
                      <a:r>
                        <a:rPr lang="en-US" sz="1200" b="1" i="0" u="none" strike="noStrike">
                          <a:solidFill>
                            <a:srgbClr val="000000"/>
                          </a:solidFill>
                          <a:effectLst/>
                          <a:latin typeface="+mn-lt"/>
                        </a:rPr>
                        <a:t>1,141,824.58</a:t>
                      </a:r>
                    </a:p>
                  </a:txBody>
                  <a:tcPr marL="7620" marR="7620" marT="7620" marB="0" anchor="b"/>
                </a:tc>
                <a:tc>
                  <a:txBody>
                    <a:bodyPr/>
                    <a:lstStyle/>
                    <a:p>
                      <a:pPr algn="l" fontAlgn="b"/>
                      <a:r>
                        <a:rPr lang="en-US" sz="1200" b="1" i="0" u="none" strike="noStrike">
                          <a:solidFill>
                            <a:srgbClr val="000000"/>
                          </a:solidFill>
                          <a:effectLst/>
                          <a:latin typeface="+mn-lt"/>
                        </a:rPr>
                        <a:t>   346,913.65 </a:t>
                      </a:r>
                    </a:p>
                  </a:txBody>
                  <a:tcPr marL="7620" marR="7620" marT="7620" marB="0" anchor="b"/>
                </a:tc>
                <a:tc>
                  <a:txBody>
                    <a:bodyPr/>
                    <a:lstStyle/>
                    <a:p>
                      <a:pPr algn="r" fontAlgn="b"/>
                      <a:r>
                        <a:rPr lang="en-US" sz="1200" b="1" i="0" u="none" strike="noStrike">
                          <a:solidFill>
                            <a:srgbClr val="000000"/>
                          </a:solidFill>
                          <a:effectLst/>
                          <a:latin typeface="+mn-lt"/>
                        </a:rPr>
                        <a:t>268,531.89</a:t>
                      </a:r>
                    </a:p>
                  </a:txBody>
                  <a:tcPr marL="7620" marR="7620" marT="7620" marB="0" anchor="b"/>
                </a:tc>
                <a:tc>
                  <a:txBody>
                    <a:bodyPr/>
                    <a:lstStyle/>
                    <a:p>
                      <a:pPr algn="l" fontAlgn="b"/>
                      <a:r>
                        <a:rPr lang="en-US" sz="1200" b="1" i="0" u="none" strike="noStrike">
                          <a:solidFill>
                            <a:srgbClr val="000000"/>
                          </a:solidFill>
                          <a:effectLst/>
                          <a:latin typeface="+mn-lt"/>
                        </a:rPr>
                        <a:t> 413,541.00 </a:t>
                      </a:r>
                    </a:p>
                  </a:txBody>
                  <a:tcPr marL="7620" marR="7620" marT="7620" marB="0" anchor="b"/>
                </a:tc>
                <a:tc>
                  <a:txBody>
                    <a:bodyPr/>
                    <a:lstStyle/>
                    <a:p>
                      <a:pPr algn="l" fontAlgn="b"/>
                      <a:r>
                        <a:rPr lang="en-US" sz="1200" b="1" i="0" u="none" strike="noStrike">
                          <a:solidFill>
                            <a:srgbClr val="000000"/>
                          </a:solidFill>
                          <a:effectLst/>
                          <a:latin typeface="+mn-lt"/>
                        </a:rPr>
                        <a:t>  100,000.00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2,270,811.12 </a:t>
                      </a:r>
                    </a:p>
                  </a:txBody>
                  <a:tcPr marL="7620" marR="7620" marT="7620" marB="0" anchor="b"/>
                </a:tc>
                <a:tc>
                  <a:txBody>
                    <a:bodyPr/>
                    <a:lstStyle/>
                    <a:p>
                      <a:pPr algn="l" fontAlgn="b"/>
                      <a:r>
                        <a:rPr lang="en-US" sz="1200" b="0" i="0" u="none" strike="noStrike" dirty="0">
                          <a:solidFill>
                            <a:srgbClr val="000000"/>
                          </a:solidFill>
                          <a:effectLst/>
                          <a:latin typeface="+mn-lt"/>
                        </a:rPr>
                        <a:t> </a:t>
                      </a:r>
                    </a:p>
                  </a:txBody>
                  <a:tcPr marL="7620" marR="7620" marT="7620" marB="0" anchor="b"/>
                </a:tc>
              </a:tr>
            </a:tbl>
          </a:graphicData>
        </a:graphic>
      </p:graphicFrame>
    </p:spTree>
    <p:extLst>
      <p:ext uri="{BB962C8B-B14F-4D97-AF65-F5344CB8AC3E}">
        <p14:creationId xmlns:p14="http://schemas.microsoft.com/office/powerpoint/2010/main" val="427807839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942758369"/>
              </p:ext>
            </p:extLst>
          </p:nvPr>
        </p:nvGraphicFramePr>
        <p:xfrm>
          <a:off x="78377" y="269967"/>
          <a:ext cx="11991703" cy="5974081"/>
        </p:xfrm>
        <a:graphic>
          <a:graphicData uri="http://schemas.openxmlformats.org/drawingml/2006/table">
            <a:tbl>
              <a:tblPr>
                <a:tableStyleId>{616DA210-FB5B-4158-B5E0-FEB733F419BA}</a:tableStyleId>
              </a:tblPr>
              <a:tblGrid>
                <a:gridCol w="2246812"/>
                <a:gridCol w="1079862"/>
                <a:gridCol w="1123406"/>
                <a:gridCol w="1010194"/>
                <a:gridCol w="1149532"/>
                <a:gridCol w="1175657"/>
                <a:gridCol w="1045029"/>
                <a:gridCol w="1105988"/>
                <a:gridCol w="2055223"/>
              </a:tblGrid>
              <a:tr h="389979">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6820" marR="6820" marT="6820"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6820" marR="6820" marT="68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6820" marR="6820" marT="68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b="1" u="none" strike="noStrike">
                          <a:effectLst/>
                          <a:latin typeface="+mn-lt"/>
                        </a:rPr>
                        <a:t>Justification</a:t>
                      </a:r>
                      <a:endParaRPr lang="en-US" sz="1200" b="1" i="0" u="none" strike="noStrike">
                        <a:solidFill>
                          <a:srgbClr val="000000"/>
                        </a:solidFill>
                        <a:effectLst/>
                        <a:latin typeface="+mn-lt"/>
                      </a:endParaRPr>
                    </a:p>
                  </a:txBody>
                  <a:tcPr marL="6820" marR="6820" marT="6820" marB="0" anchor="b"/>
                </a:tc>
              </a:tr>
              <a:tr h="198558">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6820" marR="6820" marT="68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nchor="ctr"/>
                </a:tc>
              </a:tr>
              <a:tr h="313477">
                <a:tc>
                  <a:txBody>
                    <a:bodyPr/>
                    <a:lstStyle/>
                    <a:p>
                      <a:pPr algn="l" fontAlgn="b"/>
                      <a:r>
                        <a:rPr lang="en-US" sz="1200" b="1" u="none" strike="noStrike" dirty="0">
                          <a:effectLst/>
                          <a:latin typeface="+mn-lt"/>
                        </a:rPr>
                        <a:t>ECONOMIC DEVELOPMENT</a:t>
                      </a:r>
                      <a:endParaRPr lang="en-US" sz="1200" b="1" i="0" u="none" strike="noStrike" dirty="0">
                        <a:solidFill>
                          <a:srgbClr val="000000"/>
                        </a:solidFill>
                        <a:effectLst/>
                        <a:latin typeface="+mn-lt"/>
                      </a:endParaRPr>
                    </a:p>
                  </a:txBody>
                  <a:tcPr marL="6820" marR="6820" marT="6820"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tc>
                <a:tc>
                  <a:txBody>
                    <a:bodyPr/>
                    <a:lstStyle/>
                    <a:p>
                      <a:pPr algn="ctr" fontAlgn="t"/>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tc>
                <a:tc>
                  <a:txBody>
                    <a:bodyPr/>
                    <a:lstStyle/>
                    <a:p>
                      <a:pPr algn="r" fontAlgn="t"/>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6820" marR="6820" marT="6820" marB="0"/>
                </a:tc>
              </a:tr>
              <a:tr h="470216">
                <a:tc>
                  <a:txBody>
                    <a:bodyPr/>
                    <a:lstStyle/>
                    <a:p>
                      <a:pPr algn="l" fontAlgn="b"/>
                      <a:r>
                        <a:rPr lang="en-US" sz="1200" b="1" u="none" strike="noStrike">
                          <a:effectLst/>
                          <a:latin typeface="+mn-lt"/>
                        </a:rPr>
                        <a:t>TRADE, TOURISM AND INDUSTRIAL DEVELOPMENT</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c>
                  <a:txBody>
                    <a:bodyPr/>
                    <a:lstStyle/>
                    <a:p>
                      <a:pPr algn="ctr"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c>
                  <a:txBody>
                    <a:bodyPr/>
                    <a:lstStyle/>
                    <a:p>
                      <a:pPr algn="r"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6820" marR="6820" marT="6820" marB="0" anchor="b"/>
                </a:tc>
              </a:tr>
              <a:tr h="772819">
                <a:tc>
                  <a:txBody>
                    <a:bodyPr/>
                    <a:lstStyle/>
                    <a:p>
                      <a:pPr algn="l" fontAlgn="b"/>
                      <a:r>
                        <a:rPr lang="en-US" sz="1200" u="none" strike="noStrike" dirty="0">
                          <a:effectLst/>
                          <a:latin typeface="+mn-lt"/>
                        </a:rPr>
                        <a:t>Internal Management of the </a:t>
                      </a:r>
                      <a:r>
                        <a:rPr lang="en-US" sz="1200" u="none" strike="noStrike" dirty="0" err="1">
                          <a:effectLst/>
                          <a:latin typeface="+mn-lt"/>
                        </a:rPr>
                        <a:t>Organisation</a:t>
                      </a:r>
                      <a:endParaRPr lang="en-US" sz="1200" b="0" i="0" u="none" strike="noStrike" dirty="0">
                        <a:solidFill>
                          <a:srgbClr val="000000"/>
                        </a:solidFill>
                        <a:effectLst/>
                        <a:latin typeface="+mn-lt"/>
                      </a:endParaRPr>
                    </a:p>
                  </a:txBody>
                  <a:tcPr marL="6820" marR="6820" marT="6820" marB="0" anchor="b"/>
                </a:tc>
                <a:tc>
                  <a:txBody>
                    <a:bodyPr/>
                    <a:lstStyle/>
                    <a:p>
                      <a:pPr algn="r" fontAlgn="b"/>
                      <a:r>
                        <a:rPr lang="en-US" sz="1200" u="none" strike="noStrike">
                          <a:effectLst/>
                          <a:latin typeface="+mn-lt"/>
                        </a:rPr>
                        <a:t>4,550.00</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r" fontAlgn="b"/>
                      <a:r>
                        <a:rPr lang="en-US" sz="1200" u="none" strike="noStrike">
                          <a:effectLst/>
                          <a:latin typeface="+mn-lt"/>
                        </a:rPr>
                        <a:t>        4,550.00 </a:t>
                      </a:r>
                      <a:endParaRPr lang="en-US" sz="1200" b="1" i="0" u="none" strike="noStrike">
                        <a:solidFill>
                          <a:srgbClr val="000000"/>
                        </a:solidFill>
                        <a:effectLst/>
                        <a:latin typeface="+mn-lt"/>
                      </a:endParaRPr>
                    </a:p>
                  </a:txBody>
                  <a:tcPr marL="6820" marR="6820" marT="6820" marB="0" anchor="b"/>
                </a:tc>
                <a:tc>
                  <a:txBody>
                    <a:bodyPr/>
                    <a:lstStyle/>
                    <a:p>
                      <a:pPr algn="l" rtl="0" fontAlgn="b"/>
                      <a:r>
                        <a:rPr lang="en-US" sz="1200" u="none" strike="noStrike">
                          <a:effectLst/>
                          <a:latin typeface="+mn-lt"/>
                        </a:rPr>
                        <a:t>Cater for stationery, travel and transport, repairs and maintenance, utilities and any other recurrrent expenditure</a:t>
                      </a:r>
                      <a:endParaRPr lang="en-US" sz="1200" b="0" i="0" u="none" strike="noStrike">
                        <a:solidFill>
                          <a:srgbClr val="000000"/>
                        </a:solidFill>
                        <a:effectLst/>
                        <a:latin typeface="+mn-lt"/>
                      </a:endParaRPr>
                    </a:p>
                  </a:txBody>
                  <a:tcPr marL="6820" marR="6820" marT="6820" marB="0" anchor="b"/>
                </a:tc>
              </a:tr>
              <a:tr h="626955">
                <a:tc>
                  <a:txBody>
                    <a:bodyPr/>
                    <a:lstStyle/>
                    <a:p>
                      <a:pPr algn="l" fontAlgn="b"/>
                      <a:r>
                        <a:rPr lang="en-US" sz="1200" u="none" strike="noStrike">
                          <a:effectLst/>
                          <a:latin typeface="+mn-lt"/>
                        </a:rPr>
                        <a:t>Facilitate Rural Enterprises Development Fund (REDF) Loan Facility district wide</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r" fontAlgn="b"/>
                      <a:r>
                        <a:rPr lang="en-US" sz="1200" u="none" strike="noStrike" dirty="0">
                          <a:effectLst/>
                          <a:latin typeface="+mn-lt"/>
                        </a:rPr>
                        <a:t>5,000.00</a:t>
                      </a:r>
                      <a:endParaRPr lang="en-US" sz="1200" b="0" i="0" u="none" strike="noStrike" dirty="0">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To promote economic activities </a:t>
                      </a:r>
                      <a:endParaRPr lang="en-US" sz="1200" b="0" i="0" u="none" strike="noStrike">
                        <a:solidFill>
                          <a:srgbClr val="000000"/>
                        </a:solidFill>
                        <a:effectLst/>
                        <a:latin typeface="+mn-lt"/>
                      </a:endParaRPr>
                    </a:p>
                  </a:txBody>
                  <a:tcPr marL="6820" marR="6820" marT="6820" marB="0" anchor="b"/>
                </a:tc>
              </a:tr>
              <a:tr h="626955">
                <a:tc>
                  <a:txBody>
                    <a:bodyPr/>
                    <a:lstStyle/>
                    <a:p>
                      <a:pPr algn="l" fontAlgn="b"/>
                      <a:r>
                        <a:rPr lang="en-US" sz="1200" u="none" strike="noStrike">
                          <a:effectLst/>
                          <a:latin typeface="+mn-lt"/>
                        </a:rPr>
                        <a:t>Train hoteliers association on environmental occupational safety district wide</a:t>
                      </a:r>
                      <a:endParaRPr lang="en-US" sz="1200" b="0" i="0" u="none" strike="noStrike">
                        <a:solidFill>
                          <a:srgbClr val="000000"/>
                        </a:solidFill>
                        <a:effectLst/>
                        <a:latin typeface="+mn-lt"/>
                      </a:endParaRPr>
                    </a:p>
                  </a:txBody>
                  <a:tcPr marL="6820" marR="6820" marT="6820" marB="0" anchor="b"/>
                </a:tc>
                <a:tc>
                  <a:txBody>
                    <a:bodyPr/>
                    <a:lstStyle/>
                    <a:p>
                      <a:pPr algn="r" fontAlgn="b"/>
                      <a:r>
                        <a:rPr lang="en-US" sz="1200" u="none" strike="noStrike">
                          <a:effectLst/>
                          <a:latin typeface="+mn-lt"/>
                        </a:rPr>
                        <a:t>5,000.00</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dirty="0">
                          <a:effectLst/>
                          <a:latin typeface="+mn-lt"/>
                        </a:rPr>
                        <a:t>                -   </a:t>
                      </a:r>
                      <a:endParaRPr lang="en-US" sz="1200" b="0" i="0" u="none" strike="noStrike" dirty="0">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6820" marR="6820" marT="6820" marB="0" anchor="b"/>
                </a:tc>
                <a:tc>
                  <a:txBody>
                    <a:bodyPr/>
                    <a:lstStyle/>
                    <a:p>
                      <a:pPr algn="l" rtl="0" fontAlgn="b"/>
                      <a:r>
                        <a:rPr lang="en-US" sz="1200" u="none" strike="noStrike">
                          <a:effectLst/>
                          <a:latin typeface="+mn-lt"/>
                        </a:rPr>
                        <a:t>To promote economic activities </a:t>
                      </a:r>
                      <a:endParaRPr lang="en-US" sz="1200" b="0" i="0" u="none" strike="noStrike">
                        <a:solidFill>
                          <a:srgbClr val="000000"/>
                        </a:solidFill>
                        <a:effectLst/>
                        <a:latin typeface="+mn-lt"/>
                      </a:endParaRPr>
                    </a:p>
                  </a:txBody>
                  <a:tcPr marL="6820" marR="6820" marT="6820" marB="0" anchor="b"/>
                </a:tc>
              </a:tr>
              <a:tr h="470216">
                <a:tc>
                  <a:txBody>
                    <a:bodyPr/>
                    <a:lstStyle/>
                    <a:p>
                      <a:pPr algn="l" fontAlgn="b"/>
                      <a:r>
                        <a:rPr lang="en-US" sz="1200" u="none" strike="noStrike">
                          <a:effectLst/>
                          <a:latin typeface="+mn-lt"/>
                        </a:rPr>
                        <a:t>Organise Entrepreneurial Training for MSEs in New Abirem.</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6820" marR="6820" marT="68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6820" marR="6820" marT="68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6820" marR="6820" marT="6820" marB="0" anchor="b"/>
                </a:tc>
                <a:tc>
                  <a:txBody>
                    <a:bodyPr/>
                    <a:lstStyle/>
                    <a:p>
                      <a:pPr algn="l" rtl="0" fontAlgn="b"/>
                      <a:r>
                        <a:rPr lang="en-US" sz="1200" u="none" strike="noStrike" dirty="0">
                          <a:effectLst/>
                          <a:latin typeface="+mn-lt"/>
                        </a:rPr>
                        <a:t>To promote economic activities </a:t>
                      </a:r>
                      <a:endParaRPr lang="en-US" sz="1200" b="0" i="0" u="none" strike="noStrike" dirty="0">
                        <a:solidFill>
                          <a:srgbClr val="000000"/>
                        </a:solidFill>
                        <a:effectLst/>
                        <a:latin typeface="+mn-lt"/>
                      </a:endParaRPr>
                    </a:p>
                  </a:txBody>
                  <a:tcPr marL="6820" marR="6820" marT="6820" marB="0" anchor="b"/>
                </a:tc>
              </a:tr>
              <a:tr h="582237">
                <a:tc>
                  <a:txBody>
                    <a:bodyPr/>
                    <a:lstStyle/>
                    <a:p>
                      <a:pPr algn="l" fontAlgn="b"/>
                      <a:r>
                        <a:rPr lang="en-US" sz="1200" b="0" i="0" u="none" strike="noStrike">
                          <a:solidFill>
                            <a:srgbClr val="000000"/>
                          </a:solidFill>
                          <a:effectLst/>
                          <a:latin typeface="+mn-lt"/>
                        </a:rPr>
                        <a:t>Organize annual forum and Consultative meeting for trade and business association in New Abirem</a:t>
                      </a:r>
                    </a:p>
                  </a:txBody>
                  <a:tcPr marL="7620" marR="7620" marT="7620" marB="0" anchor="b"/>
                </a:tc>
                <a:tc>
                  <a:txBody>
                    <a:bodyPr/>
                    <a:lstStyle/>
                    <a:p>
                      <a:pPr algn="l" fontAlgn="b"/>
                      <a:r>
                        <a:rPr lang="en-US" sz="1200" b="0" i="0" u="none" strike="noStrike">
                          <a:solidFill>
                            <a:srgbClr val="000000"/>
                          </a:solidFill>
                          <a:effectLst/>
                          <a:latin typeface="+mn-lt"/>
                        </a:rPr>
                        <a:t>       8,000.00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8,000.00 </a:t>
                      </a:r>
                    </a:p>
                  </a:txBody>
                  <a:tcPr marL="7620" marR="7620" marT="7620" marB="0" anchor="b"/>
                </a:tc>
                <a:tc>
                  <a:txBody>
                    <a:bodyPr/>
                    <a:lstStyle/>
                    <a:p>
                      <a:pPr algn="l" rtl="0" fontAlgn="b"/>
                      <a:r>
                        <a:rPr lang="en-US" sz="1200" b="0" i="0" u="none" strike="noStrike">
                          <a:solidFill>
                            <a:srgbClr val="000000"/>
                          </a:solidFill>
                          <a:effectLst/>
                          <a:latin typeface="+mn-lt"/>
                        </a:rPr>
                        <a:t>To promote economic activities </a:t>
                      </a:r>
                    </a:p>
                  </a:txBody>
                  <a:tcPr marL="7620" marR="7620" marT="7620" marB="0" anchor="b"/>
                </a:tc>
              </a:tr>
              <a:tr h="582237">
                <a:tc>
                  <a:txBody>
                    <a:bodyPr/>
                    <a:lstStyle/>
                    <a:p>
                      <a:pPr algn="l" fontAlgn="b"/>
                      <a:r>
                        <a:rPr lang="en-US" sz="1200" b="0" i="0" u="none" strike="noStrike">
                          <a:solidFill>
                            <a:srgbClr val="000000"/>
                          </a:solidFill>
                          <a:effectLst/>
                          <a:latin typeface="+mn-lt"/>
                        </a:rPr>
                        <a:t>Organize food exhibition for caterers and food vendors in the hospitality Industry in New Abirem</a:t>
                      </a:r>
                    </a:p>
                  </a:txBody>
                  <a:tcPr marL="7620" marR="7620" marT="7620" marB="0" anchor="b"/>
                </a:tc>
                <a:tc>
                  <a:txBody>
                    <a:bodyPr/>
                    <a:lstStyle/>
                    <a:p>
                      <a:pPr algn="r" fontAlgn="b"/>
                      <a:r>
                        <a:rPr lang="en-US" sz="1200" b="0" i="0" u="none" strike="noStrike">
                          <a:solidFill>
                            <a:srgbClr val="000000"/>
                          </a:solidFill>
                          <a:effectLst/>
                          <a:latin typeface="+mn-lt"/>
                        </a:rPr>
                        <a:t>3,000.00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0" i="0" u="none" strike="noStrike">
                          <a:solidFill>
                            <a:srgbClr val="000000"/>
                          </a:solidFill>
                          <a:effectLst/>
                          <a:latin typeface="+mn-lt"/>
                        </a:rPr>
                        <a:t>5,000.00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8,000.00 </a:t>
                      </a:r>
                    </a:p>
                  </a:txBody>
                  <a:tcPr marL="7620" marR="7620" marT="7620" marB="0" anchor="b"/>
                </a:tc>
                <a:tc>
                  <a:txBody>
                    <a:bodyPr/>
                    <a:lstStyle/>
                    <a:p>
                      <a:pPr algn="l" rtl="0" fontAlgn="b"/>
                      <a:r>
                        <a:rPr lang="en-US" sz="1200" b="0" i="0" u="none" strike="noStrike">
                          <a:solidFill>
                            <a:srgbClr val="000000"/>
                          </a:solidFill>
                          <a:effectLst/>
                          <a:latin typeface="+mn-lt"/>
                        </a:rPr>
                        <a:t>To promote economic activities</a:t>
                      </a:r>
                    </a:p>
                  </a:txBody>
                  <a:tcPr marL="7620" marR="7620" marT="7620" marB="0" anchor="b"/>
                </a:tc>
              </a:tr>
              <a:tr h="470216">
                <a:tc>
                  <a:txBody>
                    <a:bodyPr/>
                    <a:lstStyle/>
                    <a:p>
                      <a:pPr algn="l" fontAlgn="b"/>
                      <a:r>
                        <a:rPr lang="en-US" sz="1200" b="0" i="0" u="none" strike="noStrike">
                          <a:solidFill>
                            <a:srgbClr val="000000"/>
                          </a:solidFill>
                          <a:effectLst/>
                          <a:latin typeface="+mn-lt"/>
                        </a:rPr>
                        <a:t>Study tour and internship in New Abirem, Afosu</a:t>
                      </a:r>
                    </a:p>
                  </a:txBody>
                  <a:tcPr marL="7620" marR="7620" marT="7620" marB="0" anchor="b"/>
                </a:tc>
                <a:tc>
                  <a:txBody>
                    <a:bodyPr/>
                    <a:lstStyle/>
                    <a:p>
                      <a:pPr algn="r" fontAlgn="b"/>
                      <a:r>
                        <a:rPr lang="en-US" sz="1200" b="0" i="0" u="none" strike="noStrike">
                          <a:solidFill>
                            <a:srgbClr val="000000"/>
                          </a:solidFill>
                          <a:effectLst/>
                          <a:latin typeface="+mn-lt"/>
                        </a:rPr>
                        <a:t>6,500.00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6,500.00 </a:t>
                      </a:r>
                    </a:p>
                  </a:txBody>
                  <a:tcPr marL="7620" marR="7620" marT="7620" marB="0" anchor="b"/>
                </a:tc>
                <a:tc>
                  <a:txBody>
                    <a:bodyPr/>
                    <a:lstStyle/>
                    <a:p>
                      <a:pPr algn="l" rtl="0" fontAlgn="b"/>
                      <a:r>
                        <a:rPr lang="en-US" sz="1200" b="0" i="0" u="none" strike="noStrike" dirty="0">
                          <a:solidFill>
                            <a:srgbClr val="000000"/>
                          </a:solidFill>
                          <a:effectLst/>
                          <a:latin typeface="+mn-lt"/>
                        </a:rPr>
                        <a:t>To promote economic activities</a:t>
                      </a:r>
                    </a:p>
                  </a:txBody>
                  <a:tcPr marL="7620" marR="7620" marT="7620" marB="0" anchor="b"/>
                </a:tc>
              </a:tr>
              <a:tr h="470216">
                <a:tc>
                  <a:txBody>
                    <a:bodyPr/>
                    <a:lstStyle/>
                    <a:p>
                      <a:pPr algn="l" fontAlgn="b"/>
                      <a:r>
                        <a:rPr lang="en-US" sz="1200" b="0" i="0" u="none" strike="noStrike">
                          <a:solidFill>
                            <a:srgbClr val="000000"/>
                          </a:solidFill>
                          <a:effectLst/>
                          <a:latin typeface="+mn-lt"/>
                        </a:rPr>
                        <a:t>Business counselling and monitoring services district wide</a:t>
                      </a:r>
                    </a:p>
                  </a:txBody>
                  <a:tcPr marL="7620" marR="7620" marT="7620" marB="0" anchor="b"/>
                </a:tc>
                <a:tc>
                  <a:txBody>
                    <a:bodyPr/>
                    <a:lstStyle/>
                    <a:p>
                      <a:pPr algn="r" fontAlgn="b"/>
                      <a:r>
                        <a:rPr lang="en-US" sz="1200" b="0" i="0" u="none" strike="noStrike">
                          <a:solidFill>
                            <a:srgbClr val="000000"/>
                          </a:solidFill>
                          <a:effectLst/>
                          <a:latin typeface="+mn-lt"/>
                        </a:rPr>
                        <a:t>3,400.00</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3,400.00 </a:t>
                      </a:r>
                    </a:p>
                  </a:txBody>
                  <a:tcPr marL="7620" marR="7620" marT="7620" marB="0" anchor="b"/>
                </a:tc>
                <a:tc>
                  <a:txBody>
                    <a:bodyPr/>
                    <a:lstStyle/>
                    <a:p>
                      <a:pPr algn="l" rtl="0" fontAlgn="b"/>
                      <a:r>
                        <a:rPr lang="en-US" sz="1200" b="0" i="0" u="none" strike="noStrike" dirty="0">
                          <a:solidFill>
                            <a:srgbClr val="000000"/>
                          </a:solidFill>
                          <a:effectLst/>
                          <a:latin typeface="+mn-lt"/>
                        </a:rPr>
                        <a:t>To promote economic activities </a:t>
                      </a:r>
                    </a:p>
                  </a:txBody>
                  <a:tcPr marL="7620" marR="7620" marT="7620" marB="0" anchor="b"/>
                </a:tc>
              </a:tr>
            </a:tbl>
          </a:graphicData>
        </a:graphic>
      </p:graphicFrame>
    </p:spTree>
    <p:extLst>
      <p:ext uri="{BB962C8B-B14F-4D97-AF65-F5344CB8AC3E}">
        <p14:creationId xmlns:p14="http://schemas.microsoft.com/office/powerpoint/2010/main" val="127643627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74</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517460543"/>
              </p:ext>
            </p:extLst>
          </p:nvPr>
        </p:nvGraphicFramePr>
        <p:xfrm>
          <a:off x="95794" y="261258"/>
          <a:ext cx="11930742" cy="6095093"/>
        </p:xfrm>
        <a:graphic>
          <a:graphicData uri="http://schemas.openxmlformats.org/drawingml/2006/table">
            <a:tbl>
              <a:tblPr>
                <a:tableStyleId>{616DA210-FB5B-4158-B5E0-FEB733F419BA}</a:tableStyleId>
              </a:tblPr>
              <a:tblGrid>
                <a:gridCol w="2272523"/>
                <a:gridCol w="1045443"/>
                <a:gridCol w="1036320"/>
                <a:gridCol w="1071154"/>
                <a:gridCol w="1123406"/>
                <a:gridCol w="1062446"/>
                <a:gridCol w="1123405"/>
                <a:gridCol w="1158240"/>
                <a:gridCol w="2037805"/>
              </a:tblGrid>
              <a:tr h="384093">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195966">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344900">
                <a:tc>
                  <a:txBody>
                    <a:bodyPr/>
                    <a:lstStyle/>
                    <a:p>
                      <a:pPr algn="l" fontAlgn="b"/>
                      <a:r>
                        <a:rPr lang="en-US" sz="1200" b="1" u="none" strike="noStrike" dirty="0">
                          <a:effectLst/>
                          <a:latin typeface="+mn-lt"/>
                        </a:rPr>
                        <a:t>ECONOMIC DEVELOPMENT</a:t>
                      </a:r>
                      <a:endParaRPr lang="en-US" sz="1200" b="1" i="0" u="none" strike="noStrike" dirty="0">
                        <a:solidFill>
                          <a:srgbClr val="000000"/>
                        </a:solidFill>
                        <a:effectLst/>
                        <a:latin typeface="+mn-lt"/>
                      </a:endParaRPr>
                    </a:p>
                  </a:txBody>
                  <a:tcPr marL="7620" marR="7620" marT="7620" marB="0" anchor="b"/>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ct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517349">
                <a:tc>
                  <a:txBody>
                    <a:bodyPr/>
                    <a:lstStyle/>
                    <a:p>
                      <a:pPr algn="l" fontAlgn="b"/>
                      <a:r>
                        <a:rPr lang="en-US" sz="1200" b="1" u="none" strike="noStrike" dirty="0">
                          <a:effectLst/>
                          <a:latin typeface="+mn-lt"/>
                        </a:rPr>
                        <a:t>TRADE, TOURISM AND INDUSTRIAL DEVELOPMENT</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ct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r>
              <a:tr h="572220">
                <a:tc>
                  <a:txBody>
                    <a:bodyPr/>
                    <a:lstStyle/>
                    <a:p>
                      <a:pPr algn="l" fontAlgn="b"/>
                      <a:r>
                        <a:rPr lang="en-US" sz="1200" u="none" strike="noStrike">
                          <a:effectLst/>
                          <a:latin typeface="+mn-lt"/>
                        </a:rPr>
                        <a:t>Undertake Regulatory requirements training with FDA/GSA/RGD in Old Abirem , Ntronang</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5,000.00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promote economic activities</a:t>
                      </a:r>
                      <a:endParaRPr lang="en-US" sz="1200" b="0" i="0" u="none" strike="noStrike">
                        <a:solidFill>
                          <a:srgbClr val="000000"/>
                        </a:solidFill>
                        <a:effectLst/>
                        <a:latin typeface="+mn-lt"/>
                      </a:endParaRPr>
                    </a:p>
                  </a:txBody>
                  <a:tcPr marL="7620" marR="7620" marT="7620" marB="0" anchor="b"/>
                </a:tc>
              </a:tr>
              <a:tr h="572220">
                <a:tc>
                  <a:txBody>
                    <a:bodyPr/>
                    <a:lstStyle/>
                    <a:p>
                      <a:pPr algn="l" fontAlgn="b"/>
                      <a:r>
                        <a:rPr lang="en-US" sz="1200" u="none" strike="noStrike">
                          <a:effectLst/>
                          <a:latin typeface="+mn-lt"/>
                        </a:rPr>
                        <a:t>identify  and  develop  tourist sites in the District done by Dec. 2024 district wide</a:t>
                      </a:r>
                      <a:endParaRPr lang="en-US" sz="1200" b="0"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10,000.00</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10,000.00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promote economic activities</a:t>
                      </a:r>
                      <a:endParaRPr lang="en-US" sz="1200" b="0" i="0" u="none" strike="noStrike">
                        <a:solidFill>
                          <a:srgbClr val="000000"/>
                        </a:solidFill>
                        <a:effectLst/>
                        <a:latin typeface="+mn-lt"/>
                      </a:endParaRPr>
                    </a:p>
                  </a:txBody>
                  <a:tcPr marL="7620" marR="7620" marT="7620" marB="0" anchor="b"/>
                </a:tc>
              </a:tr>
              <a:tr h="441202">
                <a:tc>
                  <a:txBody>
                    <a:bodyPr/>
                    <a:lstStyle/>
                    <a:p>
                      <a:pPr algn="l" fontAlgn="b"/>
                      <a:r>
                        <a:rPr lang="en-US" sz="1200" u="none" strike="noStrike">
                          <a:effectLst/>
                          <a:latin typeface="+mn-lt"/>
                        </a:rPr>
                        <a:t>Form,  Develop and sensitize Co-operative Groups district wide</a:t>
                      </a:r>
                      <a:endParaRPr lang="en-US" sz="1200" b="0" i="0" u="none" strike="noStrike">
                        <a:solidFill>
                          <a:srgbClr val="000000"/>
                        </a:solidFill>
                        <a:effectLst/>
                        <a:latin typeface="+mn-lt"/>
                      </a:endParaRPr>
                    </a:p>
                  </a:txBody>
                  <a:tcPr marL="7620" marR="7620" marT="7620" marB="0" anchor="b"/>
                </a:tc>
                <a:tc>
                  <a:txBody>
                    <a:bodyPr/>
                    <a:lstStyle/>
                    <a:p>
                      <a:pPr algn="l" fontAlgn="ctr"/>
                      <a:r>
                        <a:rPr lang="en-US" sz="1200" u="none" strike="noStrike" dirty="0">
                          <a:effectLst/>
                          <a:latin typeface="+mn-lt"/>
                        </a:rPr>
                        <a:t>       9,000.00 </a:t>
                      </a:r>
                      <a:endParaRPr lang="en-US" sz="1200" b="0" i="0" u="none" strike="noStrike" dirty="0">
                        <a:solidFill>
                          <a:srgbClr val="000000"/>
                        </a:solidFill>
                        <a:effectLst/>
                        <a:latin typeface="+mn-lt"/>
                      </a:endParaRPr>
                    </a:p>
                  </a:txBody>
                  <a:tcPr marL="7620" marR="7620" marT="7620" marB="0" anchor="ctr"/>
                </a:tc>
                <a:tc>
                  <a:txBody>
                    <a:bodyPr/>
                    <a:lstStyle/>
                    <a:p>
                      <a:pPr algn="l" fontAlgn="ctr"/>
                      <a:r>
                        <a:rPr lang="en-US" sz="1200" u="none" strike="noStrike" dirty="0">
                          <a:effectLst/>
                          <a:latin typeface="+mn-lt"/>
                        </a:rPr>
                        <a:t>                -   </a:t>
                      </a:r>
                      <a:endParaRPr lang="en-US" sz="1200" b="0" i="0" u="none" strike="noStrike" dirty="0">
                        <a:solidFill>
                          <a:srgbClr val="000000"/>
                        </a:solidFill>
                        <a:effectLst/>
                        <a:latin typeface="+mn-lt"/>
                      </a:endParaRPr>
                    </a:p>
                  </a:txBody>
                  <a:tcPr marL="7620" marR="7620" marT="7620" marB="0" anchor="ctr"/>
                </a:tc>
                <a:tc>
                  <a:txBody>
                    <a:bodyPr/>
                    <a:lstStyle/>
                    <a:p>
                      <a:pPr algn="l" fontAlgn="ctr"/>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ctr"/>
                </a:tc>
                <a:tc>
                  <a:txBody>
                    <a:bodyPr/>
                    <a:lstStyle/>
                    <a:p>
                      <a:pPr algn="l" fontAlgn="ctr"/>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ctr"/>
                </a:tc>
                <a:tc>
                  <a:txBody>
                    <a:bodyPr/>
                    <a:lstStyle/>
                    <a:p>
                      <a:pPr algn="l" fontAlgn="ctr"/>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ctr"/>
                </a:tc>
                <a:tc>
                  <a:txBody>
                    <a:bodyPr/>
                    <a:lstStyle/>
                    <a:p>
                      <a:pPr algn="ctr" fontAlgn="ctr"/>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u="none" strike="noStrike">
                          <a:effectLst/>
                          <a:latin typeface="+mn-lt"/>
                        </a:rPr>
                        <a:t>        9,000.00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u="none" strike="noStrike">
                          <a:effectLst/>
                          <a:latin typeface="+mn-lt"/>
                        </a:rPr>
                        <a:t>To promote economic activities</a:t>
                      </a:r>
                      <a:endParaRPr lang="en-US" sz="1200" b="0" i="0" u="none" strike="noStrike">
                        <a:solidFill>
                          <a:srgbClr val="000000"/>
                        </a:solidFill>
                        <a:effectLst/>
                        <a:latin typeface="+mn-lt"/>
                      </a:endParaRPr>
                    </a:p>
                  </a:txBody>
                  <a:tcPr marL="7620" marR="7620" marT="7620" marB="0" anchor="ctr"/>
                </a:tc>
              </a:tr>
              <a:tr h="456880">
                <a:tc>
                  <a:txBody>
                    <a:bodyPr/>
                    <a:lstStyle/>
                    <a:p>
                      <a:pPr algn="l" fontAlgn="b"/>
                      <a:r>
                        <a:rPr lang="en-US" sz="1200" u="none" strike="noStrike">
                          <a:effectLst/>
                          <a:latin typeface="+mn-lt"/>
                        </a:rPr>
                        <a:t>Identify and register farm base co-operative groups in the District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5,000.00 </a:t>
                      </a:r>
                      <a:endParaRPr lang="en-US" sz="1200" b="0" i="0" u="none" strike="noStrike" dirty="0">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To promote economic activities</a:t>
                      </a:r>
                      <a:endParaRPr lang="en-US" sz="1200" b="0" i="0" u="none" strike="noStrike">
                        <a:solidFill>
                          <a:srgbClr val="000000"/>
                        </a:solidFill>
                        <a:effectLst/>
                        <a:latin typeface="+mn-lt"/>
                      </a:endParaRPr>
                    </a:p>
                  </a:txBody>
                  <a:tcPr marL="7620" marR="7620" marT="7620" marB="0" anchor="b"/>
                </a:tc>
              </a:tr>
              <a:tr h="572220">
                <a:tc>
                  <a:txBody>
                    <a:bodyPr/>
                    <a:lstStyle/>
                    <a:p>
                      <a:pPr algn="l" fontAlgn="b"/>
                      <a:r>
                        <a:rPr lang="en-US" sz="1200" u="none" strike="noStrike">
                          <a:effectLst/>
                          <a:latin typeface="+mn-lt"/>
                        </a:rPr>
                        <a:t>Audit, Monitor and Evaluate Co-operatives societies and Unions district wide</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8,000.00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8,000.00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a:effectLst/>
                          <a:latin typeface="+mn-lt"/>
                        </a:rPr>
                        <a:t>To promote economic activities</a:t>
                      </a:r>
                      <a:endParaRPr lang="en-US" sz="1200" b="0" i="0" u="none" strike="noStrike">
                        <a:solidFill>
                          <a:srgbClr val="000000"/>
                        </a:solidFill>
                        <a:effectLst/>
                        <a:latin typeface="+mn-lt"/>
                      </a:endParaRPr>
                    </a:p>
                  </a:txBody>
                  <a:tcPr marL="7620" marR="7620" marT="7620" marB="0" anchor="b"/>
                </a:tc>
              </a:tr>
              <a:tr h="572220">
                <a:tc>
                  <a:txBody>
                    <a:bodyPr/>
                    <a:lstStyle/>
                    <a:p>
                      <a:pPr algn="l" fontAlgn="b"/>
                      <a:r>
                        <a:rPr lang="en-US" sz="1200" u="none" strike="noStrike">
                          <a:effectLst/>
                          <a:latin typeface="+mn-lt"/>
                        </a:rPr>
                        <a:t>Organize Annual General Meeting and Election for Co-operative Societies and Unions district wide</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7620" marR="7620" marT="7620" marB="0" anchor="b"/>
                </a:tc>
                <a:tc>
                  <a:txBody>
                    <a:bodyPr/>
                    <a:lstStyle/>
                    <a:p>
                      <a:pPr algn="l" fontAlgn="b"/>
                      <a:r>
                        <a:rPr lang="en-US" sz="1200" u="none" strike="noStrike" dirty="0">
                          <a:effectLst/>
                          <a:latin typeface="+mn-lt"/>
                        </a:rPr>
                        <a:t>               -   </a:t>
                      </a:r>
                      <a:endParaRPr lang="en-US" sz="1200" b="0" i="0" u="none" strike="noStrike" dirty="0">
                        <a:solidFill>
                          <a:srgbClr val="000000"/>
                        </a:solidFill>
                        <a:effectLst/>
                        <a:latin typeface="+mn-lt"/>
                      </a:endParaRPr>
                    </a:p>
                  </a:txBody>
                  <a:tcPr marL="7620" marR="7620" marT="7620"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u="none" strike="noStrike" dirty="0">
                          <a:effectLst/>
                          <a:latin typeface="+mn-lt"/>
                        </a:rPr>
                        <a:t>To ensure transparency and accountability</a:t>
                      </a:r>
                      <a:endParaRPr lang="en-US" sz="1200" b="0" i="0" u="none" strike="noStrike" dirty="0">
                        <a:solidFill>
                          <a:srgbClr val="000000"/>
                        </a:solidFill>
                        <a:effectLst/>
                        <a:latin typeface="+mn-lt"/>
                      </a:endParaRPr>
                    </a:p>
                  </a:txBody>
                  <a:tcPr marL="7620" marR="7620" marT="7620" marB="0" anchor="b"/>
                </a:tc>
              </a:tr>
              <a:tr h="948474">
                <a:tc>
                  <a:txBody>
                    <a:bodyPr/>
                    <a:lstStyle/>
                    <a:p>
                      <a:pPr algn="l" fontAlgn="b"/>
                      <a:r>
                        <a:rPr lang="en-US" sz="1200" b="0" i="0" u="none" strike="noStrike">
                          <a:solidFill>
                            <a:srgbClr val="000000"/>
                          </a:solidFill>
                          <a:effectLst/>
                          <a:latin typeface="+mn-lt"/>
                        </a:rPr>
                        <a:t> Train registered societies and Union Secretaries on Book Keeping, preparation of balance sheet and education on service charges  etc. district wide</a:t>
                      </a:r>
                    </a:p>
                  </a:txBody>
                  <a:tcPr marL="7620" marR="7620" marT="7620" marB="0" anchor="b"/>
                </a:tc>
                <a:tc>
                  <a:txBody>
                    <a:bodyPr/>
                    <a:lstStyle/>
                    <a:p>
                      <a:pPr algn="l" fontAlgn="b"/>
                      <a:r>
                        <a:rPr lang="en-US" sz="1200" b="0" i="0" u="none" strike="noStrike">
                          <a:solidFill>
                            <a:srgbClr val="000000"/>
                          </a:solidFill>
                          <a:effectLst/>
                          <a:latin typeface="+mn-lt"/>
                        </a:rPr>
                        <a:t>       7,000.00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7,000.00 </a:t>
                      </a:r>
                    </a:p>
                  </a:txBody>
                  <a:tcPr marL="7620" marR="7620" marT="7620" marB="0" anchor="b"/>
                </a:tc>
                <a:tc>
                  <a:txBody>
                    <a:bodyPr/>
                    <a:lstStyle/>
                    <a:p>
                      <a:pPr algn="l" rtl="0" fontAlgn="b"/>
                      <a:r>
                        <a:rPr lang="en-US" sz="1200" b="0" i="0" u="none" strike="noStrike">
                          <a:solidFill>
                            <a:srgbClr val="000000"/>
                          </a:solidFill>
                          <a:effectLst/>
                          <a:latin typeface="+mn-lt"/>
                        </a:rPr>
                        <a:t>To promote economic activities</a:t>
                      </a:r>
                    </a:p>
                  </a:txBody>
                  <a:tcPr marL="7620" marR="7620" marT="7620" marB="0" anchor="b"/>
                </a:tc>
              </a:tr>
              <a:tr h="517349">
                <a:tc>
                  <a:txBody>
                    <a:bodyPr/>
                    <a:lstStyle/>
                    <a:p>
                      <a:pPr algn="l" fontAlgn="b"/>
                      <a:r>
                        <a:rPr lang="en-US" sz="1200" b="1" i="0" u="none" strike="noStrike">
                          <a:solidFill>
                            <a:srgbClr val="000000"/>
                          </a:solidFill>
                          <a:effectLst/>
                          <a:latin typeface="+mn-lt"/>
                        </a:rPr>
                        <a:t>SUB-TOTAL</a:t>
                      </a:r>
                    </a:p>
                  </a:txBody>
                  <a:tcPr marL="7620" marR="7620" marT="7620" marB="0" anchor="b"/>
                </a:tc>
                <a:tc>
                  <a:txBody>
                    <a:bodyPr/>
                    <a:lstStyle/>
                    <a:p>
                      <a:pPr algn="l" fontAlgn="b"/>
                      <a:r>
                        <a:rPr lang="en-US" sz="1200" b="1" i="0" u="none" strike="noStrike">
                          <a:solidFill>
                            <a:srgbClr val="000000"/>
                          </a:solidFill>
                          <a:effectLst/>
                          <a:latin typeface="+mn-lt"/>
                        </a:rPr>
                        <a:t>     79,450.00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15,000.00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94,450.00 </a:t>
                      </a:r>
                    </a:p>
                  </a:txBody>
                  <a:tcPr marL="7620" marR="7620" marT="7620" marB="0" anchor="b"/>
                </a:tc>
                <a:tc>
                  <a:txBody>
                    <a:bodyPr/>
                    <a:lstStyle/>
                    <a:p>
                      <a:pPr algn="l" fontAlgn="b"/>
                      <a:r>
                        <a:rPr lang="en-US" sz="1200" b="0" i="0" u="none" strike="noStrike" dirty="0">
                          <a:solidFill>
                            <a:srgbClr val="000000"/>
                          </a:solidFill>
                          <a:effectLst/>
                          <a:latin typeface="+mn-lt"/>
                        </a:rPr>
                        <a:t> </a:t>
                      </a:r>
                    </a:p>
                  </a:txBody>
                  <a:tcPr marL="7620" marR="7620" marT="7620" marB="0" anchor="b"/>
                </a:tc>
              </a:tr>
            </a:tbl>
          </a:graphicData>
        </a:graphic>
      </p:graphicFrame>
    </p:spTree>
    <p:extLst>
      <p:ext uri="{BB962C8B-B14F-4D97-AF65-F5344CB8AC3E}">
        <p14:creationId xmlns:p14="http://schemas.microsoft.com/office/powerpoint/2010/main" val="354845074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75</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4126580662"/>
              </p:ext>
            </p:extLst>
          </p:nvPr>
        </p:nvGraphicFramePr>
        <p:xfrm>
          <a:off x="200294" y="261258"/>
          <a:ext cx="11834951" cy="5773783"/>
        </p:xfrm>
        <a:graphic>
          <a:graphicData uri="http://schemas.openxmlformats.org/drawingml/2006/table">
            <a:tbl>
              <a:tblPr>
                <a:tableStyleId>{616DA210-FB5B-4158-B5E0-FEB733F419BA}</a:tableStyleId>
              </a:tblPr>
              <a:tblGrid>
                <a:gridCol w="2254276"/>
                <a:gridCol w="950481"/>
                <a:gridCol w="984069"/>
                <a:gridCol w="1079863"/>
                <a:gridCol w="1018903"/>
                <a:gridCol w="748937"/>
                <a:gridCol w="1114697"/>
                <a:gridCol w="1227909"/>
                <a:gridCol w="2455816"/>
              </a:tblGrid>
              <a:tr h="395576">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5994" marR="5994" marT="5994" marB="0" anchor="b"/>
                </a:tc>
                <a:tc>
                  <a:txBody>
                    <a:bodyPr/>
                    <a:lstStyle/>
                    <a:p>
                      <a:pPr algn="l" fontAlgn="b"/>
                      <a:r>
                        <a:rPr lang="en-US" sz="1200" b="1" u="none" strike="noStrike">
                          <a:effectLst/>
                          <a:latin typeface="+mn-lt"/>
                        </a:rPr>
                        <a:t> IGF (GHc) </a:t>
                      </a:r>
                      <a:endParaRPr lang="en-US" sz="1200" b="1" i="0" u="none" strike="noStrike">
                        <a:solidFill>
                          <a:srgbClr val="000000"/>
                        </a:solidFill>
                        <a:effectLst/>
                        <a:latin typeface="+mn-lt"/>
                      </a:endParaRPr>
                    </a:p>
                  </a:txBody>
                  <a:tcPr marL="5994" marR="5994" marT="5994"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5994" marR="5994" marT="5994"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5994" marR="5994" marT="5994"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5994" marR="5994" marT="5994"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5994" marR="5994" marT="5994" marB="0" anchor="b"/>
                </a:tc>
                <a:tc>
                  <a:txBody>
                    <a:bodyPr/>
                    <a:lstStyle/>
                    <a:p>
                      <a:pPr algn="ctr" fontAlgn="b"/>
                      <a:r>
                        <a:rPr lang="en-US" sz="1200" b="1" u="none" strike="noStrike">
                          <a:effectLst/>
                          <a:latin typeface="+mn-lt"/>
                        </a:rPr>
                        <a:t> PWDFUND(GHc) </a:t>
                      </a:r>
                      <a:endParaRPr lang="en-US" sz="1200" b="1" i="0" u="none" strike="noStrike">
                        <a:solidFill>
                          <a:srgbClr val="000000"/>
                        </a:solidFill>
                        <a:effectLst/>
                        <a:latin typeface="+mn-lt"/>
                      </a:endParaRPr>
                    </a:p>
                  </a:txBody>
                  <a:tcPr marL="5994" marR="5994" marT="5994"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5994" marR="5994" marT="5994" marB="0" anchor="b"/>
                </a:tc>
                <a:tc>
                  <a:txBody>
                    <a:bodyPr/>
                    <a:lstStyle/>
                    <a:p>
                      <a:pPr algn="l" fontAlgn="b"/>
                      <a:r>
                        <a:rPr lang="en-US" sz="1200" b="1" u="none" strike="noStrike">
                          <a:effectLst/>
                          <a:latin typeface="+mn-lt"/>
                        </a:rPr>
                        <a:t>Justification</a:t>
                      </a:r>
                      <a:endParaRPr lang="en-US" sz="1200" b="1" i="0" u="none" strike="noStrike">
                        <a:solidFill>
                          <a:srgbClr val="000000"/>
                        </a:solidFill>
                        <a:effectLst/>
                        <a:latin typeface="+mn-lt"/>
                      </a:endParaRPr>
                    </a:p>
                  </a:txBody>
                  <a:tcPr marL="5994" marR="5994" marT="5994" marB="0" anchor="b"/>
                </a:tc>
              </a:tr>
              <a:tr h="131859">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5994" marR="5994" marT="5994"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nchor="ctr"/>
                </a:tc>
              </a:tr>
              <a:tr h="263717">
                <a:tc>
                  <a:txBody>
                    <a:bodyPr/>
                    <a:lstStyle/>
                    <a:p>
                      <a:pPr algn="l" fontAlgn="b"/>
                      <a:r>
                        <a:rPr lang="en-US" sz="1200" b="1" u="none" strike="noStrike" dirty="0">
                          <a:effectLst/>
                          <a:latin typeface="+mn-lt"/>
                        </a:rPr>
                        <a:t>ECONOMIC DEVELOPMENT</a:t>
                      </a:r>
                      <a:endParaRPr lang="en-US" sz="1200" b="1" i="0" u="none" strike="noStrike" dirty="0">
                        <a:solidFill>
                          <a:srgbClr val="000000"/>
                        </a:solidFill>
                        <a:effectLst/>
                        <a:latin typeface="+mn-lt"/>
                      </a:endParaRPr>
                    </a:p>
                  </a:txBody>
                  <a:tcPr marL="5994" marR="5994" marT="5994" marB="0" anchor="b"/>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tc>
                <a:tc>
                  <a:txBody>
                    <a:bodyPr/>
                    <a:lstStyle/>
                    <a:p>
                      <a:pPr algn="ctr" fontAlgn="t"/>
                      <a:r>
                        <a:rPr lang="en-US" sz="1200" b="1" u="none" strike="noStrike">
                          <a:effectLst/>
                          <a:latin typeface="+mn-lt"/>
                        </a:rPr>
                        <a:t> </a:t>
                      </a:r>
                      <a:endParaRPr lang="en-US" sz="1200" b="1" i="0" u="none" strike="noStrike">
                        <a:solidFill>
                          <a:srgbClr val="000000"/>
                        </a:solidFill>
                        <a:effectLst/>
                        <a:latin typeface="+mn-lt"/>
                      </a:endParaRPr>
                    </a:p>
                  </a:txBody>
                  <a:tcPr marL="5994" marR="5994" marT="5994"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r>
              <a:tr h="395576">
                <a:tc>
                  <a:txBody>
                    <a:bodyPr/>
                    <a:lstStyle/>
                    <a:p>
                      <a:pPr algn="l" fontAlgn="b"/>
                      <a:r>
                        <a:rPr lang="en-US" sz="1200" b="1" u="none" strike="noStrike" dirty="0">
                          <a:effectLst/>
                          <a:latin typeface="+mn-lt"/>
                        </a:rPr>
                        <a:t>AGRICULTURAL SERVICES AND MANAGEMENT</a:t>
                      </a:r>
                      <a:endParaRPr lang="en-US" sz="1200" b="1" i="0" u="none" strike="noStrike" dirty="0">
                        <a:solidFill>
                          <a:srgbClr val="000000"/>
                        </a:solidFill>
                        <a:effectLst/>
                        <a:latin typeface="+mn-lt"/>
                      </a:endParaRPr>
                    </a:p>
                  </a:txBody>
                  <a:tcPr marL="5994" marR="5994" marT="5994"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994" marR="5994" marT="5994" marB="0"/>
                </a:tc>
              </a:tr>
              <a:tr h="1318587">
                <a:tc>
                  <a:txBody>
                    <a:bodyPr/>
                    <a:lstStyle/>
                    <a:p>
                      <a:pPr algn="l" fontAlgn="b"/>
                      <a:r>
                        <a:rPr lang="en-US" sz="1200" u="none" strike="noStrike" dirty="0">
                          <a:effectLst/>
                          <a:latin typeface="+mn-lt"/>
                        </a:rPr>
                        <a:t>Internal Management of the Organization</a:t>
                      </a:r>
                      <a:endParaRPr lang="en-US" sz="1200" b="0" i="0" u="none" strike="noStrike" dirty="0">
                        <a:solidFill>
                          <a:srgbClr val="000000"/>
                        </a:solidFill>
                        <a:effectLst/>
                        <a:latin typeface="+mn-lt"/>
                      </a:endParaRPr>
                    </a:p>
                  </a:txBody>
                  <a:tcPr marL="5994" marR="5994" marT="5994" marB="0" anchor="b"/>
                </a:tc>
                <a:tc>
                  <a:txBody>
                    <a:bodyPr/>
                    <a:lstStyle/>
                    <a:p>
                      <a:pPr algn="r" fontAlgn="b"/>
                      <a:r>
                        <a:rPr lang="en-US" sz="1200" u="none" strike="noStrike">
                          <a:effectLst/>
                          <a:latin typeface="+mn-lt"/>
                        </a:rPr>
                        <a:t>14,550.00</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25,000.00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dirty="0">
                          <a:effectLst/>
                          <a:latin typeface="+mn-lt"/>
                        </a:rPr>
                        <a:t>                 -   </a:t>
                      </a:r>
                      <a:endParaRPr lang="en-US" sz="1200" b="1" i="0" u="none" strike="noStrike" dirty="0">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5994" marR="5994" marT="5994" marB="0" anchor="b"/>
                </a:tc>
                <a:tc>
                  <a:txBody>
                    <a:bodyPr/>
                    <a:lstStyle/>
                    <a:p>
                      <a:pPr algn="r" fontAlgn="b"/>
                      <a:r>
                        <a:rPr lang="en-US" sz="1200" u="none" strike="noStrike">
                          <a:effectLst/>
                          <a:latin typeface="+mn-lt"/>
                        </a:rPr>
                        <a:t>      39,550.00 </a:t>
                      </a:r>
                      <a:endParaRPr lang="en-US" sz="1200" b="1" i="0" u="none" strike="noStrike">
                        <a:solidFill>
                          <a:srgbClr val="000000"/>
                        </a:solidFill>
                        <a:effectLst/>
                        <a:latin typeface="+mn-lt"/>
                      </a:endParaRPr>
                    </a:p>
                  </a:txBody>
                  <a:tcPr marL="5994" marR="5994" marT="5994" marB="0" anchor="b"/>
                </a:tc>
                <a:tc>
                  <a:txBody>
                    <a:bodyPr/>
                    <a:lstStyle/>
                    <a:p>
                      <a:pPr algn="l" rtl="0" fontAlgn="b"/>
                      <a:r>
                        <a:rPr lang="en-US" sz="1200" u="none" strike="noStrike">
                          <a:effectLst/>
                          <a:latin typeface="+mn-lt"/>
                        </a:rPr>
                        <a:t>Cater for stationery, travel and transport, repairs and maintenance, utilities and any other recurrrent expenditure</a:t>
                      </a:r>
                      <a:endParaRPr lang="en-US" sz="1200" b="0" i="0" u="none" strike="noStrike">
                        <a:solidFill>
                          <a:srgbClr val="000000"/>
                        </a:solidFill>
                        <a:effectLst/>
                        <a:latin typeface="+mn-lt"/>
                      </a:endParaRPr>
                    </a:p>
                  </a:txBody>
                  <a:tcPr marL="5994" marR="5994" marT="5994" marB="0" anchor="b"/>
                </a:tc>
              </a:tr>
              <a:tr h="433418">
                <a:tc>
                  <a:txBody>
                    <a:bodyPr/>
                    <a:lstStyle/>
                    <a:p>
                      <a:pPr algn="l" fontAlgn="b"/>
                      <a:r>
                        <a:rPr lang="en-US" sz="1200" u="none" strike="noStrike">
                          <a:effectLst/>
                          <a:latin typeface="+mn-lt"/>
                        </a:rPr>
                        <a:t>Promote women in Agro-processing district wide</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a:t>
                      </a:r>
                      <a:endParaRPr lang="en-US" sz="1200" b="1" i="0" u="none" strike="noStrike">
                        <a:solidFill>
                          <a:srgbClr val="000000"/>
                        </a:solidFill>
                        <a:effectLst/>
                        <a:latin typeface="+mn-lt"/>
                      </a:endParaRPr>
                    </a:p>
                  </a:txBody>
                  <a:tcPr marL="5994" marR="5994" marT="5994" marB="0" anchor="b"/>
                </a:tc>
                <a:tc>
                  <a:txBody>
                    <a:bodyPr/>
                    <a:lstStyle/>
                    <a:p>
                      <a:pPr algn="r" fontAlgn="b"/>
                      <a:r>
                        <a:rPr lang="en-US" sz="1200" u="none" strike="noStrike">
                          <a:effectLst/>
                          <a:latin typeface="+mn-lt"/>
                        </a:rPr>
                        <a:t>13,038.21</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5994" marR="5994" marT="5994" marB="0" anchor="b"/>
                </a:tc>
                <a:tc>
                  <a:txBody>
                    <a:bodyPr/>
                    <a:lstStyle/>
                    <a:p>
                      <a:pPr algn="r" fontAlgn="b"/>
                      <a:r>
                        <a:rPr lang="en-US" sz="1200" u="none" strike="noStrike">
                          <a:effectLst/>
                          <a:latin typeface="+mn-lt"/>
                        </a:rPr>
                        <a:t>      13,038.21 </a:t>
                      </a:r>
                      <a:endParaRPr lang="en-US" sz="1200" b="1" i="0" u="none" strike="noStrike">
                        <a:solidFill>
                          <a:srgbClr val="000000"/>
                        </a:solidFill>
                        <a:effectLst/>
                        <a:latin typeface="+mn-lt"/>
                      </a:endParaRPr>
                    </a:p>
                  </a:txBody>
                  <a:tcPr marL="5994" marR="5994" marT="5994" marB="0" anchor="b"/>
                </a:tc>
                <a:tc>
                  <a:txBody>
                    <a:bodyPr/>
                    <a:lstStyle/>
                    <a:p>
                      <a:pPr algn="l" rtl="0" fontAlgn="b"/>
                      <a:r>
                        <a:rPr lang="en-US" sz="1200" u="none" strike="noStrike">
                          <a:effectLst/>
                          <a:latin typeface="+mn-lt"/>
                        </a:rPr>
                        <a:t>To provide food and promote job opportunities</a:t>
                      </a:r>
                      <a:endParaRPr lang="en-US" sz="1200" b="0" i="0" u="none" strike="noStrike">
                        <a:solidFill>
                          <a:srgbClr val="000000"/>
                        </a:solidFill>
                        <a:effectLst/>
                        <a:latin typeface="+mn-lt"/>
                      </a:endParaRPr>
                    </a:p>
                  </a:txBody>
                  <a:tcPr marL="5994" marR="5994" marT="5994" marB="0" anchor="b"/>
                </a:tc>
              </a:tr>
              <a:tr h="409303">
                <a:tc>
                  <a:txBody>
                    <a:bodyPr/>
                    <a:lstStyle/>
                    <a:p>
                      <a:pPr algn="l" fontAlgn="b"/>
                      <a:r>
                        <a:rPr lang="en-US" sz="1200" u="none" strike="noStrike">
                          <a:effectLst/>
                          <a:latin typeface="+mn-lt"/>
                        </a:rPr>
                        <a:t>Facilitate agricultural program planning district wide</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1" i="0" u="none" strike="noStrike">
                        <a:solidFill>
                          <a:srgbClr val="000000"/>
                        </a:solidFill>
                        <a:effectLst/>
                        <a:latin typeface="+mn-lt"/>
                      </a:endParaRPr>
                    </a:p>
                  </a:txBody>
                  <a:tcPr marL="5994" marR="5994" marT="5994" marB="0" anchor="b"/>
                </a:tc>
                <a:tc>
                  <a:txBody>
                    <a:bodyPr/>
                    <a:lstStyle/>
                    <a:p>
                      <a:pPr algn="r" fontAlgn="b"/>
                      <a:r>
                        <a:rPr lang="en-US" sz="1200" u="none" strike="noStrike">
                          <a:effectLst/>
                          <a:latin typeface="+mn-lt"/>
                        </a:rPr>
                        <a:t>7,000.00</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5994" marR="5994" marT="5994" marB="0" anchor="b"/>
                </a:tc>
                <a:tc>
                  <a:txBody>
                    <a:bodyPr/>
                    <a:lstStyle/>
                    <a:p>
                      <a:pPr algn="r" fontAlgn="b"/>
                      <a:r>
                        <a:rPr lang="en-US" sz="1200" u="none" strike="noStrike">
                          <a:effectLst/>
                          <a:latin typeface="+mn-lt"/>
                        </a:rPr>
                        <a:t>        7,000.00 </a:t>
                      </a:r>
                      <a:endParaRPr lang="en-US" sz="1200" b="1" i="0" u="none" strike="noStrike">
                        <a:solidFill>
                          <a:srgbClr val="000000"/>
                        </a:solidFill>
                        <a:effectLst/>
                        <a:latin typeface="+mn-lt"/>
                      </a:endParaRPr>
                    </a:p>
                  </a:txBody>
                  <a:tcPr marL="5994" marR="5994" marT="5994" marB="0" anchor="b"/>
                </a:tc>
                <a:tc>
                  <a:txBody>
                    <a:bodyPr/>
                    <a:lstStyle/>
                    <a:p>
                      <a:pPr algn="l" rtl="0" fontAlgn="b"/>
                      <a:r>
                        <a:rPr lang="en-US" sz="1200" u="none" strike="noStrike">
                          <a:effectLst/>
                          <a:latin typeface="+mn-lt"/>
                        </a:rPr>
                        <a:t>To educate women in agricultural planning</a:t>
                      </a:r>
                      <a:endParaRPr lang="en-US" sz="1200" b="0" i="0" u="none" strike="noStrike">
                        <a:solidFill>
                          <a:srgbClr val="000000"/>
                        </a:solidFill>
                        <a:effectLst/>
                        <a:latin typeface="+mn-lt"/>
                      </a:endParaRPr>
                    </a:p>
                  </a:txBody>
                  <a:tcPr marL="5994" marR="5994" marT="5994" marB="0" anchor="b"/>
                </a:tc>
              </a:tr>
              <a:tr h="791152">
                <a:tc>
                  <a:txBody>
                    <a:bodyPr/>
                    <a:lstStyle/>
                    <a:p>
                      <a:pPr algn="l" fontAlgn="b"/>
                      <a:r>
                        <a:rPr lang="en-US" sz="1200" u="none" strike="noStrike">
                          <a:effectLst/>
                          <a:latin typeface="+mn-lt"/>
                        </a:rPr>
                        <a:t>Promote alternative livelihood,climate resilient cropping system Water conservation and sustainable land management district wide</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2,000.00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994" marR="5994" marT="5994" marB="0" anchor="b"/>
                </a:tc>
                <a:tc>
                  <a:txBody>
                    <a:bodyPr/>
                    <a:lstStyle/>
                    <a:p>
                      <a:pPr algn="l" fontAlgn="b"/>
                      <a:r>
                        <a:rPr lang="en-US" sz="1200" u="none" strike="noStrike" dirty="0">
                          <a:effectLst/>
                          <a:latin typeface="+mn-lt"/>
                        </a:rPr>
                        <a:t>               -   </a:t>
                      </a:r>
                      <a:endParaRPr lang="en-US" sz="1200" b="0" i="0" u="none" strike="noStrike" dirty="0">
                        <a:solidFill>
                          <a:srgbClr val="000000"/>
                        </a:solidFill>
                        <a:effectLst/>
                        <a:latin typeface="+mn-lt"/>
                      </a:endParaRPr>
                    </a:p>
                  </a:txBody>
                  <a:tcPr marL="5994" marR="5994" marT="5994" marB="0" anchor="b"/>
                </a:tc>
                <a:tc>
                  <a:txBody>
                    <a:bodyPr/>
                    <a:lstStyle/>
                    <a:p>
                      <a:pPr algn="ctr" fontAlgn="b"/>
                      <a:r>
                        <a:rPr lang="en-US" sz="1200" u="none" strike="noStrike">
                          <a:effectLst/>
                          <a:latin typeface="+mn-lt"/>
                        </a:rPr>
                        <a:t>              -   </a:t>
                      </a:r>
                      <a:endParaRPr lang="en-US" sz="1200" b="1" i="0" u="none" strike="noStrike">
                        <a:solidFill>
                          <a:srgbClr val="000000"/>
                        </a:solidFill>
                        <a:effectLst/>
                        <a:latin typeface="+mn-lt"/>
                      </a:endParaRPr>
                    </a:p>
                  </a:txBody>
                  <a:tcPr marL="5994" marR="5994" marT="5994" marB="0" anchor="b"/>
                </a:tc>
                <a:tc>
                  <a:txBody>
                    <a:bodyPr/>
                    <a:lstStyle/>
                    <a:p>
                      <a:pPr algn="r" fontAlgn="b"/>
                      <a:r>
                        <a:rPr lang="en-US" sz="1200" u="none" strike="noStrike">
                          <a:effectLst/>
                          <a:latin typeface="+mn-lt"/>
                        </a:rPr>
                        <a:t>        2,000.00 </a:t>
                      </a:r>
                      <a:endParaRPr lang="en-US" sz="1200" b="1" i="0" u="none" strike="noStrike">
                        <a:solidFill>
                          <a:srgbClr val="000000"/>
                        </a:solidFill>
                        <a:effectLst/>
                        <a:latin typeface="+mn-lt"/>
                      </a:endParaRPr>
                    </a:p>
                  </a:txBody>
                  <a:tcPr marL="5994" marR="5994" marT="5994" marB="0" anchor="b"/>
                </a:tc>
                <a:tc>
                  <a:txBody>
                    <a:bodyPr/>
                    <a:lstStyle/>
                    <a:p>
                      <a:pPr algn="l" rtl="0" fontAlgn="t"/>
                      <a:r>
                        <a:rPr lang="en-US" sz="1200" u="none" strike="noStrike" dirty="0">
                          <a:effectLst/>
                          <a:latin typeface="+mn-lt"/>
                        </a:rPr>
                        <a:t>To promote best practices of climate resilient crops </a:t>
                      </a:r>
                      <a:endParaRPr lang="en-US" sz="1200" b="0" i="0" u="none" strike="noStrike" dirty="0">
                        <a:solidFill>
                          <a:srgbClr val="000000"/>
                        </a:solidFill>
                        <a:effectLst/>
                        <a:latin typeface="+mn-lt"/>
                      </a:endParaRPr>
                    </a:p>
                  </a:txBody>
                  <a:tcPr marL="5994" marR="5994" marT="5994" marB="0"/>
                </a:tc>
              </a:tr>
              <a:tr h="455560">
                <a:tc>
                  <a:txBody>
                    <a:bodyPr/>
                    <a:lstStyle/>
                    <a:p>
                      <a:pPr algn="l" fontAlgn="b"/>
                      <a:r>
                        <a:rPr lang="en-US" sz="1200" b="0" i="0" u="none" strike="noStrike">
                          <a:solidFill>
                            <a:srgbClr val="000000"/>
                          </a:solidFill>
                          <a:effectLst/>
                          <a:latin typeface="+mn-lt"/>
                        </a:rPr>
                        <a:t>Develop  FBO’s district wide</a:t>
                      </a:r>
                    </a:p>
                  </a:txBody>
                  <a:tcPr marL="7620" marR="7620" marT="7620" marB="0" anchor="b"/>
                </a:tc>
                <a:tc>
                  <a:txBody>
                    <a:bodyPr/>
                    <a:lstStyle/>
                    <a:p>
                      <a:pPr algn="r" fontAlgn="b"/>
                      <a:r>
                        <a:rPr lang="en-US" sz="1200" b="0" i="0" u="none" strike="noStrike">
                          <a:solidFill>
                            <a:srgbClr val="000000"/>
                          </a:solidFill>
                          <a:effectLst/>
                          <a:latin typeface="+mn-lt"/>
                        </a:rPr>
                        <a:t>3,000.00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3,000.00 </a:t>
                      </a:r>
                    </a:p>
                  </a:txBody>
                  <a:tcPr marL="7620" marR="7620" marT="7620" marB="0" anchor="b"/>
                </a:tc>
                <a:tc>
                  <a:txBody>
                    <a:bodyPr/>
                    <a:lstStyle/>
                    <a:p>
                      <a:pPr algn="l" rtl="0" fontAlgn="b"/>
                      <a:r>
                        <a:rPr lang="en-US" sz="1200" b="0" i="0" u="none" strike="noStrike">
                          <a:solidFill>
                            <a:srgbClr val="000000"/>
                          </a:solidFill>
                          <a:effectLst/>
                          <a:latin typeface="+mn-lt"/>
                        </a:rPr>
                        <a:t>Facilitate policy planning on food production</a:t>
                      </a:r>
                    </a:p>
                  </a:txBody>
                  <a:tcPr marL="7620" marR="7620" marT="7620" marB="0" anchor="b"/>
                </a:tc>
              </a:tr>
              <a:tr h="496389">
                <a:tc>
                  <a:txBody>
                    <a:bodyPr/>
                    <a:lstStyle/>
                    <a:p>
                      <a:pPr algn="l" fontAlgn="b"/>
                      <a:r>
                        <a:rPr lang="en-US" sz="1200" b="0" i="0" u="none" strike="noStrike">
                          <a:solidFill>
                            <a:srgbClr val="000000"/>
                          </a:solidFill>
                          <a:effectLst/>
                          <a:latin typeface="+mn-lt"/>
                        </a:rPr>
                        <a:t>Collate and Analyse Agricultural Data district wide.</a:t>
                      </a:r>
                    </a:p>
                  </a:txBody>
                  <a:tcPr marL="7620" marR="7620" marT="7620" marB="0" anchor="b"/>
                </a:tc>
                <a:tc>
                  <a:txBody>
                    <a:bodyPr/>
                    <a:lstStyle/>
                    <a:p>
                      <a:pPr algn="r" fontAlgn="b"/>
                      <a:r>
                        <a:rPr lang="en-US" sz="1200" b="0" i="0" u="none" strike="noStrike">
                          <a:solidFill>
                            <a:srgbClr val="000000"/>
                          </a:solidFill>
                          <a:effectLst/>
                          <a:latin typeface="+mn-lt"/>
                        </a:rPr>
                        <a:t>2,000.00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2,000.00 </a:t>
                      </a:r>
                    </a:p>
                  </a:txBody>
                  <a:tcPr marL="7620" marR="7620" marT="7620" marB="0" anchor="b"/>
                </a:tc>
                <a:tc>
                  <a:txBody>
                    <a:bodyPr/>
                    <a:lstStyle/>
                    <a:p>
                      <a:pPr algn="l" rtl="0" fontAlgn="b"/>
                      <a:r>
                        <a:rPr lang="en-US" sz="1200" b="0" i="0" u="none" strike="noStrike" dirty="0">
                          <a:solidFill>
                            <a:srgbClr val="000000"/>
                          </a:solidFill>
                          <a:effectLst/>
                          <a:latin typeface="+mn-lt"/>
                        </a:rPr>
                        <a:t>To ensure comprehensive agricultural is readily available</a:t>
                      </a:r>
                    </a:p>
                  </a:txBody>
                  <a:tcPr marL="7620" marR="7620" marT="7620" marB="0" anchor="b"/>
                </a:tc>
              </a:tr>
              <a:tr h="496389">
                <a:tc>
                  <a:txBody>
                    <a:bodyPr/>
                    <a:lstStyle/>
                    <a:p>
                      <a:pPr algn="l" fontAlgn="b"/>
                      <a:r>
                        <a:rPr lang="en-US" sz="1200" b="0" i="0" u="none" strike="noStrike">
                          <a:solidFill>
                            <a:srgbClr val="000000"/>
                          </a:solidFill>
                          <a:effectLst/>
                          <a:latin typeface="+mn-lt"/>
                        </a:rPr>
                        <a:t>Effect extension service delivery district wide </a:t>
                      </a:r>
                    </a:p>
                  </a:txBody>
                  <a:tcPr marL="7620" marR="7620" marT="7620" marB="0" anchor="b"/>
                </a:tc>
                <a:tc>
                  <a:txBody>
                    <a:bodyPr/>
                    <a:lstStyle/>
                    <a:p>
                      <a:pPr algn="l" fontAlgn="b"/>
                      <a:r>
                        <a:rPr lang="en-US" sz="1200" b="0" i="0" u="none" strike="noStrike">
                          <a:solidFill>
                            <a:srgbClr val="000000"/>
                          </a:solidFill>
                          <a:effectLst/>
                          <a:latin typeface="+mn-lt"/>
                        </a:rPr>
                        <a:t>     50,000.00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50,000.00 </a:t>
                      </a:r>
                    </a:p>
                  </a:txBody>
                  <a:tcPr marL="7620" marR="7620" marT="7620" marB="0" anchor="b"/>
                </a:tc>
                <a:tc>
                  <a:txBody>
                    <a:bodyPr/>
                    <a:lstStyle/>
                    <a:p>
                      <a:pPr algn="l" rtl="0" fontAlgn="ctr"/>
                      <a:r>
                        <a:rPr lang="en-US" sz="1200" b="0" i="0" u="none" strike="noStrike" dirty="0">
                          <a:solidFill>
                            <a:srgbClr val="000000"/>
                          </a:solidFill>
                          <a:effectLst/>
                          <a:latin typeface="+mn-lt"/>
                        </a:rPr>
                        <a:t>To increase crop yields</a:t>
                      </a:r>
                    </a:p>
                  </a:txBody>
                  <a:tcPr marL="7620" marR="7620" marT="7620" marB="0" anchor="ctr"/>
                </a:tc>
              </a:tr>
            </a:tbl>
          </a:graphicData>
        </a:graphic>
      </p:graphicFrame>
    </p:spTree>
    <p:extLst>
      <p:ext uri="{BB962C8B-B14F-4D97-AF65-F5344CB8AC3E}">
        <p14:creationId xmlns:p14="http://schemas.microsoft.com/office/powerpoint/2010/main" val="377125910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76</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355713613"/>
              </p:ext>
            </p:extLst>
          </p:nvPr>
        </p:nvGraphicFramePr>
        <p:xfrm>
          <a:off x="139338" y="261258"/>
          <a:ext cx="11861072" cy="5734593"/>
        </p:xfrm>
        <a:graphic>
          <a:graphicData uri="http://schemas.openxmlformats.org/drawingml/2006/table">
            <a:tbl>
              <a:tblPr>
                <a:tableStyleId>{616DA210-FB5B-4158-B5E0-FEB733F419BA}</a:tableStyleId>
              </a:tblPr>
              <a:tblGrid>
                <a:gridCol w="2259251"/>
                <a:gridCol w="919377"/>
                <a:gridCol w="1010194"/>
                <a:gridCol w="975360"/>
                <a:gridCol w="1175657"/>
                <a:gridCol w="1010194"/>
                <a:gridCol w="1271452"/>
                <a:gridCol w="1245326"/>
                <a:gridCol w="1994261"/>
              </a:tblGrid>
              <a:tr h="502920">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IGF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167640">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335280">
                <a:tc>
                  <a:txBody>
                    <a:bodyPr/>
                    <a:lstStyle/>
                    <a:p>
                      <a:pPr algn="l" fontAlgn="b"/>
                      <a:r>
                        <a:rPr lang="en-US" sz="1200" b="1" u="none" strike="noStrike">
                          <a:effectLst/>
                          <a:latin typeface="+mn-lt"/>
                        </a:rPr>
                        <a:t>ECONOMIC DEVELOPMENT</a:t>
                      </a:r>
                      <a:endParaRPr lang="en-US" sz="1200" b="1" i="0" u="none" strike="noStrike">
                        <a:solidFill>
                          <a:srgbClr val="000000"/>
                        </a:solidFill>
                        <a:effectLst/>
                        <a:latin typeface="+mn-lt"/>
                      </a:endParaRPr>
                    </a:p>
                  </a:txBody>
                  <a:tcPr marL="7620" marR="7620" marT="7620" marB="0" anchor="b"/>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502920">
                <a:tc>
                  <a:txBody>
                    <a:bodyPr/>
                    <a:lstStyle/>
                    <a:p>
                      <a:pPr algn="l" fontAlgn="b"/>
                      <a:r>
                        <a:rPr lang="en-US" sz="1200" b="1" u="none" strike="noStrike">
                          <a:effectLst/>
                          <a:latin typeface="+mn-lt"/>
                        </a:rPr>
                        <a:t>AGRICULTURAL SERVICES AND MANAGEMENT</a:t>
                      </a:r>
                      <a:endParaRPr lang="en-US" sz="1200" b="1" i="0" u="none" strike="noStrike">
                        <a:solidFill>
                          <a:srgbClr val="000000"/>
                        </a:solidFill>
                        <a:effectLst/>
                        <a:latin typeface="+mn-lt"/>
                      </a:endParaRPr>
                    </a:p>
                  </a:txBody>
                  <a:tcPr marL="7620" marR="7620" marT="7620" marB="0" anchor="b"/>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ctr"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c>
                  <a:txBody>
                    <a:bodyPr/>
                    <a:lstStyle/>
                    <a:p>
                      <a:pPr algn="r" fontAlgn="t"/>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tc>
              </a:tr>
              <a:tr h="502920">
                <a:tc>
                  <a:txBody>
                    <a:bodyPr/>
                    <a:lstStyle/>
                    <a:p>
                      <a:pPr algn="l" fontAlgn="b"/>
                      <a:r>
                        <a:rPr lang="en-US" sz="1200" b="0" i="0" u="none" strike="noStrike">
                          <a:solidFill>
                            <a:srgbClr val="000000"/>
                          </a:solidFill>
                          <a:effectLst/>
                          <a:latin typeface="+mn-lt"/>
                        </a:rPr>
                        <a:t>Facilitate post-harvest loss reduction in agricultural products district wide</a:t>
                      </a:r>
                    </a:p>
                  </a:txBody>
                  <a:tcPr marL="7620" marR="7620" marT="7620" marB="0" anchor="b"/>
                </a:tc>
                <a:tc>
                  <a:txBody>
                    <a:bodyPr/>
                    <a:lstStyle/>
                    <a:p>
                      <a:pPr algn="l" fontAlgn="b"/>
                      <a:r>
                        <a:rPr lang="en-US" sz="1200" b="0" i="0" u="none" strike="noStrike">
                          <a:solidFill>
                            <a:srgbClr val="000000"/>
                          </a:solidFill>
                          <a:effectLst/>
                          <a:latin typeface="+mn-lt"/>
                        </a:rPr>
                        <a:t>       2,500.00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2,500.00 </a:t>
                      </a:r>
                    </a:p>
                  </a:txBody>
                  <a:tcPr marL="7620" marR="7620" marT="7620" marB="0" anchor="b"/>
                </a:tc>
                <a:tc>
                  <a:txBody>
                    <a:bodyPr/>
                    <a:lstStyle/>
                    <a:p>
                      <a:pPr algn="l" rtl="0" fontAlgn="b"/>
                      <a:r>
                        <a:rPr lang="en-US" sz="1200" b="0" i="0" u="none" strike="noStrike">
                          <a:solidFill>
                            <a:srgbClr val="000000"/>
                          </a:solidFill>
                          <a:effectLst/>
                          <a:latin typeface="+mn-lt"/>
                        </a:rPr>
                        <a:t>Facilitate policy planning on food production</a:t>
                      </a:r>
                    </a:p>
                  </a:txBody>
                  <a:tcPr marL="7620" marR="7620" marT="7620" marB="0" anchor="b"/>
                </a:tc>
              </a:tr>
              <a:tr h="502920">
                <a:tc>
                  <a:txBody>
                    <a:bodyPr/>
                    <a:lstStyle/>
                    <a:p>
                      <a:pPr algn="l" fontAlgn="b"/>
                      <a:r>
                        <a:rPr lang="en-US" sz="1200" b="0" i="0" u="none" strike="noStrike">
                          <a:solidFill>
                            <a:srgbClr val="000000"/>
                          </a:solidFill>
                          <a:effectLst/>
                          <a:latin typeface="+mn-lt"/>
                        </a:rPr>
                        <a:t>Organize workshop for Staff capacity development  district wide</a:t>
                      </a:r>
                    </a:p>
                  </a:txBody>
                  <a:tcPr marL="7620" marR="7620" marT="7620" marB="0" anchor="b"/>
                </a:tc>
                <a:tc>
                  <a:txBody>
                    <a:bodyPr/>
                    <a:lstStyle/>
                    <a:p>
                      <a:pPr algn="l" fontAlgn="b"/>
                      <a:r>
                        <a:rPr lang="en-US" sz="1200" b="0" i="0" u="none" strike="noStrike">
                          <a:solidFill>
                            <a:srgbClr val="000000"/>
                          </a:solidFill>
                          <a:effectLst/>
                          <a:latin typeface="+mn-lt"/>
                        </a:rPr>
                        <a:t>       3,000.00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3,000.00 </a:t>
                      </a:r>
                    </a:p>
                  </a:txBody>
                  <a:tcPr marL="7620" marR="7620" marT="7620" marB="0" anchor="b"/>
                </a:tc>
                <a:tc>
                  <a:txBody>
                    <a:bodyPr/>
                    <a:lstStyle/>
                    <a:p>
                      <a:pPr algn="l" rtl="0" fontAlgn="b"/>
                      <a:r>
                        <a:rPr lang="en-US" sz="1200" b="0" i="0" u="none" strike="noStrike">
                          <a:solidFill>
                            <a:srgbClr val="000000"/>
                          </a:solidFill>
                          <a:effectLst/>
                          <a:latin typeface="+mn-lt"/>
                        </a:rPr>
                        <a:t>To improve the capacity of staff in the job place</a:t>
                      </a:r>
                    </a:p>
                  </a:txBody>
                  <a:tcPr marL="7620" marR="7620" marT="7620" marB="0" anchor="b"/>
                </a:tc>
              </a:tr>
              <a:tr h="502920">
                <a:tc>
                  <a:txBody>
                    <a:bodyPr/>
                    <a:lstStyle/>
                    <a:p>
                      <a:pPr algn="l" fontAlgn="b"/>
                      <a:r>
                        <a:rPr lang="en-US" sz="1200" b="0" i="0" u="none" strike="noStrike">
                          <a:solidFill>
                            <a:srgbClr val="000000"/>
                          </a:solidFill>
                          <a:effectLst/>
                          <a:latin typeface="+mn-lt"/>
                        </a:rPr>
                        <a:t>Prevent and control animal/plant diseases in the District.district wide</a:t>
                      </a:r>
                    </a:p>
                  </a:txBody>
                  <a:tcPr marL="7620" marR="7620" marT="7620" marB="0" anchor="b"/>
                </a:tc>
                <a:tc>
                  <a:txBody>
                    <a:bodyPr/>
                    <a:lstStyle/>
                    <a:p>
                      <a:pPr algn="l" fontAlgn="b"/>
                      <a:r>
                        <a:rPr lang="en-US" sz="1200" b="0" i="0" u="none" strike="noStrike">
                          <a:solidFill>
                            <a:srgbClr val="000000"/>
                          </a:solidFill>
                          <a:effectLst/>
                          <a:latin typeface="+mn-lt"/>
                        </a:rPr>
                        <a:t>       2,000.00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2,000.00 </a:t>
                      </a:r>
                    </a:p>
                  </a:txBody>
                  <a:tcPr marL="7620" marR="7620" marT="7620" marB="0" anchor="b"/>
                </a:tc>
                <a:tc>
                  <a:txBody>
                    <a:bodyPr/>
                    <a:lstStyle/>
                    <a:p>
                      <a:pPr algn="l" rtl="0" fontAlgn="t"/>
                      <a:r>
                        <a:rPr lang="en-US" sz="1200" b="0" i="0" u="none" strike="noStrike">
                          <a:solidFill>
                            <a:srgbClr val="000000"/>
                          </a:solidFill>
                          <a:effectLst/>
                          <a:latin typeface="+mn-lt"/>
                        </a:rPr>
                        <a:t>To promote healthy animal  and plant production</a:t>
                      </a:r>
                    </a:p>
                  </a:txBody>
                  <a:tcPr marL="7620" marR="7620" marT="7620" marB="0"/>
                </a:tc>
              </a:tr>
              <a:tr h="1153885">
                <a:tc>
                  <a:txBody>
                    <a:bodyPr/>
                    <a:lstStyle/>
                    <a:p>
                      <a:pPr algn="l" fontAlgn="b"/>
                      <a:r>
                        <a:rPr lang="en-US" sz="1200" b="0" i="0" u="none" strike="noStrike">
                          <a:solidFill>
                            <a:srgbClr val="000000"/>
                          </a:solidFill>
                          <a:effectLst/>
                          <a:latin typeface="+mn-lt"/>
                        </a:rPr>
                        <a:t>Promote Birim North Satellite Market Development district wide</a:t>
                      </a:r>
                    </a:p>
                  </a:txBody>
                  <a:tcPr marL="7620" marR="7620" marT="7620" marB="0" anchor="b"/>
                </a:tc>
                <a:tc>
                  <a:txBody>
                    <a:bodyPr/>
                    <a:lstStyle/>
                    <a:p>
                      <a:pPr algn="l" fontAlgn="b"/>
                      <a:r>
                        <a:rPr lang="en-US" sz="1200" b="0" i="0" u="none" strike="noStrike">
                          <a:solidFill>
                            <a:srgbClr val="000000"/>
                          </a:solidFill>
                          <a:effectLst/>
                          <a:latin typeface="+mn-lt"/>
                        </a:rPr>
                        <a:t>       7,000.00 </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7,000.00 </a:t>
                      </a:r>
                    </a:p>
                  </a:txBody>
                  <a:tcPr marL="7620" marR="7620" marT="7620" marB="0" anchor="b"/>
                </a:tc>
                <a:tc>
                  <a:txBody>
                    <a:bodyPr/>
                    <a:lstStyle/>
                    <a:p>
                      <a:pPr algn="l" fontAlgn="b"/>
                      <a:r>
                        <a:rPr lang="en-US" sz="1200" b="0" i="0" u="none" strike="noStrike">
                          <a:solidFill>
                            <a:srgbClr val="000000"/>
                          </a:solidFill>
                          <a:effectLst/>
                          <a:latin typeface="+mn-lt"/>
                        </a:rPr>
                        <a:t>Increase agricultural competiveness and enhance integration into domestic and international markets</a:t>
                      </a:r>
                    </a:p>
                  </a:txBody>
                  <a:tcPr marL="7620" marR="7620" marT="7620" marB="0" anchor="b"/>
                </a:tc>
              </a:tr>
              <a:tr h="481148">
                <a:tc>
                  <a:txBody>
                    <a:bodyPr/>
                    <a:lstStyle/>
                    <a:p>
                      <a:pPr algn="l" fontAlgn="b"/>
                      <a:r>
                        <a:rPr lang="en-US" sz="1200" b="0" i="0" u="none" strike="noStrike">
                          <a:solidFill>
                            <a:srgbClr val="000000"/>
                          </a:solidFill>
                          <a:effectLst/>
                          <a:latin typeface="+mn-lt"/>
                        </a:rPr>
                        <a:t>Government Flagship Programs(specific) district wide</a:t>
                      </a:r>
                    </a:p>
                  </a:txBody>
                  <a:tcPr marL="7620" marR="7620" marT="7620" marB="0" anchor="b"/>
                </a:tc>
                <a:tc>
                  <a:txBody>
                    <a:bodyPr/>
                    <a:lstStyle/>
                    <a:p>
                      <a:pPr algn="l" fontAlgn="b"/>
                      <a:r>
                        <a:rPr lang="en-US" sz="1200" b="0" i="0" u="none" strike="noStrike">
                          <a:solidFill>
                            <a:srgbClr val="000000"/>
                          </a:solidFill>
                          <a:effectLst/>
                          <a:latin typeface="+mn-lt"/>
                        </a:rPr>
                        <a:t>       2,000.00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2,000.00 </a:t>
                      </a:r>
                    </a:p>
                  </a:txBody>
                  <a:tcPr marL="7620" marR="7620" marT="7620" marB="0" anchor="b"/>
                </a:tc>
                <a:tc>
                  <a:txBody>
                    <a:bodyPr/>
                    <a:lstStyle/>
                    <a:p>
                      <a:pPr algn="l" rtl="0" fontAlgn="b"/>
                      <a:r>
                        <a:rPr lang="en-US" sz="1200" b="0" i="0" u="none" strike="noStrike" dirty="0">
                          <a:solidFill>
                            <a:srgbClr val="000000"/>
                          </a:solidFill>
                          <a:effectLst/>
                          <a:latin typeface="+mn-lt"/>
                        </a:rPr>
                        <a:t>To promote </a:t>
                      </a:r>
                      <a:r>
                        <a:rPr lang="en-US" sz="1200" b="0" i="0" u="none" strike="noStrike" dirty="0" err="1">
                          <a:solidFill>
                            <a:srgbClr val="000000"/>
                          </a:solidFill>
                          <a:effectLst/>
                          <a:latin typeface="+mn-lt"/>
                        </a:rPr>
                        <a:t>aguricultura</a:t>
                      </a:r>
                      <a:r>
                        <a:rPr lang="en-US" sz="1200" b="0" i="0" u="none" strike="noStrike" dirty="0">
                          <a:solidFill>
                            <a:srgbClr val="000000"/>
                          </a:solidFill>
                          <a:effectLst/>
                          <a:latin typeface="+mn-lt"/>
                        </a:rPr>
                        <a:t> activities</a:t>
                      </a:r>
                    </a:p>
                  </a:txBody>
                  <a:tcPr marL="7620" marR="7620" marT="7620" marB="0" anchor="b"/>
                </a:tc>
              </a:tr>
              <a:tr h="502920">
                <a:tc>
                  <a:txBody>
                    <a:bodyPr/>
                    <a:lstStyle/>
                    <a:p>
                      <a:pPr algn="l" fontAlgn="b"/>
                      <a:r>
                        <a:rPr lang="en-US" sz="1200" b="0" i="0" u="none" strike="noStrike">
                          <a:solidFill>
                            <a:srgbClr val="000000"/>
                          </a:solidFill>
                          <a:effectLst/>
                          <a:latin typeface="+mn-lt"/>
                        </a:rPr>
                        <a:t>Employees' Compenation</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979,831.79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979,831.79 </a:t>
                      </a:r>
                    </a:p>
                  </a:txBody>
                  <a:tcPr marL="7620" marR="7620" marT="7620" marB="0" anchor="b"/>
                </a:tc>
                <a:tc>
                  <a:txBody>
                    <a:bodyPr/>
                    <a:lstStyle/>
                    <a:p>
                      <a:pPr algn="l" rtl="0" fontAlgn="t"/>
                      <a:r>
                        <a:rPr lang="en-US" sz="1200" b="0" i="0" u="none" strike="noStrike">
                          <a:solidFill>
                            <a:srgbClr val="000000"/>
                          </a:solidFill>
                          <a:effectLst/>
                          <a:latin typeface="+mn-lt"/>
                        </a:rPr>
                        <a:t>Payment of workers on government payroll</a:t>
                      </a:r>
                    </a:p>
                  </a:txBody>
                  <a:tcPr marL="7620" marR="7620" marT="7620" marB="0"/>
                </a:tc>
              </a:tr>
              <a:tr h="502920">
                <a:tc>
                  <a:txBody>
                    <a:bodyPr/>
                    <a:lstStyle/>
                    <a:p>
                      <a:pPr algn="l" fontAlgn="b"/>
                      <a:r>
                        <a:rPr lang="en-US" sz="1200" b="1" i="0" u="none" strike="noStrike">
                          <a:solidFill>
                            <a:srgbClr val="000000"/>
                          </a:solidFill>
                          <a:effectLst/>
                          <a:latin typeface="+mn-lt"/>
                        </a:rPr>
                        <a:t>SUB-TOTAL</a:t>
                      </a:r>
                    </a:p>
                  </a:txBody>
                  <a:tcPr marL="7620" marR="7620" marT="7620" marB="0" anchor="b"/>
                </a:tc>
                <a:tc>
                  <a:txBody>
                    <a:bodyPr/>
                    <a:lstStyle/>
                    <a:p>
                      <a:pPr algn="r" fontAlgn="b"/>
                      <a:r>
                        <a:rPr lang="en-US" sz="1200" b="1" i="0" u="none" strike="noStrike">
                          <a:solidFill>
                            <a:srgbClr val="000000"/>
                          </a:solidFill>
                          <a:effectLst/>
                          <a:latin typeface="+mn-lt"/>
                        </a:rPr>
                        <a:t>88,050.00</a:t>
                      </a:r>
                    </a:p>
                  </a:txBody>
                  <a:tcPr marL="7620" marR="7620" marT="7620" marB="0" anchor="b"/>
                </a:tc>
                <a:tc>
                  <a:txBody>
                    <a:bodyPr/>
                    <a:lstStyle/>
                    <a:p>
                      <a:pPr algn="l" fontAlgn="b"/>
                      <a:r>
                        <a:rPr lang="en-US" sz="1200" b="1" i="0" u="none" strike="noStrike">
                          <a:solidFill>
                            <a:srgbClr val="000000"/>
                          </a:solidFill>
                          <a:effectLst/>
                          <a:latin typeface="+mn-lt"/>
                        </a:rPr>
                        <a:t>    1,004,831.79 </a:t>
                      </a:r>
                    </a:p>
                  </a:txBody>
                  <a:tcPr marL="7620" marR="7620" marT="7620" marB="0" anchor="b"/>
                </a:tc>
                <a:tc>
                  <a:txBody>
                    <a:bodyPr/>
                    <a:lstStyle/>
                    <a:p>
                      <a:pPr algn="r" fontAlgn="b"/>
                      <a:r>
                        <a:rPr lang="en-US" sz="1200" b="1" i="0" u="none" strike="noStrike">
                          <a:solidFill>
                            <a:srgbClr val="000000"/>
                          </a:solidFill>
                          <a:effectLst/>
                          <a:latin typeface="+mn-lt"/>
                        </a:rPr>
                        <a:t>20,038.21</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1,112,920.00 </a:t>
                      </a:r>
                    </a:p>
                  </a:txBody>
                  <a:tcPr marL="7620" marR="7620" marT="7620" marB="0" anchor="b"/>
                </a:tc>
                <a:tc>
                  <a:txBody>
                    <a:bodyPr/>
                    <a:lstStyle/>
                    <a:p>
                      <a:pPr algn="l" fontAlgn="b"/>
                      <a:r>
                        <a:rPr lang="en-US" sz="1200" b="0" i="0" u="none" strike="noStrike" dirty="0">
                          <a:solidFill>
                            <a:srgbClr val="000000"/>
                          </a:solidFill>
                          <a:effectLst/>
                          <a:latin typeface="+mn-lt"/>
                        </a:rPr>
                        <a:t> </a:t>
                      </a:r>
                    </a:p>
                  </a:txBody>
                  <a:tcPr marL="7620" marR="7620" marT="7620" marB="0" anchor="b"/>
                </a:tc>
              </a:tr>
            </a:tbl>
          </a:graphicData>
        </a:graphic>
      </p:graphicFrame>
    </p:spTree>
    <p:extLst>
      <p:ext uri="{BB962C8B-B14F-4D97-AF65-F5344CB8AC3E}">
        <p14:creationId xmlns:p14="http://schemas.microsoft.com/office/powerpoint/2010/main" val="393982628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285077553"/>
              </p:ext>
            </p:extLst>
          </p:nvPr>
        </p:nvGraphicFramePr>
        <p:xfrm>
          <a:off x="174171" y="261258"/>
          <a:ext cx="11843657" cy="5956662"/>
        </p:xfrm>
        <a:graphic>
          <a:graphicData uri="http://schemas.openxmlformats.org/drawingml/2006/table">
            <a:tbl>
              <a:tblPr>
                <a:tableStyleId>{616DA210-FB5B-4158-B5E0-FEB733F419BA}</a:tableStyleId>
              </a:tblPr>
              <a:tblGrid>
                <a:gridCol w="2255935"/>
                <a:gridCol w="1062031"/>
                <a:gridCol w="1018903"/>
                <a:gridCol w="905691"/>
                <a:gridCol w="1158240"/>
                <a:gridCol w="905692"/>
                <a:gridCol w="1132114"/>
                <a:gridCol w="975360"/>
                <a:gridCol w="2429691"/>
              </a:tblGrid>
              <a:tr h="410739">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IGF (GHc)</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5346" marR="5346" marT="5346"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5346" marR="5346" marT="5346"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Justification</a:t>
                      </a:r>
                      <a:endParaRPr lang="en-US" sz="1200" b="1" i="0" u="none" strike="noStrike">
                        <a:solidFill>
                          <a:srgbClr val="000000"/>
                        </a:solidFill>
                        <a:effectLst/>
                        <a:latin typeface="+mn-lt"/>
                      </a:endParaRPr>
                    </a:p>
                  </a:txBody>
                  <a:tcPr marL="5346" marR="5346" marT="5346" marB="0" anchor="b"/>
                </a:tc>
              </a:tr>
              <a:tr h="208328">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5346" marR="5346" marT="5346"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ctr"/>
                </a:tc>
                <a:tc>
                  <a:txBody>
                    <a:bodyPr/>
                    <a:lstStyle/>
                    <a:p>
                      <a:pPr algn="l" fontAlgn="ctr"/>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ctr"/>
                </a:tc>
              </a:tr>
              <a:tr h="260326">
                <a:tc>
                  <a:txBody>
                    <a:bodyPr/>
                    <a:lstStyle/>
                    <a:p>
                      <a:pPr algn="l" fontAlgn="b"/>
                      <a:r>
                        <a:rPr lang="en-US" sz="1200" b="1" u="none" strike="noStrike" dirty="0">
                          <a:effectLst/>
                          <a:latin typeface="+mn-lt"/>
                        </a:rPr>
                        <a:t>ENVIRONMENTAL  MANAGEMENT</a:t>
                      </a:r>
                      <a:endParaRPr lang="en-US" sz="1200" b="1" i="0" u="none" strike="noStrike" dirty="0">
                        <a:solidFill>
                          <a:srgbClr val="000000"/>
                        </a:solidFill>
                        <a:effectLst/>
                        <a:latin typeface="+mn-lt"/>
                      </a:endParaRPr>
                    </a:p>
                  </a:txBody>
                  <a:tcPr marL="5346" marR="5346" marT="5346" marB="0" anchor="b"/>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tc>
                <a:tc>
                  <a:txBody>
                    <a:bodyPr/>
                    <a:lstStyle/>
                    <a:p>
                      <a:pPr algn="l" fontAlgn="t"/>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tc>
                <a:tc>
                  <a:txBody>
                    <a:bodyPr/>
                    <a:lstStyle/>
                    <a:p>
                      <a:pPr algn="ctr" fontAlgn="t"/>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tc>
                <a:tc>
                  <a:txBody>
                    <a:bodyPr/>
                    <a:lstStyle/>
                    <a:p>
                      <a:pPr algn="r" fontAlgn="t"/>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tc>
                <a:tc>
                  <a:txBody>
                    <a:bodyPr/>
                    <a:lstStyle/>
                    <a:p>
                      <a:pPr algn="l" fontAlgn="t"/>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tc>
              </a:tr>
              <a:tr h="410739">
                <a:tc>
                  <a:txBody>
                    <a:bodyPr/>
                    <a:lstStyle/>
                    <a:p>
                      <a:pPr algn="l" fontAlgn="b"/>
                      <a:r>
                        <a:rPr lang="en-US" sz="1200" b="1" u="none" strike="noStrike" dirty="0">
                          <a:effectLst/>
                          <a:latin typeface="+mn-lt"/>
                        </a:rPr>
                        <a:t>Disaster Prevention and Management</a:t>
                      </a:r>
                      <a:endParaRPr lang="en-US" sz="1200" b="1" i="0" u="none" strike="noStrike" dirty="0">
                        <a:solidFill>
                          <a:srgbClr val="000000"/>
                        </a:solidFill>
                        <a:effectLst/>
                        <a:latin typeface="+mn-lt"/>
                      </a:endParaRPr>
                    </a:p>
                  </a:txBody>
                  <a:tcPr marL="5346" marR="5346" marT="5346"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a:effectLst/>
                          <a:latin typeface="+mn-lt"/>
                        </a:rPr>
                        <a:t> </a:t>
                      </a:r>
                      <a:endParaRPr lang="en-US" sz="1200" b="1" i="0" u="none" strike="noStrike">
                        <a:solidFill>
                          <a:srgbClr val="000000"/>
                        </a:solidFill>
                        <a:effectLst/>
                        <a:latin typeface="+mn-lt"/>
                      </a:endParaRPr>
                    </a:p>
                  </a:txBody>
                  <a:tcPr marL="5346" marR="5346" marT="5346"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nchor="b"/>
                </a:tc>
                <a:tc>
                  <a:txBody>
                    <a:bodyPr/>
                    <a:lstStyle/>
                    <a:p>
                      <a:pPr algn="ctr" fontAlgn="b"/>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nchor="b"/>
                </a:tc>
                <a:tc>
                  <a:txBody>
                    <a:bodyPr/>
                    <a:lstStyle/>
                    <a:p>
                      <a:pPr algn="r" fontAlgn="b"/>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5346" marR="5346" marT="5346" marB="0" anchor="b"/>
                </a:tc>
              </a:tr>
              <a:tr h="830363">
                <a:tc>
                  <a:txBody>
                    <a:bodyPr/>
                    <a:lstStyle/>
                    <a:p>
                      <a:pPr algn="l" fontAlgn="b"/>
                      <a:r>
                        <a:rPr lang="en-US" sz="1200" u="none" strike="noStrike" dirty="0">
                          <a:effectLst/>
                          <a:latin typeface="+mn-lt"/>
                        </a:rPr>
                        <a:t>Internal Management of the </a:t>
                      </a:r>
                      <a:r>
                        <a:rPr lang="en-US" sz="1200" u="none" strike="noStrike" dirty="0" err="1">
                          <a:effectLst/>
                          <a:latin typeface="+mn-lt"/>
                        </a:rPr>
                        <a:t>organisation</a:t>
                      </a:r>
                      <a:endParaRPr lang="en-US" sz="1200" b="0" i="0" u="none" strike="noStrike" dirty="0">
                        <a:solidFill>
                          <a:srgbClr val="000000"/>
                        </a:solidFill>
                        <a:effectLst/>
                        <a:latin typeface="+mn-lt"/>
                      </a:endParaRPr>
                    </a:p>
                  </a:txBody>
                  <a:tcPr marL="5346" marR="5346" marT="5346" marB="0" anchor="b"/>
                </a:tc>
                <a:tc>
                  <a:txBody>
                    <a:bodyPr/>
                    <a:lstStyle/>
                    <a:p>
                      <a:pPr algn="r" fontAlgn="b"/>
                      <a:r>
                        <a:rPr lang="en-US" sz="1200" u="none" strike="noStrike" dirty="0">
                          <a:effectLst/>
                          <a:latin typeface="+mn-lt"/>
                        </a:rPr>
                        <a:t>5,000.00</a:t>
                      </a:r>
                      <a:endParaRPr lang="en-US" sz="1200" b="0" i="0" u="none" strike="noStrike" dirty="0">
                        <a:solidFill>
                          <a:srgbClr val="000000"/>
                        </a:solidFill>
                        <a:effectLst/>
                        <a:latin typeface="+mn-lt"/>
                      </a:endParaRPr>
                    </a:p>
                  </a:txBody>
                  <a:tcPr marL="5346" marR="5346" marT="5346" marB="0" anchor="b"/>
                </a:tc>
                <a:tc>
                  <a:txBody>
                    <a:bodyPr/>
                    <a:lstStyle/>
                    <a:p>
                      <a:pPr algn="l" fontAlgn="b"/>
                      <a:r>
                        <a:rPr lang="en-US" sz="1200" u="none" strike="noStrike" dirty="0">
                          <a:effectLst/>
                          <a:latin typeface="+mn-lt"/>
                        </a:rPr>
                        <a:t>                -   </a:t>
                      </a:r>
                      <a:endParaRPr lang="en-US" sz="1200" b="0" i="0" u="none" strike="noStrike" dirty="0">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ctr"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r" fontAlgn="b"/>
                      <a:r>
                        <a:rPr lang="en-US" sz="1200" u="none" strike="noStrike">
                          <a:effectLst/>
                          <a:latin typeface="+mn-lt"/>
                        </a:rPr>
                        <a:t>        5,000.00 </a:t>
                      </a:r>
                      <a:endParaRPr lang="en-US" sz="1200" b="1" i="0" u="none" strike="noStrike">
                        <a:solidFill>
                          <a:srgbClr val="000000"/>
                        </a:solidFill>
                        <a:effectLst/>
                        <a:latin typeface="+mn-lt"/>
                      </a:endParaRPr>
                    </a:p>
                  </a:txBody>
                  <a:tcPr marL="5346" marR="5346" marT="5346" marB="0" anchor="b"/>
                </a:tc>
                <a:tc>
                  <a:txBody>
                    <a:bodyPr/>
                    <a:lstStyle/>
                    <a:p>
                      <a:pPr algn="l" rtl="0" fontAlgn="b"/>
                      <a:r>
                        <a:rPr lang="en-US" sz="1200" u="none" strike="noStrike">
                          <a:effectLst/>
                          <a:latin typeface="+mn-lt"/>
                        </a:rPr>
                        <a:t>To cater for stationery, travel and transport,repairs and maintenance,special services, utilities and any other recurrrent expenditure</a:t>
                      </a:r>
                      <a:endParaRPr lang="en-US" sz="1200" b="0" i="0" u="none" strike="noStrike">
                        <a:solidFill>
                          <a:srgbClr val="000000"/>
                        </a:solidFill>
                        <a:effectLst/>
                        <a:latin typeface="+mn-lt"/>
                      </a:endParaRPr>
                    </a:p>
                  </a:txBody>
                  <a:tcPr marL="5346" marR="5346" marT="5346" marB="0" anchor="b"/>
                </a:tc>
              </a:tr>
              <a:tr h="613150">
                <a:tc>
                  <a:txBody>
                    <a:bodyPr/>
                    <a:lstStyle/>
                    <a:p>
                      <a:pPr algn="l" fontAlgn="b"/>
                      <a:r>
                        <a:rPr lang="en-US" sz="1200" u="none" strike="noStrike">
                          <a:effectLst/>
                          <a:latin typeface="+mn-lt"/>
                        </a:rPr>
                        <a:t>Adopt climate change and environmental protection activities district wide</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r" fontAlgn="b"/>
                      <a:r>
                        <a:rPr lang="en-US" sz="1200" u="none" strike="noStrike">
                          <a:effectLst/>
                          <a:latin typeface="+mn-lt"/>
                        </a:rPr>
                        <a:t>5,000.00</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ctr"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r" fontAlgn="b"/>
                      <a:r>
                        <a:rPr lang="en-US" sz="1200" u="none" strike="noStrike">
                          <a:effectLst/>
                          <a:latin typeface="+mn-lt"/>
                        </a:rPr>
                        <a:t>      10,000.00 </a:t>
                      </a:r>
                      <a:endParaRPr lang="en-US" sz="1200" b="1" i="0" u="none" strike="noStrike">
                        <a:solidFill>
                          <a:srgbClr val="000000"/>
                        </a:solidFill>
                        <a:effectLst/>
                        <a:latin typeface="+mn-lt"/>
                      </a:endParaRPr>
                    </a:p>
                  </a:txBody>
                  <a:tcPr marL="5346" marR="5346" marT="5346" marB="0" anchor="b"/>
                </a:tc>
                <a:tc>
                  <a:txBody>
                    <a:bodyPr/>
                    <a:lstStyle/>
                    <a:p>
                      <a:pPr algn="l" rtl="0" fontAlgn="b"/>
                      <a:r>
                        <a:rPr lang="en-US" sz="1200" u="none" strike="noStrike">
                          <a:effectLst/>
                          <a:latin typeface="+mn-lt"/>
                        </a:rPr>
                        <a:t>To help disaster victims out </a:t>
                      </a:r>
                      <a:endParaRPr lang="en-US" sz="1200" b="0" i="0" u="none" strike="noStrike">
                        <a:solidFill>
                          <a:srgbClr val="000000"/>
                        </a:solidFill>
                        <a:effectLst/>
                        <a:latin typeface="+mn-lt"/>
                      </a:endParaRPr>
                    </a:p>
                  </a:txBody>
                  <a:tcPr marL="5346" marR="5346" marT="5346" marB="0" anchor="b"/>
                </a:tc>
              </a:tr>
              <a:tr h="815560">
                <a:tc>
                  <a:txBody>
                    <a:bodyPr/>
                    <a:lstStyle/>
                    <a:p>
                      <a:pPr algn="l" fontAlgn="b"/>
                      <a:r>
                        <a:rPr lang="en-US" sz="1200" u="none" strike="noStrike">
                          <a:effectLst/>
                          <a:latin typeface="+mn-lt"/>
                        </a:rPr>
                        <a:t>Organize Public education on disaster prevention (flooding, rain/windstorm,epidemics, erosion and land degradation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20,000.00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r" fontAlgn="b"/>
                      <a:r>
                        <a:rPr lang="en-US" sz="1200" u="none" strike="noStrike">
                          <a:effectLst/>
                          <a:latin typeface="+mn-lt"/>
                        </a:rPr>
                        <a:t>4,000.00</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ctr"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r" fontAlgn="b"/>
                      <a:r>
                        <a:rPr lang="en-US" sz="1200" u="none" strike="noStrike">
                          <a:effectLst/>
                          <a:latin typeface="+mn-lt"/>
                        </a:rPr>
                        <a:t>      24,000.00 </a:t>
                      </a:r>
                      <a:endParaRPr lang="en-US" sz="1200" b="1" i="0" u="none" strike="noStrike">
                        <a:solidFill>
                          <a:srgbClr val="000000"/>
                        </a:solidFill>
                        <a:effectLst/>
                        <a:latin typeface="+mn-lt"/>
                      </a:endParaRPr>
                    </a:p>
                  </a:txBody>
                  <a:tcPr marL="5346" marR="5346" marT="5346" marB="0" anchor="b"/>
                </a:tc>
                <a:tc>
                  <a:txBody>
                    <a:bodyPr/>
                    <a:lstStyle/>
                    <a:p>
                      <a:pPr algn="l" rtl="0" fontAlgn="b"/>
                      <a:r>
                        <a:rPr lang="en-US" sz="1200" u="none" strike="noStrike">
                          <a:effectLst/>
                          <a:latin typeface="+mn-lt"/>
                        </a:rPr>
                        <a:t>Build capacity of communities to prepare and respond appropriately to disaster</a:t>
                      </a:r>
                      <a:endParaRPr lang="en-US" sz="1200" b="0" i="0" u="none" strike="noStrike">
                        <a:solidFill>
                          <a:srgbClr val="000000"/>
                        </a:solidFill>
                        <a:effectLst/>
                        <a:latin typeface="+mn-lt"/>
                      </a:endParaRPr>
                    </a:p>
                  </a:txBody>
                  <a:tcPr marL="5346" marR="5346" marT="5346" marB="0" anchor="b"/>
                </a:tc>
              </a:tr>
              <a:tr h="624315">
                <a:tc>
                  <a:txBody>
                    <a:bodyPr/>
                    <a:lstStyle/>
                    <a:p>
                      <a:pPr algn="l" fontAlgn="b"/>
                      <a:r>
                        <a:rPr lang="en-US" sz="1200" u="none" strike="noStrike">
                          <a:effectLst/>
                          <a:latin typeface="+mn-lt"/>
                        </a:rPr>
                        <a:t>Celebrate international disaster day( district wide)</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5,000.00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r" fontAlgn="b"/>
                      <a:r>
                        <a:rPr lang="en-US" sz="1200" u="none" strike="noStrike">
                          <a:effectLst/>
                          <a:latin typeface="+mn-lt"/>
                        </a:rPr>
                        <a:t>6,000.00</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l"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ctr" fontAlgn="b"/>
                      <a:r>
                        <a:rPr lang="en-US" sz="1200" u="none" strike="noStrike">
                          <a:effectLst/>
                          <a:latin typeface="+mn-lt"/>
                        </a:rPr>
                        <a:t>              -   </a:t>
                      </a:r>
                      <a:endParaRPr lang="en-US" sz="1200" b="0" i="0" u="none" strike="noStrike">
                        <a:solidFill>
                          <a:srgbClr val="000000"/>
                        </a:solidFill>
                        <a:effectLst/>
                        <a:latin typeface="+mn-lt"/>
                      </a:endParaRPr>
                    </a:p>
                  </a:txBody>
                  <a:tcPr marL="5346" marR="5346" marT="5346" marB="0" anchor="b"/>
                </a:tc>
                <a:tc>
                  <a:txBody>
                    <a:bodyPr/>
                    <a:lstStyle/>
                    <a:p>
                      <a:pPr algn="r" fontAlgn="b"/>
                      <a:r>
                        <a:rPr lang="en-US" sz="1200" u="none" strike="noStrike">
                          <a:effectLst/>
                          <a:latin typeface="+mn-lt"/>
                        </a:rPr>
                        <a:t>      11,000.00 </a:t>
                      </a:r>
                      <a:endParaRPr lang="en-US" sz="1200" b="1" i="0" u="none" strike="noStrike">
                        <a:solidFill>
                          <a:srgbClr val="000000"/>
                        </a:solidFill>
                        <a:effectLst/>
                        <a:latin typeface="+mn-lt"/>
                      </a:endParaRPr>
                    </a:p>
                  </a:txBody>
                  <a:tcPr marL="5346" marR="5346" marT="5346" marB="0" anchor="b"/>
                </a:tc>
                <a:tc>
                  <a:txBody>
                    <a:bodyPr/>
                    <a:lstStyle/>
                    <a:p>
                      <a:pPr algn="l" rtl="0" fontAlgn="b"/>
                      <a:r>
                        <a:rPr lang="en-US" sz="1200" u="none" strike="noStrike" dirty="0">
                          <a:effectLst/>
                          <a:latin typeface="+mn-lt"/>
                        </a:rPr>
                        <a:t>Create public awareness on the importance of building resilience of communities to disaster</a:t>
                      </a:r>
                      <a:endParaRPr lang="en-US" sz="1200" b="0" i="0" u="none" strike="noStrike" dirty="0">
                        <a:solidFill>
                          <a:srgbClr val="000000"/>
                        </a:solidFill>
                        <a:effectLst/>
                        <a:latin typeface="+mn-lt"/>
                      </a:endParaRPr>
                    </a:p>
                  </a:txBody>
                  <a:tcPr marL="5346" marR="5346" marT="5346" marB="0" anchor="b"/>
                </a:tc>
              </a:tr>
              <a:tr h="674703">
                <a:tc>
                  <a:txBody>
                    <a:bodyPr/>
                    <a:lstStyle/>
                    <a:p>
                      <a:pPr algn="l" fontAlgn="b"/>
                      <a:r>
                        <a:rPr lang="en-US" sz="1200" b="0" i="0" u="none" strike="noStrike">
                          <a:solidFill>
                            <a:srgbClr val="000000"/>
                          </a:solidFill>
                          <a:effectLst/>
                          <a:latin typeface="+mn-lt"/>
                        </a:rPr>
                        <a:t>Educate domestic/bush fires campaign district wide</a:t>
                      </a:r>
                    </a:p>
                  </a:txBody>
                  <a:tcPr marL="7620" marR="7620" marT="7620" marB="0" anchor="b"/>
                </a:tc>
                <a:tc>
                  <a:txBody>
                    <a:bodyPr/>
                    <a:lstStyle/>
                    <a:p>
                      <a:pPr algn="r" fontAlgn="b"/>
                      <a:r>
                        <a:rPr lang="en-US" sz="1200" b="0" i="0" u="none" strike="noStrike">
                          <a:solidFill>
                            <a:srgbClr val="000000"/>
                          </a:solidFill>
                          <a:effectLst/>
                          <a:latin typeface="+mn-lt"/>
                        </a:rPr>
                        <a:t>4,000.00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4,000.00 </a:t>
                      </a:r>
                    </a:p>
                  </a:txBody>
                  <a:tcPr marL="7620" marR="7620" marT="7620" marB="0" anchor="b"/>
                </a:tc>
                <a:tc>
                  <a:txBody>
                    <a:bodyPr/>
                    <a:lstStyle/>
                    <a:p>
                      <a:pPr algn="l" rtl="0" fontAlgn="b"/>
                      <a:r>
                        <a:rPr lang="en-US" sz="1200" b="0" i="0" u="none" strike="noStrike" dirty="0">
                          <a:solidFill>
                            <a:srgbClr val="000000"/>
                          </a:solidFill>
                          <a:effectLst/>
                          <a:latin typeface="+mn-lt"/>
                        </a:rPr>
                        <a:t>Enhance capacity and skills of community members for efficient and effective service delivery</a:t>
                      </a:r>
                    </a:p>
                  </a:txBody>
                  <a:tcPr marL="7620" marR="7620" marT="7620" marB="0" anchor="b"/>
                </a:tc>
              </a:tr>
              <a:tr h="615666">
                <a:tc>
                  <a:txBody>
                    <a:bodyPr/>
                    <a:lstStyle/>
                    <a:p>
                      <a:pPr algn="l" fontAlgn="b"/>
                      <a:r>
                        <a:rPr lang="en-US" sz="1200" b="0" i="0" u="none" strike="noStrike">
                          <a:solidFill>
                            <a:srgbClr val="000000"/>
                          </a:solidFill>
                          <a:effectLst/>
                          <a:latin typeface="+mn-lt"/>
                        </a:rPr>
                        <a:t>Assess and register disaster incidents and victims district wide</a:t>
                      </a:r>
                    </a:p>
                  </a:txBody>
                  <a:tcPr marL="7620" marR="7620" marT="7620" marB="0" anchor="b"/>
                </a:tc>
                <a:tc>
                  <a:txBody>
                    <a:bodyPr/>
                    <a:lstStyle/>
                    <a:p>
                      <a:pPr algn="r" fontAlgn="b"/>
                      <a:r>
                        <a:rPr lang="en-US" sz="1200" b="0" i="0" u="none" strike="noStrike">
                          <a:solidFill>
                            <a:srgbClr val="000000"/>
                          </a:solidFill>
                          <a:effectLst/>
                          <a:latin typeface="+mn-lt"/>
                        </a:rPr>
                        <a:t>2,500.00</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2,500.00 </a:t>
                      </a:r>
                    </a:p>
                  </a:txBody>
                  <a:tcPr marL="7620" marR="7620" marT="7620" marB="0" anchor="b"/>
                </a:tc>
                <a:tc>
                  <a:txBody>
                    <a:bodyPr/>
                    <a:lstStyle/>
                    <a:p>
                      <a:pPr algn="l" rtl="0" fontAlgn="b"/>
                      <a:r>
                        <a:rPr lang="en-US" sz="1200" b="0" i="0" u="none" strike="noStrike">
                          <a:solidFill>
                            <a:srgbClr val="000000"/>
                          </a:solidFill>
                          <a:effectLst/>
                          <a:latin typeface="+mn-lt"/>
                        </a:rPr>
                        <a:t>Enhance capacity and skills of community members for efficient and effective service delivery</a:t>
                      </a:r>
                    </a:p>
                  </a:txBody>
                  <a:tcPr marL="7620" marR="7620" marT="7620" marB="0" anchor="b"/>
                </a:tc>
              </a:tr>
              <a:tr h="492773">
                <a:tc>
                  <a:txBody>
                    <a:bodyPr/>
                    <a:lstStyle/>
                    <a:p>
                      <a:pPr algn="l" fontAlgn="b"/>
                      <a:r>
                        <a:rPr lang="en-US" sz="1200" b="0" i="0" u="none" strike="noStrike">
                          <a:solidFill>
                            <a:srgbClr val="000000"/>
                          </a:solidFill>
                          <a:effectLst/>
                          <a:latin typeface="+mn-lt"/>
                        </a:rPr>
                        <a:t>Distribute relief items to disaster victims district wide</a:t>
                      </a:r>
                    </a:p>
                  </a:txBody>
                  <a:tcPr marL="7620" marR="7620" marT="7620" marB="0" anchor="b"/>
                </a:tc>
                <a:tc>
                  <a:txBody>
                    <a:bodyPr/>
                    <a:lstStyle/>
                    <a:p>
                      <a:pPr algn="l" fontAlgn="b"/>
                      <a:r>
                        <a:rPr lang="en-US" sz="1200" b="0" i="0" u="none" strike="noStrike">
                          <a:solidFill>
                            <a:srgbClr val="000000"/>
                          </a:solidFill>
                          <a:effectLst/>
                          <a:latin typeface="+mn-lt"/>
                        </a:rPr>
                        <a:t>     20,000.00 </a:t>
                      </a:r>
                    </a:p>
                  </a:txBody>
                  <a:tcPr marL="7620" marR="7620" marT="7620" marB="0" anchor="b"/>
                </a:tc>
                <a:tc>
                  <a:txBody>
                    <a:bodyPr/>
                    <a:lstStyle/>
                    <a:p>
                      <a:pPr algn="l"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0" i="0" u="none" strike="noStrike">
                          <a:solidFill>
                            <a:srgbClr val="000000"/>
                          </a:solidFill>
                          <a:effectLst/>
                          <a:latin typeface="+mn-lt"/>
                        </a:rPr>
                        <a:t>50,000.00</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1"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70,000.00 </a:t>
                      </a:r>
                    </a:p>
                  </a:txBody>
                  <a:tcPr marL="7620" marR="7620" marT="7620" marB="0" anchor="b"/>
                </a:tc>
                <a:tc>
                  <a:txBody>
                    <a:bodyPr/>
                    <a:lstStyle/>
                    <a:p>
                      <a:pPr algn="l" rtl="0" fontAlgn="b"/>
                      <a:r>
                        <a:rPr lang="en-US" sz="1200" b="0" i="0" u="none" strike="noStrike" dirty="0">
                          <a:solidFill>
                            <a:srgbClr val="000000"/>
                          </a:solidFill>
                          <a:effectLst/>
                          <a:latin typeface="+mn-lt"/>
                        </a:rPr>
                        <a:t>Support disaster victims </a:t>
                      </a:r>
                    </a:p>
                  </a:txBody>
                  <a:tcPr marL="7620" marR="7620" marT="7620" marB="0" anchor="b"/>
                </a:tc>
              </a:tr>
            </a:tbl>
          </a:graphicData>
        </a:graphic>
      </p:graphicFrame>
    </p:spTree>
    <p:extLst>
      <p:ext uri="{BB962C8B-B14F-4D97-AF65-F5344CB8AC3E}">
        <p14:creationId xmlns:p14="http://schemas.microsoft.com/office/powerpoint/2010/main" val="48272365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1188" y="165464"/>
            <a:ext cx="10374811" cy="95794"/>
          </a:xfrm>
        </p:spPr>
        <p:txBody>
          <a:bodyPr>
            <a:noAutofit/>
          </a:bodyPr>
          <a:lstStyle/>
          <a:p>
            <a:r>
              <a:rPr lang="en-US" sz="1800" b="1" dirty="0" smtClean="0">
                <a:latin typeface="Arial" panose="020B0604020202020204" pitchFamily="34" charset="0"/>
                <a:cs typeface="Arial" panose="020B0604020202020204" pitchFamily="34" charset="0"/>
              </a:rPr>
              <a:t>Key Project For 2024 and Corresponding Cost and Justification</a:t>
            </a:r>
            <a:endParaRPr lang="en-US" sz="1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D98713CC-C6AB-4C8A-8AC2-1B60486DCDA6}" type="slidenum">
              <a:rPr lang="en-US" smtClean="0"/>
              <a:t>78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139968930"/>
              </p:ext>
            </p:extLst>
          </p:nvPr>
        </p:nvGraphicFramePr>
        <p:xfrm>
          <a:off x="121920" y="226422"/>
          <a:ext cx="11939450" cy="5747658"/>
        </p:xfrm>
        <a:graphic>
          <a:graphicData uri="http://schemas.openxmlformats.org/drawingml/2006/table">
            <a:tbl>
              <a:tblPr>
                <a:tableStyleId>{616DA210-FB5B-4158-B5E0-FEB733F419BA}</a:tableStyleId>
              </a:tblPr>
              <a:tblGrid>
                <a:gridCol w="2274182"/>
                <a:gridCol w="1228791"/>
                <a:gridCol w="1228791"/>
                <a:gridCol w="1247131"/>
                <a:gridCol w="1137090"/>
                <a:gridCol w="1173771"/>
                <a:gridCol w="1118751"/>
                <a:gridCol w="1283812"/>
                <a:gridCol w="1247131"/>
              </a:tblGrid>
              <a:tr h="433978">
                <a:tc>
                  <a:txBody>
                    <a:bodyPr/>
                    <a:lstStyle/>
                    <a:p>
                      <a:pPr algn="l" fontAlgn="b"/>
                      <a:r>
                        <a:rPr lang="en-US" sz="1200" b="1" u="none" strike="noStrike" dirty="0">
                          <a:effectLst/>
                          <a:latin typeface="+mn-lt"/>
                        </a:rPr>
                        <a:t>List all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r>
                        <a:rPr lang="en-US" sz="1200" b="1" u="none" strike="noStrike" dirty="0" smtClean="0">
                          <a:effectLst/>
                          <a:latin typeface="+mn-lt"/>
                        </a:rPr>
                        <a:t>IGF</a:t>
                      </a:r>
                      <a:r>
                        <a:rPr lang="en-US" sz="1200" b="1" u="none" strike="noStrike" baseline="0" dirty="0" smtClean="0">
                          <a:effectLst/>
                          <a:latin typeface="+mn-lt"/>
                        </a:rPr>
                        <a:t> (</a:t>
                      </a:r>
                      <a:r>
                        <a:rPr lang="en-US" sz="1200" b="1" u="none" strike="noStrike" baseline="0" dirty="0" err="1" smtClean="0">
                          <a:effectLst/>
                          <a:latin typeface="+mn-lt"/>
                        </a:rPr>
                        <a:t>GHc</a:t>
                      </a:r>
                      <a:r>
                        <a:rPr lang="en-US" sz="1200" b="1" u="none" strike="noStrike" baseline="0" dirty="0" smtClean="0">
                          <a:effectLst/>
                          <a:latin typeface="+mn-lt"/>
                        </a:rPr>
                        <a:t>)</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GOG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DACF (GHc)</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DACF-RFG (GHc) </a:t>
                      </a:r>
                      <a:endParaRPr lang="en-US" sz="1200" b="1" i="0" u="none" strike="noStrike">
                        <a:solidFill>
                          <a:srgbClr val="000000"/>
                        </a:solidFill>
                        <a:effectLst/>
                        <a:latin typeface="+mn-lt"/>
                      </a:endParaRPr>
                    </a:p>
                  </a:txBody>
                  <a:tcPr marL="7620" marR="7620" marT="7620" marB="0" anchor="b"/>
                </a:tc>
                <a:tc>
                  <a:txBody>
                    <a:bodyPr/>
                    <a:lstStyle/>
                    <a:p>
                      <a:pPr algn="l" fontAlgn="b"/>
                      <a:r>
                        <a:rPr lang="en-US" sz="1200" b="1" u="none" strike="noStrike">
                          <a:effectLst/>
                          <a:latin typeface="+mn-lt"/>
                        </a:rPr>
                        <a:t> DACF (MP) </a:t>
                      </a:r>
                      <a:endParaRPr lang="en-US" sz="1200" b="1" i="0" u="none" strike="noStrike">
                        <a:solidFill>
                          <a:srgbClr val="000000"/>
                        </a:solidFill>
                        <a:effectLst/>
                        <a:latin typeface="+mn-lt"/>
                      </a:endParaRPr>
                    </a:p>
                  </a:txBody>
                  <a:tcPr marL="7620" marR="7620" marT="7620" marB="0" anchor="b"/>
                </a:tc>
                <a:tc>
                  <a:txBody>
                    <a:bodyPr/>
                    <a:lstStyle/>
                    <a:p>
                      <a:pPr algn="ctr" fontAlgn="b"/>
                      <a:r>
                        <a:rPr lang="en-US" sz="1200" b="1" u="none" strike="noStrike">
                          <a:effectLst/>
                          <a:latin typeface="+mn-lt"/>
                        </a:rPr>
                        <a:t> PWDFUND (GHc) </a:t>
                      </a:r>
                      <a:endParaRPr lang="en-US" sz="1200" b="1" i="0" u="none" strike="noStrike">
                        <a:solidFill>
                          <a:srgbClr val="000000"/>
                        </a:solidFill>
                        <a:effectLst/>
                        <a:latin typeface="+mn-lt"/>
                      </a:endParaRPr>
                    </a:p>
                  </a:txBody>
                  <a:tcPr marL="7620" marR="7620" marT="7620" marB="0" anchor="b"/>
                </a:tc>
                <a:tc>
                  <a:txBody>
                    <a:bodyPr/>
                    <a:lstStyle/>
                    <a:p>
                      <a:pPr algn="r" fontAlgn="b"/>
                      <a:r>
                        <a:rPr lang="en-US" sz="1200" b="1" u="none" strike="noStrike">
                          <a:effectLst/>
                          <a:latin typeface="+mn-lt"/>
                        </a:rPr>
                        <a:t> Total Budget (GHc) </a:t>
                      </a:r>
                      <a:endParaRPr lang="en-US" sz="1200" b="1" i="0" u="none" strike="noStrike">
                        <a:solidFill>
                          <a:srgbClr val="000000"/>
                        </a:solidFill>
                        <a:effectLst/>
                        <a:latin typeface="+mn-lt"/>
                      </a:endParaRPr>
                    </a:p>
                  </a:txBody>
                  <a:tcPr marL="7620" marR="7620" marT="7620" marB="0" anchor="b"/>
                </a:tc>
                <a:tc>
                  <a:txBody>
                    <a:bodyPr/>
                    <a:lstStyle/>
                    <a:p>
                      <a:pPr algn="l" rtl="0" fontAlgn="b"/>
                      <a:r>
                        <a:rPr lang="en-US" sz="1200" b="1" u="none" strike="noStrike">
                          <a:effectLst/>
                          <a:latin typeface="+mn-lt"/>
                        </a:rPr>
                        <a:t>Justification</a:t>
                      </a:r>
                      <a:endParaRPr lang="en-US" sz="1200" b="1" i="0" u="none" strike="noStrike">
                        <a:solidFill>
                          <a:srgbClr val="000000"/>
                        </a:solidFill>
                        <a:effectLst/>
                        <a:latin typeface="+mn-lt"/>
                      </a:endParaRPr>
                    </a:p>
                  </a:txBody>
                  <a:tcPr marL="7620" marR="7620" marT="7620" marB="0" anchor="b"/>
                </a:tc>
              </a:tr>
              <a:tr h="221417">
                <a:tc>
                  <a:txBody>
                    <a:bodyPr/>
                    <a:lstStyle/>
                    <a:p>
                      <a:pPr algn="l" fontAlgn="b"/>
                      <a:r>
                        <a:rPr lang="en-US" sz="1200" b="1" u="none" strike="noStrike" dirty="0">
                          <a:effectLst/>
                          <a:latin typeface="+mn-lt"/>
                        </a:rPr>
                        <a:t>Projects</a:t>
                      </a:r>
                      <a:endParaRPr lang="en-US" sz="1200" b="1" i="0" u="none" strike="noStrike" dirty="0">
                        <a:solidFill>
                          <a:srgbClr val="000000"/>
                        </a:solidFill>
                        <a:effectLst/>
                        <a:latin typeface="+mn-lt"/>
                      </a:endParaRPr>
                    </a:p>
                  </a:txBody>
                  <a:tcPr marL="7620" marR="7620" marT="7620" marB="0" anchor="b"/>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ct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r"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c>
                  <a:txBody>
                    <a:bodyPr/>
                    <a:lstStyle/>
                    <a:p>
                      <a:pPr algn="l" rtl="0" fontAlgn="ctr"/>
                      <a:r>
                        <a:rPr lang="en-US" sz="1200" b="1" u="none" strike="noStrike">
                          <a:effectLst/>
                          <a:latin typeface="+mn-lt"/>
                        </a:rPr>
                        <a:t> </a:t>
                      </a:r>
                      <a:endParaRPr lang="en-US" sz="1200" b="1" i="0" u="none" strike="noStrike">
                        <a:solidFill>
                          <a:srgbClr val="000000"/>
                        </a:solidFill>
                        <a:effectLst/>
                        <a:latin typeface="+mn-lt"/>
                      </a:endParaRPr>
                    </a:p>
                  </a:txBody>
                  <a:tcPr marL="7620" marR="7620" marT="7620" marB="0" anchor="ctr"/>
                </a:tc>
              </a:tr>
              <a:tr h="433978">
                <a:tc>
                  <a:txBody>
                    <a:bodyPr/>
                    <a:lstStyle/>
                    <a:p>
                      <a:pPr algn="l" fontAlgn="b"/>
                      <a:r>
                        <a:rPr lang="en-US" sz="1200" b="1" u="none" strike="noStrike" dirty="0">
                          <a:effectLst/>
                          <a:latin typeface="+mn-lt"/>
                        </a:rPr>
                        <a:t>Disaster Prevention and Management</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ct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r"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c>
                  <a:txBody>
                    <a:bodyPr/>
                    <a:lstStyle/>
                    <a:p>
                      <a:pPr algn="l" fontAlgn="b"/>
                      <a:r>
                        <a:rPr lang="en-US" sz="1200" b="1" u="none" strike="noStrike" dirty="0">
                          <a:effectLst/>
                          <a:latin typeface="+mn-lt"/>
                        </a:rPr>
                        <a:t> </a:t>
                      </a:r>
                      <a:endParaRPr lang="en-US" sz="1200" b="1" i="0" u="none" strike="noStrike" dirty="0">
                        <a:solidFill>
                          <a:srgbClr val="000000"/>
                        </a:solidFill>
                        <a:effectLst/>
                        <a:latin typeface="+mn-lt"/>
                      </a:endParaRPr>
                    </a:p>
                  </a:txBody>
                  <a:tcPr marL="7620" marR="7620" marT="7620" marB="0" anchor="b"/>
                </a:tc>
              </a:tr>
              <a:tr h="859099">
                <a:tc>
                  <a:txBody>
                    <a:bodyPr/>
                    <a:lstStyle/>
                    <a:p>
                      <a:pPr algn="l" fontAlgn="b"/>
                      <a:r>
                        <a:rPr lang="en-US" sz="1200" b="0" i="0" u="none" strike="noStrike">
                          <a:solidFill>
                            <a:srgbClr val="000000"/>
                          </a:solidFill>
                          <a:effectLst/>
                          <a:latin typeface="+mn-lt"/>
                        </a:rPr>
                        <a:t>Plant trees(Akesia tree, Nim tree, Teak tree) district wide</a:t>
                      </a:r>
                    </a:p>
                  </a:txBody>
                  <a:tcPr marL="7620" marR="7620" marT="7620" marB="0" anchor="b"/>
                </a:tc>
                <a:tc>
                  <a:txBody>
                    <a:bodyPr/>
                    <a:lstStyle/>
                    <a:p>
                      <a:pPr algn="l" fontAlgn="b"/>
                      <a:r>
                        <a:rPr lang="en-US" sz="1200" b="0" i="0" u="none" strike="noStrike">
                          <a:solidFill>
                            <a:srgbClr val="000000"/>
                          </a:solidFill>
                          <a:effectLst/>
                          <a:latin typeface="+mn-lt"/>
                        </a:rPr>
                        <a:t>       5,000.00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5,000.00 </a:t>
                      </a:r>
                    </a:p>
                  </a:txBody>
                  <a:tcPr marL="7620" marR="7620" marT="7620" marB="0" anchor="b"/>
                </a:tc>
                <a:tc>
                  <a:txBody>
                    <a:bodyPr/>
                    <a:lstStyle/>
                    <a:p>
                      <a:pPr algn="l" rtl="0" fontAlgn="b"/>
                      <a:r>
                        <a:rPr lang="en-US" sz="1200" b="0" i="0" u="none" strike="noStrike">
                          <a:solidFill>
                            <a:srgbClr val="000000"/>
                          </a:solidFill>
                          <a:effectLst/>
                          <a:latin typeface="+mn-lt"/>
                        </a:rPr>
                        <a:t>To potect the environment and reduce climate change </a:t>
                      </a:r>
                    </a:p>
                  </a:txBody>
                  <a:tcPr marL="7620" marR="7620" marT="7620" marB="0" anchor="b"/>
                </a:tc>
              </a:tr>
              <a:tr h="859099">
                <a:tc>
                  <a:txBody>
                    <a:bodyPr/>
                    <a:lstStyle/>
                    <a:p>
                      <a:pPr algn="l" fontAlgn="b"/>
                      <a:r>
                        <a:rPr lang="en-US" sz="1200" b="0" i="0" u="none" strike="noStrike">
                          <a:solidFill>
                            <a:srgbClr val="000000"/>
                          </a:solidFill>
                          <a:effectLst/>
                          <a:latin typeface="+mn-lt"/>
                        </a:rPr>
                        <a:t>Form Disaster Volunteer Group in communities (DVGs) district wide</a:t>
                      </a:r>
                    </a:p>
                  </a:txBody>
                  <a:tcPr marL="7620" marR="7620" marT="7620" marB="0" anchor="b"/>
                </a:tc>
                <a:tc>
                  <a:txBody>
                    <a:bodyPr/>
                    <a:lstStyle/>
                    <a:p>
                      <a:pPr algn="l" fontAlgn="b"/>
                      <a:r>
                        <a:rPr lang="en-US" sz="1200" b="0" i="0" u="none" strike="noStrike">
                          <a:solidFill>
                            <a:srgbClr val="000000"/>
                          </a:solidFill>
                          <a:effectLst/>
                          <a:latin typeface="+mn-lt"/>
                        </a:rPr>
                        <a:t>       2,000.00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dirty="0">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2,000.00 </a:t>
                      </a:r>
                    </a:p>
                  </a:txBody>
                  <a:tcPr marL="7620" marR="7620" marT="7620" marB="0" anchor="b"/>
                </a:tc>
                <a:tc>
                  <a:txBody>
                    <a:bodyPr/>
                    <a:lstStyle/>
                    <a:p>
                      <a:pPr algn="l" rtl="0" fontAlgn="b"/>
                      <a:r>
                        <a:rPr lang="en-US" sz="1200" b="0" i="0" u="none" strike="noStrike">
                          <a:solidFill>
                            <a:srgbClr val="000000"/>
                          </a:solidFill>
                          <a:effectLst/>
                          <a:latin typeface="+mn-lt"/>
                        </a:rPr>
                        <a:t>To create awareness of disaster prevention and mitigation</a:t>
                      </a:r>
                    </a:p>
                  </a:txBody>
                  <a:tcPr marL="7620" marR="7620" marT="7620" marB="0" anchor="b"/>
                </a:tc>
              </a:tr>
              <a:tr h="859099">
                <a:tc>
                  <a:txBody>
                    <a:bodyPr/>
                    <a:lstStyle/>
                    <a:p>
                      <a:pPr algn="l" fontAlgn="b"/>
                      <a:r>
                        <a:rPr lang="en-US" sz="1200" b="0" i="0" u="none" strike="noStrike">
                          <a:solidFill>
                            <a:srgbClr val="000000"/>
                          </a:solidFill>
                          <a:effectLst/>
                          <a:latin typeface="+mn-lt"/>
                        </a:rPr>
                        <a:t>Organize Green Ghana Day district wide</a:t>
                      </a:r>
                    </a:p>
                  </a:txBody>
                  <a:tcPr marL="7620" marR="7620" marT="7620" marB="0" anchor="b"/>
                </a:tc>
                <a:tc>
                  <a:txBody>
                    <a:bodyPr/>
                    <a:lstStyle/>
                    <a:p>
                      <a:pPr algn="l" fontAlgn="b"/>
                      <a:r>
                        <a:rPr lang="en-US" sz="1200" b="0" i="0" u="none" strike="noStrike">
                          <a:solidFill>
                            <a:srgbClr val="000000"/>
                          </a:solidFill>
                          <a:effectLst/>
                          <a:latin typeface="+mn-lt"/>
                        </a:rPr>
                        <a:t>       5,000.00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5,000.00 </a:t>
                      </a:r>
                    </a:p>
                  </a:txBody>
                  <a:tcPr marL="7620" marR="7620" marT="7620" marB="0" anchor="b"/>
                </a:tc>
                <a:tc>
                  <a:txBody>
                    <a:bodyPr/>
                    <a:lstStyle/>
                    <a:p>
                      <a:pPr algn="l" rtl="0" fontAlgn="b"/>
                      <a:r>
                        <a:rPr lang="en-US" sz="1200" b="0" i="0" u="none" strike="noStrike">
                          <a:solidFill>
                            <a:srgbClr val="000000"/>
                          </a:solidFill>
                          <a:effectLst/>
                          <a:latin typeface="+mn-lt"/>
                        </a:rPr>
                        <a:t>To create the awareness of greening the country</a:t>
                      </a:r>
                    </a:p>
                  </a:txBody>
                  <a:tcPr marL="7620" marR="7620" marT="7620" marB="0" anchor="b"/>
                </a:tc>
              </a:tr>
              <a:tr h="646538">
                <a:tc>
                  <a:txBody>
                    <a:bodyPr/>
                    <a:lstStyle/>
                    <a:p>
                      <a:pPr algn="l" fontAlgn="b"/>
                      <a:r>
                        <a:rPr lang="en-US" sz="1200" b="0" i="0" u="none" strike="noStrike">
                          <a:solidFill>
                            <a:srgbClr val="000000"/>
                          </a:solidFill>
                          <a:effectLst/>
                          <a:latin typeface="+mn-lt"/>
                        </a:rPr>
                        <a:t>Organize monthly District Disaster Management Committee Meetings in New Abirem</a:t>
                      </a:r>
                    </a:p>
                  </a:txBody>
                  <a:tcPr marL="7620" marR="7620" marT="7620" marB="0" anchor="b"/>
                </a:tc>
                <a:tc>
                  <a:txBody>
                    <a:bodyPr/>
                    <a:lstStyle/>
                    <a:p>
                      <a:pPr algn="l" fontAlgn="b"/>
                      <a:r>
                        <a:rPr lang="en-US" sz="1200" b="0" i="0" u="none" strike="noStrike">
                          <a:solidFill>
                            <a:srgbClr val="000000"/>
                          </a:solidFill>
                          <a:effectLst/>
                          <a:latin typeface="+mn-lt"/>
                        </a:rPr>
                        <a:t>     19,500.00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19,500.00 </a:t>
                      </a:r>
                    </a:p>
                  </a:txBody>
                  <a:tcPr marL="7620" marR="7620" marT="7620" marB="0" anchor="b"/>
                </a:tc>
                <a:tc>
                  <a:txBody>
                    <a:bodyPr/>
                    <a:lstStyle/>
                    <a:p>
                      <a:pPr algn="l" rtl="0" fontAlgn="b"/>
                      <a:r>
                        <a:rPr lang="en-US" sz="1200" b="0" i="0" u="none" strike="noStrike">
                          <a:solidFill>
                            <a:srgbClr val="000000"/>
                          </a:solidFill>
                          <a:effectLst/>
                          <a:latin typeface="+mn-lt"/>
                        </a:rPr>
                        <a:t>To promote awareness on disaster occurance </a:t>
                      </a:r>
                    </a:p>
                  </a:txBody>
                  <a:tcPr marL="7620" marR="7620" marT="7620" marB="0" anchor="b"/>
                </a:tc>
              </a:tr>
              <a:tr h="646538">
                <a:tc>
                  <a:txBody>
                    <a:bodyPr/>
                    <a:lstStyle/>
                    <a:p>
                      <a:pPr algn="l" fontAlgn="b"/>
                      <a:r>
                        <a:rPr lang="en-US" sz="1200" b="0" i="0" u="none" strike="noStrike">
                          <a:solidFill>
                            <a:srgbClr val="000000"/>
                          </a:solidFill>
                          <a:effectLst/>
                          <a:latin typeface="+mn-lt"/>
                        </a:rPr>
                        <a:t>Celebrate international disaster day district wide</a:t>
                      </a:r>
                    </a:p>
                  </a:txBody>
                  <a:tcPr marL="7620" marR="7620" marT="7620" marB="0" anchor="b"/>
                </a:tc>
                <a:tc>
                  <a:txBody>
                    <a:bodyPr/>
                    <a:lstStyle/>
                    <a:p>
                      <a:pPr algn="l" fontAlgn="b"/>
                      <a:r>
                        <a:rPr lang="en-US" sz="1200" b="0" i="0" u="none" strike="noStrike">
                          <a:solidFill>
                            <a:srgbClr val="000000"/>
                          </a:solidFill>
                          <a:effectLst/>
                          <a:latin typeface="+mn-lt"/>
                        </a:rPr>
                        <a:t>       5,000.00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l" fontAlgn="b"/>
                      <a:r>
                        <a:rPr lang="en-US" sz="1200" b="0" i="0" u="none" strike="noStrike">
                          <a:solidFill>
                            <a:srgbClr val="000000"/>
                          </a:solidFill>
                          <a:effectLst/>
                          <a:latin typeface="+mn-lt"/>
                        </a:rPr>
                        <a:t>               -   </a:t>
                      </a:r>
                    </a:p>
                  </a:txBody>
                  <a:tcPr marL="7620" marR="7620" marT="7620" marB="0" anchor="b"/>
                </a:tc>
                <a:tc>
                  <a:txBody>
                    <a:bodyPr/>
                    <a:lstStyle/>
                    <a:p>
                      <a:pPr algn="ctr" fontAlgn="b"/>
                      <a:r>
                        <a:rPr lang="en-US" sz="1200" b="0" i="0" u="none" strike="noStrike">
                          <a:solidFill>
                            <a:srgbClr val="000000"/>
                          </a:solidFill>
                          <a:effectLst/>
                          <a:latin typeface="+mn-lt"/>
                        </a:rPr>
                        <a:t>              -   </a:t>
                      </a:r>
                    </a:p>
                  </a:txBody>
                  <a:tcPr marL="7620" marR="7620" marT="7620" marB="0" anchor="b"/>
                </a:tc>
                <a:tc>
                  <a:txBody>
                    <a:bodyPr/>
                    <a:lstStyle/>
                    <a:p>
                      <a:pPr algn="r" fontAlgn="b"/>
                      <a:r>
                        <a:rPr lang="en-US" sz="1200" b="1" i="0" u="none" strike="noStrike">
                          <a:solidFill>
                            <a:srgbClr val="000000"/>
                          </a:solidFill>
                          <a:effectLst/>
                          <a:latin typeface="+mn-lt"/>
                        </a:rPr>
                        <a:t>        5,000.00 </a:t>
                      </a:r>
                    </a:p>
                  </a:txBody>
                  <a:tcPr marL="7620" marR="7620" marT="7620" marB="0" anchor="b"/>
                </a:tc>
                <a:tc>
                  <a:txBody>
                    <a:bodyPr/>
                    <a:lstStyle/>
                    <a:p>
                      <a:pPr algn="l" rtl="0" fontAlgn="b"/>
                      <a:r>
                        <a:rPr lang="en-US" sz="1200" b="0" i="0" u="none" strike="noStrike" dirty="0">
                          <a:solidFill>
                            <a:srgbClr val="000000"/>
                          </a:solidFill>
                          <a:effectLst/>
                          <a:latin typeface="+mn-lt"/>
                        </a:rPr>
                        <a:t>To promote awareness on disaster </a:t>
                      </a:r>
                      <a:r>
                        <a:rPr lang="en-US" sz="1200" b="0" i="0" u="none" strike="noStrike" dirty="0" err="1">
                          <a:solidFill>
                            <a:srgbClr val="000000"/>
                          </a:solidFill>
                          <a:effectLst/>
                          <a:latin typeface="+mn-lt"/>
                        </a:rPr>
                        <a:t>occurance</a:t>
                      </a:r>
                      <a:r>
                        <a:rPr lang="en-US" sz="1200" b="0" i="0" u="none" strike="noStrike" dirty="0">
                          <a:solidFill>
                            <a:srgbClr val="000000"/>
                          </a:solidFill>
                          <a:effectLst/>
                          <a:latin typeface="+mn-lt"/>
                        </a:rPr>
                        <a:t> </a:t>
                      </a:r>
                    </a:p>
                  </a:txBody>
                  <a:tcPr marL="7620" marR="7620" marT="7620" marB="0" anchor="b"/>
                </a:tc>
              </a:tr>
              <a:tr h="393956">
                <a:tc>
                  <a:txBody>
                    <a:bodyPr/>
                    <a:lstStyle/>
                    <a:p>
                      <a:pPr algn="l" fontAlgn="b"/>
                      <a:r>
                        <a:rPr lang="en-US" sz="1000" b="1" i="0" u="none" strike="noStrike">
                          <a:solidFill>
                            <a:srgbClr val="000000"/>
                          </a:solidFill>
                          <a:effectLst/>
                          <a:latin typeface="Arial" panose="020B0604020202020204" pitchFamily="34" charset="0"/>
                        </a:rPr>
                        <a:t>SUB TOTAL </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98,000.00</a:t>
                      </a:r>
                    </a:p>
                  </a:txBody>
                  <a:tcPr marL="7620" marR="7620" marT="7620" marB="0" anchor="b"/>
                </a:tc>
                <a:tc>
                  <a:txBody>
                    <a:bodyPr/>
                    <a:lstStyle/>
                    <a:p>
                      <a:pPr algn="l" fontAlgn="b"/>
                      <a:r>
                        <a:rPr lang="en-US" sz="1000" b="1" i="0" u="none" strike="noStrike">
                          <a:solidFill>
                            <a:srgbClr val="000000"/>
                          </a:solidFill>
                          <a:effectLst/>
                          <a:latin typeface="Arial" panose="020B0604020202020204" pitchFamily="34" charset="0"/>
                        </a:rPr>
                        <a:t>                -   </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65,000.00</a:t>
                      </a:r>
                    </a:p>
                  </a:txBody>
                  <a:tcPr marL="7620" marR="7620" marT="7620" marB="0" anchor="b"/>
                </a:tc>
                <a:tc>
                  <a:txBody>
                    <a:bodyPr/>
                    <a:lstStyle/>
                    <a:p>
                      <a:pPr algn="l" fontAlgn="b"/>
                      <a:r>
                        <a:rPr lang="en-US" sz="1000" b="0" i="0" u="none" strike="noStrike">
                          <a:solidFill>
                            <a:srgbClr val="000000"/>
                          </a:solidFill>
                          <a:effectLst/>
                          <a:latin typeface="Arial" panose="020B0604020202020204" pitchFamily="34" charset="0"/>
                        </a:rPr>
                        <a:t>               -   </a:t>
                      </a:r>
                    </a:p>
                  </a:txBody>
                  <a:tcPr marL="7620" marR="7620" marT="7620" marB="0" anchor="b"/>
                </a:tc>
                <a:tc>
                  <a:txBody>
                    <a:bodyPr/>
                    <a:lstStyle/>
                    <a:p>
                      <a:pPr algn="l" fontAlgn="b"/>
                      <a:r>
                        <a:rPr lang="en-US" sz="1000" b="0" i="0" u="none" strike="noStrike">
                          <a:solidFill>
                            <a:srgbClr val="000000"/>
                          </a:solidFill>
                          <a:effectLst/>
                          <a:latin typeface="Arial" panose="020B0604020202020204" pitchFamily="34" charset="0"/>
                        </a:rPr>
                        <a:t>               -   </a:t>
                      </a:r>
                    </a:p>
                  </a:txBody>
                  <a:tcPr marL="7620" marR="7620" marT="7620" marB="0" anchor="b"/>
                </a:tc>
                <a:tc>
                  <a:txBody>
                    <a:bodyPr/>
                    <a:lstStyle/>
                    <a:p>
                      <a:pPr algn="ctr" fontAlgn="b"/>
                      <a:r>
                        <a:rPr lang="en-US" sz="1000" b="1" i="0" u="none" strike="noStrike">
                          <a:solidFill>
                            <a:srgbClr val="000000"/>
                          </a:solidFill>
                          <a:effectLst/>
                          <a:latin typeface="Arial" panose="020B0604020202020204" pitchFamily="34" charset="0"/>
                        </a:rPr>
                        <a:t>              -   </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    163,000.00 </a:t>
                      </a:r>
                    </a:p>
                  </a:txBody>
                  <a:tcPr marL="7620" marR="7620" marT="7620" marB="0" anchor="b"/>
                </a:tc>
                <a:tc>
                  <a:txBody>
                    <a:bodyPr/>
                    <a:lstStyle/>
                    <a:p>
                      <a:pPr algn="l" fontAlgn="b"/>
                      <a:r>
                        <a:rPr lang="en-US" sz="1000" b="0" i="0" u="none" strike="noStrike">
                          <a:solidFill>
                            <a:srgbClr val="000000"/>
                          </a:solidFill>
                          <a:effectLst/>
                          <a:latin typeface="Arial" panose="020B0604020202020204" pitchFamily="34" charset="0"/>
                        </a:rPr>
                        <a:t> </a:t>
                      </a:r>
                    </a:p>
                  </a:txBody>
                  <a:tcPr marL="7620" marR="7620" marT="7620" marB="0" anchor="b"/>
                </a:tc>
              </a:tr>
              <a:tr h="393956">
                <a:tc>
                  <a:txBody>
                    <a:bodyPr/>
                    <a:lstStyle/>
                    <a:p>
                      <a:pPr algn="l" fontAlgn="b"/>
                      <a:r>
                        <a:rPr lang="en-US" sz="1000" b="1" i="0" u="none" strike="noStrike">
                          <a:solidFill>
                            <a:srgbClr val="000000"/>
                          </a:solidFill>
                          <a:effectLst/>
                          <a:latin typeface="Arial" panose="020B0604020202020204" pitchFamily="34" charset="0"/>
                        </a:rPr>
                        <a:t>GRAND TOTAL </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8,847,092.78</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5,795,304.00</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2,332,260.84</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723,541.00</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422,000.00</a:t>
                      </a:r>
                    </a:p>
                  </a:txBody>
                  <a:tcPr marL="7620" marR="7620" marT="7620" marB="0" anchor="b"/>
                </a:tc>
                <a:tc>
                  <a:txBody>
                    <a:bodyPr/>
                    <a:lstStyle/>
                    <a:p>
                      <a:pPr algn="r" fontAlgn="b"/>
                      <a:r>
                        <a:rPr lang="en-US" sz="1000" b="1" i="0" u="none" strike="noStrike">
                          <a:solidFill>
                            <a:srgbClr val="000000"/>
                          </a:solidFill>
                          <a:effectLst/>
                          <a:latin typeface="Arial" panose="020B0604020202020204" pitchFamily="34" charset="0"/>
                        </a:rPr>
                        <a:t>280,000.00</a:t>
                      </a:r>
                    </a:p>
                  </a:txBody>
                  <a:tcPr marL="7620" marR="7620" marT="7620" marB="0" anchor="b"/>
                </a:tc>
                <a:tc>
                  <a:txBody>
                    <a:bodyPr/>
                    <a:lstStyle/>
                    <a:p>
                      <a:pPr algn="r" fontAlgn="b"/>
                      <a:r>
                        <a:rPr lang="en-US" sz="900" b="1" i="0" u="none" strike="noStrike">
                          <a:solidFill>
                            <a:srgbClr val="000000"/>
                          </a:solidFill>
                          <a:effectLst/>
                          <a:latin typeface="Arial" panose="020B0604020202020204" pitchFamily="34" charset="0"/>
                        </a:rPr>
                        <a:t>    18,400,198.62 </a:t>
                      </a:r>
                    </a:p>
                  </a:txBody>
                  <a:tcPr marL="7620" marR="7620" marT="7620" marB="0" anchor="b"/>
                </a:tc>
                <a:tc>
                  <a:txBody>
                    <a:bodyPr/>
                    <a:lstStyle/>
                    <a:p>
                      <a:pPr algn="l" fontAlgn="b"/>
                      <a:r>
                        <a:rPr lang="en-US" sz="1000" b="0" i="0" u="none" strike="noStrike" dirty="0">
                          <a:solidFill>
                            <a:srgbClr val="000000"/>
                          </a:solidFill>
                          <a:effectLst/>
                          <a:latin typeface="Arial" panose="020B0604020202020204" pitchFamily="34" charset="0"/>
                        </a:rPr>
                        <a:t> </a:t>
                      </a:r>
                    </a:p>
                  </a:txBody>
                  <a:tcPr marL="7620" marR="7620" marT="7620" marB="0" anchor="b"/>
                </a:tc>
              </a:tr>
            </a:tbl>
          </a:graphicData>
        </a:graphic>
      </p:graphicFrame>
    </p:spTree>
    <p:extLst>
      <p:ext uri="{BB962C8B-B14F-4D97-AF65-F5344CB8AC3E}">
        <p14:creationId xmlns:p14="http://schemas.microsoft.com/office/powerpoint/2010/main" val="396247162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700" y="93663"/>
            <a:ext cx="9144000" cy="617537"/>
          </a:xfrm>
        </p:spPr>
        <p:txBody>
          <a:bodyPr>
            <a:normAutofit/>
          </a:bodyPr>
          <a:lstStyle/>
          <a:p>
            <a:r>
              <a:rPr lang="en-US" sz="2400" b="1" dirty="0" smtClean="0">
                <a:latin typeface="Arial" panose="020B0604020202020204" pitchFamily="34" charset="0"/>
                <a:cs typeface="Arial" panose="020B0604020202020204" pitchFamily="34" charset="0"/>
              </a:rPr>
              <a:t>Sanitation Budget</a:t>
            </a:r>
            <a:endParaRPr lang="en-US" sz="2400" b="1"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3556280"/>
              </p:ext>
            </p:extLst>
          </p:nvPr>
        </p:nvGraphicFramePr>
        <p:xfrm>
          <a:off x="692150" y="787400"/>
          <a:ext cx="10071099" cy="2238061"/>
        </p:xfrm>
        <a:graphic>
          <a:graphicData uri="http://schemas.openxmlformats.org/drawingml/2006/table">
            <a:tbl>
              <a:tblPr firstRow="1" bandRow="1"/>
              <a:tblGrid>
                <a:gridCol w="713033">
                  <a:extLst>
                    <a:ext uri="{9D8B030D-6E8A-4147-A177-3AD203B41FA5}">
                      <a16:colId xmlns="" xmlns:a16="http://schemas.microsoft.com/office/drawing/2014/main" val="260031509"/>
                    </a:ext>
                  </a:extLst>
                </a:gridCol>
                <a:gridCol w="6713396">
                  <a:extLst>
                    <a:ext uri="{9D8B030D-6E8A-4147-A177-3AD203B41FA5}">
                      <a16:colId xmlns="" xmlns:a16="http://schemas.microsoft.com/office/drawing/2014/main" val="2021215530"/>
                    </a:ext>
                  </a:extLst>
                </a:gridCol>
                <a:gridCol w="2644670">
                  <a:extLst>
                    <a:ext uri="{9D8B030D-6E8A-4147-A177-3AD203B41FA5}">
                      <a16:colId xmlns="" xmlns:a16="http://schemas.microsoft.com/office/drawing/2014/main" val="945774854"/>
                    </a:ext>
                  </a:extLst>
                </a:gridCol>
              </a:tblGrid>
              <a:tr h="306070">
                <a:tc gridSpan="3">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lgn="ctr">
                        <a:lnSpc>
                          <a:spcPct val="107000"/>
                        </a:lnSpc>
                        <a:spcBef>
                          <a:spcPts val="0"/>
                        </a:spcBef>
                        <a:spcAft>
                          <a:spcPts val="800"/>
                        </a:spcAft>
                      </a:pPr>
                      <a:r>
                        <a:rPr lang="en-US" sz="1400" b="1" dirty="0">
                          <a:effectLst/>
                        </a:rPr>
                        <a:t>Liquid Waste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794865706"/>
                  </a:ext>
                </a:extLst>
              </a:tr>
              <a:tr h="30607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lgn="ctr">
                        <a:lnSpc>
                          <a:spcPct val="107000"/>
                        </a:lnSpc>
                        <a:spcBef>
                          <a:spcPts val="0"/>
                        </a:spcBef>
                        <a:spcAft>
                          <a:spcPts val="800"/>
                        </a:spcAft>
                      </a:pPr>
                      <a:r>
                        <a:rPr lang="en-US" sz="1400" b="1">
                          <a:effectLst/>
                        </a:rPr>
                        <a:t>No</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lgn="ctr">
                        <a:lnSpc>
                          <a:spcPct val="107000"/>
                        </a:lnSpc>
                        <a:spcBef>
                          <a:spcPts val="0"/>
                        </a:spcBef>
                        <a:spcAft>
                          <a:spcPts val="800"/>
                        </a:spcAft>
                      </a:pPr>
                      <a:r>
                        <a:rPr lang="en-US" sz="1400" b="1" dirty="0">
                          <a:effectLst/>
                        </a:rPr>
                        <a:t>Name of Activity/Project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marL="0" marR="0" algn="ctr">
                        <a:lnSpc>
                          <a:spcPct val="107000"/>
                        </a:lnSpc>
                        <a:spcBef>
                          <a:spcPts val="0"/>
                        </a:spcBef>
                        <a:spcAft>
                          <a:spcPts val="800"/>
                        </a:spcAft>
                      </a:pPr>
                      <a:r>
                        <a:rPr lang="en-US" sz="1400" b="1" dirty="0">
                          <a:effectLst/>
                        </a:rPr>
                        <a:t>Budget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 xmlns:a16="http://schemas.microsoft.com/office/drawing/2014/main" val="694860692"/>
                  </a:ext>
                </a:extLst>
              </a:tr>
              <a:tr h="30607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lnSpc>
                          <a:spcPct val="107000"/>
                        </a:lnSpc>
                      </a:pPr>
                      <a:r>
                        <a:rPr lang="en-US" sz="1400" b="0" dirty="0" smtClean="0">
                          <a:effectLst/>
                          <a:latin typeface="Calibri" panose="020F0502020204030204" pitchFamily="34" charset="0"/>
                          <a:cs typeface="Times New Roman" panose="02020603050405020304" pitchFamily="18" charset="0"/>
                        </a:rPr>
                        <a:t>1.</a:t>
                      </a:r>
                      <a:endParaRPr lang="en-US" sz="1400" b="0" dirty="0">
                        <a:effectLst/>
                        <a:latin typeface="Calibri" panose="020F0502020204030204" pitchFamily="34" charset="0"/>
                        <a:cs typeface="Times New Roman" panose="02020603050405020304" pitchFamily="18"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l" fontAlgn="ctr"/>
                      <a:r>
                        <a:rPr lang="en-US" sz="1100" b="0" i="0" u="none" strike="noStrike" dirty="0">
                          <a:solidFill>
                            <a:srgbClr val="000000"/>
                          </a:solidFill>
                          <a:effectLst/>
                          <a:latin typeface="Arial" panose="020B0604020202020204" pitchFamily="34" charset="0"/>
                        </a:rPr>
                        <a:t> Ensure Community Led Total Sanitation (CLTS) /  WASH promotion district</a:t>
                      </a:r>
                    </a:p>
                  </a:txBody>
                  <a:tcPr marL="9525" marR="9525" marT="9525" marB="0" anchor="ctr">
                    <a:lnL w="12700" cmpd="sng">
                      <a:solidFill>
                        <a:srgbClr val="000000"/>
                      </a:solidFill>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lnSpc>
                          <a:spcPct val="107000"/>
                        </a:lnSpc>
                      </a:pPr>
                      <a:r>
                        <a:rPr lang="en-US" sz="1400" b="1" dirty="0" smtClean="0">
                          <a:effectLst/>
                          <a:latin typeface="Calibri" panose="020F0502020204030204" pitchFamily="34" charset="0"/>
                          <a:cs typeface="Times New Roman" panose="02020603050405020304" pitchFamily="18" charset="0"/>
                        </a:rPr>
                        <a:t>32,000.00</a:t>
                      </a:r>
                      <a:endParaRPr lang="en-US" sz="1400" b="1" dirty="0">
                        <a:effectLst/>
                        <a:latin typeface="Calibri" panose="020F0502020204030204" pitchFamily="34" charset="0"/>
                        <a:cs typeface="Times New Roman" panose="02020603050405020304" pitchFamily="18"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 xmlns:a16="http://schemas.microsoft.com/office/drawing/2014/main" val="3709232867"/>
                  </a:ext>
                </a:extLst>
              </a:tr>
              <a:tr h="30607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lnSpc>
                          <a:spcPct val="107000"/>
                        </a:lnSpc>
                      </a:pPr>
                      <a:r>
                        <a:rPr lang="en-US" sz="1400" b="0" dirty="0" smtClean="0">
                          <a:effectLst/>
                          <a:latin typeface="Calibri" panose="020F0502020204030204" pitchFamily="34" charset="0"/>
                          <a:cs typeface="Times New Roman" panose="02020603050405020304" pitchFamily="18" charset="0"/>
                        </a:rPr>
                        <a:t>2.</a:t>
                      </a:r>
                      <a:endParaRPr lang="en-US" sz="1400" b="0" dirty="0">
                        <a:effectLst/>
                        <a:latin typeface="Calibri" panose="020F0502020204030204" pitchFamily="34" charset="0"/>
                        <a:cs typeface="Times New Roman" panose="02020603050405020304" pitchFamily="18"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just" fontAlgn="ctr"/>
                      <a:r>
                        <a:rPr lang="en-US" sz="1100" b="0" i="0" u="none" strike="noStrike" dirty="0">
                          <a:solidFill>
                            <a:srgbClr val="000000"/>
                          </a:solidFill>
                          <a:effectLst/>
                          <a:latin typeface="Arial" panose="020B0604020202020204" pitchFamily="34" charset="0"/>
                        </a:rPr>
                        <a:t> Clear and maintain refuse dump  sites in the </a:t>
                      </a:r>
                      <a:r>
                        <a:rPr lang="en-US" sz="1100" b="0" i="0" u="none" strike="noStrike" dirty="0" smtClean="0">
                          <a:solidFill>
                            <a:srgbClr val="000000"/>
                          </a:solidFill>
                          <a:effectLst/>
                          <a:latin typeface="Arial" panose="020B0604020202020204" pitchFamily="34" charset="0"/>
                        </a:rPr>
                        <a:t>District </a:t>
                      </a:r>
                      <a:endParaRPr lang="en-US" sz="1100" b="0" i="0" u="none" strike="noStrike" dirty="0">
                        <a:solidFill>
                          <a:srgbClr val="000000"/>
                        </a:solidFill>
                        <a:effectLst/>
                        <a:latin typeface="Arial" panose="020B0604020202020204" pitchFamily="34" charset="0"/>
                      </a:endParaRPr>
                    </a:p>
                  </a:txBody>
                  <a:tcPr marL="9525" marR="9525" marT="9525" marB="0" anchor="ctr">
                    <a:lnL w="12700" cmpd="sng">
                      <a:solidFill>
                        <a:srgbClr val="000000"/>
                      </a:solidFill>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lnSpc>
                          <a:spcPct val="107000"/>
                        </a:lnSpc>
                      </a:pPr>
                      <a:r>
                        <a:rPr lang="en-US" sz="1400" b="1" dirty="0" smtClean="0">
                          <a:effectLst/>
                          <a:latin typeface="Calibri" panose="020F0502020204030204" pitchFamily="34" charset="0"/>
                          <a:cs typeface="Times New Roman" panose="02020603050405020304" pitchFamily="18" charset="0"/>
                        </a:rPr>
                        <a:t>20,000.00</a:t>
                      </a:r>
                      <a:endParaRPr lang="en-US" sz="1400" b="1" dirty="0">
                        <a:effectLst/>
                        <a:latin typeface="Calibri" panose="020F0502020204030204" pitchFamily="34" charset="0"/>
                        <a:cs typeface="Times New Roman" panose="02020603050405020304" pitchFamily="18"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93442217"/>
                  </a:ext>
                </a:extLst>
              </a:tr>
              <a:tr h="306070">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lnSpc>
                          <a:spcPct val="107000"/>
                        </a:lnSpc>
                      </a:pPr>
                      <a:r>
                        <a:rPr lang="en-US" sz="1400" b="0" dirty="0" smtClean="0">
                          <a:effectLst/>
                          <a:latin typeface="Calibri" panose="020F0502020204030204" pitchFamily="34" charset="0"/>
                          <a:cs typeface="Times New Roman" panose="02020603050405020304" pitchFamily="18" charset="0"/>
                        </a:rPr>
                        <a:t>3.</a:t>
                      </a:r>
                      <a:endParaRPr lang="en-US" sz="1400" b="0" dirty="0">
                        <a:effectLst/>
                        <a:latin typeface="Calibri" panose="020F0502020204030204" pitchFamily="34" charset="0"/>
                        <a:cs typeface="Times New Roman" panose="02020603050405020304" pitchFamily="18"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ctr"/>
                      <a:r>
                        <a:rPr lang="en-US" sz="1050" b="0" i="0" u="none" strike="noStrike" dirty="0">
                          <a:solidFill>
                            <a:srgbClr val="000000"/>
                          </a:solidFill>
                          <a:effectLst/>
                          <a:latin typeface="Arial" panose="020B0604020202020204" pitchFamily="34" charset="0"/>
                        </a:rPr>
                        <a:t> Leveling of engineered landfill site/Fumigation of refuse dumps/</a:t>
                      </a:r>
                      <a:r>
                        <a:rPr lang="en-US" sz="1050" b="0" i="0" u="none" strike="noStrike" dirty="0" err="1">
                          <a:solidFill>
                            <a:srgbClr val="000000"/>
                          </a:solidFill>
                          <a:effectLst/>
                          <a:latin typeface="Arial" panose="020B0604020202020204" pitchFamily="34" charset="0"/>
                        </a:rPr>
                        <a:t>Desilting</a:t>
                      </a:r>
                      <a:r>
                        <a:rPr lang="en-US" sz="1050" b="0" i="0" u="none" strike="noStrike" dirty="0">
                          <a:solidFill>
                            <a:srgbClr val="000000"/>
                          </a:solidFill>
                          <a:effectLst/>
                          <a:latin typeface="Arial" panose="020B0604020202020204" pitchFamily="34" charset="0"/>
                        </a:rPr>
                        <a:t> of choke drains district wide</a:t>
                      </a:r>
                    </a:p>
                  </a:txBody>
                  <a:tcPr marL="9525" marR="9525" marT="9525" marB="0" anchor="ctr">
                    <a:lnL w="12700" cmpd="sng">
                      <a:solidFill>
                        <a:srgbClr val="000000"/>
                      </a:solidFill>
                    </a:lnL>
                    <a:lnR w="12700" cmpd="sng">
                      <a:solidFill>
                        <a:srgbClr val="000000"/>
                      </a:solid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lnSpc>
                          <a:spcPct val="107000"/>
                        </a:lnSpc>
                      </a:pPr>
                      <a:r>
                        <a:rPr lang="en-US" sz="1400" b="1" dirty="0" smtClean="0">
                          <a:effectLst/>
                          <a:latin typeface="Calibri" panose="020F0502020204030204" pitchFamily="34" charset="0"/>
                          <a:cs typeface="Times New Roman" panose="02020603050405020304" pitchFamily="18" charset="0"/>
                        </a:rPr>
                        <a:t>240,000.00</a:t>
                      </a:r>
                      <a:endParaRPr lang="en-US" sz="1400" b="1" dirty="0">
                        <a:effectLst/>
                        <a:latin typeface="Calibri" panose="020F0502020204030204" pitchFamily="34" charset="0"/>
                        <a:cs typeface="Times New Roman" panose="02020603050405020304" pitchFamily="18"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295200142"/>
                  </a:ext>
                </a:extLst>
              </a:tr>
              <a:tr h="306070">
                <a:tc>
                  <a:txBody>
                    <a:bodyPr/>
                    <a:lstStyle/>
                    <a:p>
                      <a:pPr algn="ctr">
                        <a:lnSpc>
                          <a:spcPct val="107000"/>
                        </a:lnSpc>
                      </a:pPr>
                      <a:r>
                        <a:rPr lang="en-US" sz="1400" b="0" dirty="0" smtClean="0">
                          <a:effectLst/>
                          <a:latin typeface="Calibri" panose="020F0502020204030204" pitchFamily="34" charset="0"/>
                          <a:cs typeface="Times New Roman" panose="02020603050405020304" pitchFamily="18" charset="0"/>
                        </a:rPr>
                        <a:t>4.</a:t>
                      </a:r>
                      <a:endParaRPr lang="en-US" sz="1400" b="0" dirty="0">
                        <a:effectLst/>
                        <a:latin typeface="Calibri" panose="020F0502020204030204" pitchFamily="34" charset="0"/>
                        <a:cs typeface="Times New Roman" panose="02020603050405020304" pitchFamily="18"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just" fontAlgn="ctr"/>
                      <a:r>
                        <a:rPr lang="en-US" sz="1050" b="0" i="0" u="none" strike="noStrike" dirty="0">
                          <a:solidFill>
                            <a:srgbClr val="000000"/>
                          </a:solidFill>
                          <a:effectLst/>
                          <a:latin typeface="Arial" panose="020B0604020202020204" pitchFamily="34" charset="0"/>
                        </a:rPr>
                        <a:t> Liquid waste management in the District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pPr>
                      <a:r>
                        <a:rPr lang="en-US" sz="1400" b="1" dirty="0" smtClean="0">
                          <a:effectLst/>
                          <a:latin typeface="Calibri" panose="020F0502020204030204" pitchFamily="34" charset="0"/>
                          <a:cs typeface="Times New Roman" panose="02020603050405020304" pitchFamily="18" charset="0"/>
                        </a:rPr>
                        <a:t>28,000.00</a:t>
                      </a:r>
                      <a:endParaRPr lang="en-US" sz="1400" b="1" dirty="0">
                        <a:effectLst/>
                        <a:latin typeface="Calibri" panose="020F0502020204030204" pitchFamily="34" charset="0"/>
                        <a:cs typeface="Times New Roman" panose="02020603050405020304" pitchFamily="18"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306070">
                <a:tc>
                  <a:txBody>
                    <a:bodyPr/>
                    <a:lstStyle/>
                    <a:p>
                      <a:pPr algn="ctr">
                        <a:lnSpc>
                          <a:spcPct val="107000"/>
                        </a:lnSpc>
                      </a:pPr>
                      <a:endParaRPr lang="en-US" sz="1400" b="0" dirty="0">
                        <a:effectLst/>
                        <a:latin typeface="Calibri" panose="020F0502020204030204" pitchFamily="34" charset="0"/>
                        <a:cs typeface="Times New Roman" panose="02020603050405020304" pitchFamily="18" charset="0"/>
                      </a:endParaRPr>
                    </a:p>
                  </a:txBody>
                  <a:tcPr>
                    <a:lnL w="12700" cmpd="sng">
                      <a:solidFill>
                        <a:srgbClr val="000000"/>
                      </a:solidFill>
                    </a:lnL>
                    <a:lnR w="12700" cap="flat" cmpd="sng" algn="ctr">
                      <a:solidFill>
                        <a:srgbClr val="000000"/>
                      </a:solidFill>
                      <a:prstDash val="solid"/>
                      <a:round/>
                      <a:headEnd type="none" w="med" len="med"/>
                      <a:tailEnd type="none" w="med" len="med"/>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p>
                      <a:pPr algn="just" fontAlgn="ctr"/>
                      <a:r>
                        <a:rPr lang="en-US" sz="1050" b="1" i="0" u="none" strike="noStrike" dirty="0" smtClean="0">
                          <a:solidFill>
                            <a:srgbClr val="000000"/>
                          </a:solidFill>
                          <a:effectLst/>
                          <a:latin typeface="Arial" panose="020B0604020202020204" pitchFamily="34" charset="0"/>
                        </a:rPr>
                        <a:t>TOTAL</a:t>
                      </a:r>
                      <a:endParaRPr lang="en-US" sz="1050" b="1" i="0" u="none" strike="noStrike" dirty="0">
                        <a:solidFill>
                          <a:srgbClr val="000000"/>
                        </a:solidFill>
                        <a:effectLst/>
                        <a:latin typeface="Arial" panose="020B060402020202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mpd="sng">
                      <a:solidFill>
                        <a:srgbClr val="000000"/>
                      </a:solidFill>
                    </a:lnB>
                    <a:lnTlToBr w="12700" cmpd="sng">
                      <a:noFill/>
                      <a:prstDash val="solid"/>
                    </a:lnTlToBr>
                    <a:lnBlToTr w="12700" cmpd="sng">
                      <a:noFill/>
                      <a:prstDash val="solid"/>
                    </a:lnBlToTr>
                    <a:noFill/>
                  </a:tcPr>
                </a:tc>
                <a:tc>
                  <a:txBody>
                    <a:bodyPr/>
                    <a:lstStyle/>
                    <a:p>
                      <a:pPr algn="ctr">
                        <a:lnSpc>
                          <a:spcPct val="107000"/>
                        </a:lnSpc>
                      </a:pPr>
                      <a:r>
                        <a:rPr lang="en-US" sz="1400" b="1" dirty="0" smtClean="0">
                          <a:effectLst/>
                          <a:latin typeface="Calibri" panose="020F0502020204030204" pitchFamily="34" charset="0"/>
                          <a:cs typeface="Times New Roman" panose="02020603050405020304" pitchFamily="18" charset="0"/>
                        </a:rPr>
                        <a:t>320,000.00</a:t>
                      </a:r>
                      <a:endParaRPr lang="en-US" sz="1400" b="1" dirty="0">
                        <a:effectLst/>
                        <a:latin typeface="Calibri" panose="020F0502020204030204" pitchFamily="34" charset="0"/>
                        <a:cs typeface="Times New Roman" panose="02020603050405020304" pitchFamily="18" charset="0"/>
                      </a:endParaRPr>
                    </a:p>
                  </a:txBody>
                  <a:tcPr>
                    <a:lnL w="12700" cap="flat" cmpd="sng" algn="ctr">
                      <a:solidFill>
                        <a:srgbClr val="000000"/>
                      </a:solidFill>
                      <a:prstDash val="solid"/>
                      <a:round/>
                      <a:headEnd type="none" w="med" len="med"/>
                      <a:tailEnd type="none" w="med" len="med"/>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84089468"/>
              </p:ext>
            </p:extLst>
          </p:nvPr>
        </p:nvGraphicFramePr>
        <p:xfrm>
          <a:off x="622300" y="3845719"/>
          <a:ext cx="10261600" cy="1687684"/>
        </p:xfrm>
        <a:graphic>
          <a:graphicData uri="http://schemas.openxmlformats.org/drawingml/2006/table">
            <a:tbl>
              <a:tblPr firstRow="1" bandRow="1">
                <a:tableStyleId>{5940675A-B579-460E-94D1-54222C63F5DA}</a:tableStyleId>
              </a:tblPr>
              <a:tblGrid>
                <a:gridCol w="726521">
                  <a:extLst>
                    <a:ext uri="{9D8B030D-6E8A-4147-A177-3AD203B41FA5}">
                      <a16:colId xmlns="" xmlns:a16="http://schemas.microsoft.com/office/drawing/2014/main" val="134508048"/>
                    </a:ext>
                  </a:extLst>
                </a:gridCol>
                <a:gridCol w="6840384">
                  <a:extLst>
                    <a:ext uri="{9D8B030D-6E8A-4147-A177-3AD203B41FA5}">
                      <a16:colId xmlns="" xmlns:a16="http://schemas.microsoft.com/office/drawing/2014/main" val="3694199055"/>
                    </a:ext>
                  </a:extLst>
                </a:gridCol>
                <a:gridCol w="2694695">
                  <a:extLst>
                    <a:ext uri="{9D8B030D-6E8A-4147-A177-3AD203B41FA5}">
                      <a16:colId xmlns="" xmlns:a16="http://schemas.microsoft.com/office/drawing/2014/main" val="1201937429"/>
                    </a:ext>
                  </a:extLst>
                </a:gridCol>
              </a:tblGrid>
              <a:tr h="421921">
                <a:tc gridSpan="3">
                  <a:txBody>
                    <a:bodyPr/>
                    <a:lstStyle/>
                    <a:p>
                      <a:pPr marL="0" marR="0" algn="ctr">
                        <a:lnSpc>
                          <a:spcPct val="107000"/>
                        </a:lnSpc>
                        <a:spcBef>
                          <a:spcPts val="0"/>
                        </a:spcBef>
                        <a:spcAft>
                          <a:spcPts val="800"/>
                        </a:spcAft>
                      </a:pPr>
                      <a:r>
                        <a:rPr lang="en-US" sz="1400" b="1" dirty="0">
                          <a:effectLst/>
                        </a:rPr>
                        <a:t>Solid Waste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228763113"/>
                  </a:ext>
                </a:extLst>
              </a:tr>
              <a:tr h="421921">
                <a:tc>
                  <a:txBody>
                    <a:bodyPr/>
                    <a:lstStyle/>
                    <a:p>
                      <a:pPr marL="0" marR="0" algn="ctr">
                        <a:lnSpc>
                          <a:spcPct val="107000"/>
                        </a:lnSpc>
                        <a:spcBef>
                          <a:spcPts val="0"/>
                        </a:spcBef>
                        <a:spcAft>
                          <a:spcPts val="800"/>
                        </a:spcAft>
                      </a:pPr>
                      <a:r>
                        <a:rPr lang="en-US" sz="1400" b="1" dirty="0">
                          <a:effectLst/>
                        </a:rPr>
                        <a:t>No</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b="1" dirty="0">
                          <a:effectLst/>
                        </a:rPr>
                        <a:t>Name of Activity/Project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b="1">
                          <a:effectLst/>
                        </a:rPr>
                        <a:t>Budget</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 xmlns:a16="http://schemas.microsoft.com/office/drawing/2014/main" val="2155824376"/>
                  </a:ext>
                </a:extLst>
              </a:tr>
              <a:tr h="421921">
                <a:tc>
                  <a:txBody>
                    <a:bodyPr/>
                    <a:lstStyle/>
                    <a:p>
                      <a:pPr algn="ctr">
                        <a:lnSpc>
                          <a:spcPct val="107000"/>
                        </a:lnSpc>
                      </a:pPr>
                      <a:r>
                        <a:rPr lang="en-US" sz="1400" b="0" dirty="0" smtClean="0">
                          <a:effectLst/>
                          <a:latin typeface="Calibri" panose="020F0502020204030204" pitchFamily="34" charset="0"/>
                          <a:cs typeface="Times New Roman" panose="02020603050405020304" pitchFamily="18" charset="0"/>
                        </a:rPr>
                        <a:t>1.</a:t>
                      </a:r>
                      <a:endParaRPr lang="en-US" sz="1400" b="0" dirty="0">
                        <a:effectLst/>
                        <a:latin typeface="Calibri" panose="020F0502020204030204" pitchFamily="34" charset="0"/>
                        <a:cs typeface="Times New Roman" panose="02020603050405020304" pitchFamily="18" charset="0"/>
                      </a:endParaRPr>
                    </a:p>
                  </a:txBody>
                  <a:tcPr/>
                </a:tc>
                <a:tc>
                  <a:txBody>
                    <a:bodyPr/>
                    <a:lstStyle/>
                    <a:p>
                      <a:pPr algn="just" fontAlgn="ctr"/>
                      <a:r>
                        <a:rPr lang="en-US" sz="1200" b="0" i="0" u="none" strike="noStrike" dirty="0">
                          <a:solidFill>
                            <a:srgbClr val="000000"/>
                          </a:solidFill>
                          <a:effectLst/>
                          <a:latin typeface="Arial" panose="020B0604020202020204" pitchFamily="34" charset="0"/>
                        </a:rPr>
                        <a:t>Support Sanitation improvement package and Manage sanitation in the district </a:t>
                      </a:r>
                    </a:p>
                  </a:txBody>
                  <a:tcPr marL="9525" marR="9525" marT="9525" marB="0" anchor="ctr"/>
                </a:tc>
                <a:tc>
                  <a:txBody>
                    <a:bodyPr/>
                    <a:lstStyle/>
                    <a:p>
                      <a:pPr algn="ctr">
                        <a:lnSpc>
                          <a:spcPct val="107000"/>
                        </a:lnSpc>
                      </a:pPr>
                      <a:r>
                        <a:rPr lang="en-US" sz="1400" b="1" dirty="0" smtClean="0">
                          <a:effectLst/>
                          <a:latin typeface="Calibri" panose="020F0502020204030204" pitchFamily="34" charset="0"/>
                          <a:cs typeface="Times New Roman" panose="02020603050405020304" pitchFamily="18" charset="0"/>
                        </a:rPr>
                        <a:t>40,000.00</a:t>
                      </a:r>
                      <a:endParaRPr lang="en-US" sz="1400" b="1" dirty="0">
                        <a:effectLst/>
                        <a:latin typeface="Calibri" panose="020F0502020204030204" pitchFamily="34" charset="0"/>
                        <a:cs typeface="Times New Roman" panose="02020603050405020304" pitchFamily="18" charset="0"/>
                      </a:endParaRPr>
                    </a:p>
                  </a:txBody>
                  <a:tcPr/>
                </a:tc>
                <a:extLst>
                  <a:ext uri="{0D108BD9-81ED-4DB2-BD59-A6C34878D82A}">
                    <a16:rowId xmlns="" xmlns:a16="http://schemas.microsoft.com/office/drawing/2014/main" val="4064835252"/>
                  </a:ext>
                </a:extLst>
              </a:tr>
              <a:tr h="421921">
                <a:tc>
                  <a:txBody>
                    <a:bodyPr/>
                    <a:lstStyle/>
                    <a:p>
                      <a:pPr>
                        <a:lnSpc>
                          <a:spcPct val="107000"/>
                        </a:lnSpc>
                      </a:pPr>
                      <a:endParaRPr lang="en-US" sz="1400" b="1">
                        <a:effectLst/>
                        <a:latin typeface="Calibri" panose="020F0502020204030204" pitchFamily="34" charset="0"/>
                        <a:cs typeface="Times New Roman" panose="02020603050405020304" pitchFamily="18" charset="0"/>
                      </a:endParaRPr>
                    </a:p>
                  </a:txBody>
                  <a:tcPr/>
                </a:tc>
                <a:tc>
                  <a:txBody>
                    <a:bodyPr/>
                    <a:lstStyle/>
                    <a:p>
                      <a:pPr>
                        <a:lnSpc>
                          <a:spcPct val="107000"/>
                        </a:lnSpc>
                      </a:pPr>
                      <a:r>
                        <a:rPr lang="en-US" sz="1400" b="1" dirty="0" smtClean="0">
                          <a:effectLst/>
                          <a:latin typeface="Calibri" panose="020F0502020204030204" pitchFamily="34" charset="0"/>
                          <a:cs typeface="Times New Roman" panose="02020603050405020304" pitchFamily="18" charset="0"/>
                        </a:rPr>
                        <a:t>TOTAL</a:t>
                      </a:r>
                      <a:endParaRPr lang="en-US" sz="1400" b="1" dirty="0">
                        <a:effectLst/>
                        <a:latin typeface="Calibri" panose="020F0502020204030204" pitchFamily="34" charset="0"/>
                        <a:cs typeface="Times New Roman" panose="02020603050405020304" pitchFamily="18" charset="0"/>
                      </a:endParaRPr>
                    </a:p>
                  </a:txBody>
                  <a:tcPr/>
                </a:tc>
                <a:tc>
                  <a:txBody>
                    <a:bodyPr/>
                    <a:lstStyle/>
                    <a:p>
                      <a:pPr algn="ctr">
                        <a:lnSpc>
                          <a:spcPct val="107000"/>
                        </a:lnSpc>
                      </a:pPr>
                      <a:r>
                        <a:rPr lang="en-US" sz="1400" b="1" dirty="0" smtClean="0">
                          <a:effectLst/>
                          <a:latin typeface="Calibri" panose="020F0502020204030204" pitchFamily="34" charset="0"/>
                          <a:cs typeface="Times New Roman" panose="02020603050405020304" pitchFamily="18" charset="0"/>
                        </a:rPr>
                        <a:t>40,000.00</a:t>
                      </a:r>
                      <a:endParaRPr lang="en-US" sz="1400" b="1" dirty="0">
                        <a:effectLst/>
                        <a:latin typeface="Calibri" panose="020F0502020204030204" pitchFamily="34" charset="0"/>
                        <a:cs typeface="Times New Roman" panose="02020603050405020304" pitchFamily="18" charset="0"/>
                      </a:endParaRPr>
                    </a:p>
                  </a:txBody>
                  <a:tcPr/>
                </a:tc>
                <a:extLst>
                  <a:ext uri="{0D108BD9-81ED-4DB2-BD59-A6C34878D82A}">
                    <a16:rowId xmlns="" xmlns:a16="http://schemas.microsoft.com/office/drawing/2014/main" val="682158049"/>
                  </a:ext>
                </a:extLst>
              </a:tr>
            </a:tbl>
          </a:graphicData>
        </a:graphic>
      </p:graphicFrame>
      <p:sp>
        <p:nvSpPr>
          <p:cNvPr id="7" name="Slide Number Placeholder 6"/>
          <p:cNvSpPr>
            <a:spLocks noGrp="1"/>
          </p:cNvSpPr>
          <p:nvPr>
            <p:ph type="sldNum" sz="quarter" idx="12"/>
          </p:nvPr>
        </p:nvSpPr>
        <p:spPr/>
        <p:txBody>
          <a:bodyPr/>
          <a:lstStyle/>
          <a:p>
            <a:fld id="{D98713CC-C6AB-4C8A-8AC2-1B60486DCDA6}" type="slidenum">
              <a:rPr lang="en-US" smtClean="0"/>
              <a:t>79</a:t>
            </a:fld>
            <a:endParaRPr lang="en-US"/>
          </a:p>
        </p:txBody>
      </p:sp>
    </p:spTree>
    <p:extLst>
      <p:ext uri="{BB962C8B-B14F-4D97-AF65-F5344CB8AC3E}">
        <p14:creationId xmlns:p14="http://schemas.microsoft.com/office/powerpoint/2010/main" val="365779904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2700" y="114299"/>
            <a:ext cx="9144000" cy="660401"/>
          </a:xfrm>
        </p:spPr>
        <p:txBody>
          <a:bodyPr>
            <a:normAutofit/>
          </a:bodyPr>
          <a:lstStyle/>
          <a:p>
            <a:r>
              <a:rPr lang="en-US" sz="2400" b="1" dirty="0" smtClean="0">
                <a:latin typeface="Arial" panose="020B0604020202020204" pitchFamily="34" charset="0"/>
                <a:cs typeface="Arial" panose="020B0604020202020204" pitchFamily="34" charset="0"/>
              </a:rPr>
              <a:t>DP SUPPORTED PROGRAMME</a:t>
            </a:r>
            <a:endParaRPr lang="en-US" sz="2400" b="1"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3736121275"/>
              </p:ext>
            </p:extLst>
          </p:nvPr>
        </p:nvGraphicFramePr>
        <p:xfrm>
          <a:off x="200297" y="775063"/>
          <a:ext cx="11864703" cy="3982430"/>
        </p:xfrm>
        <a:graphic>
          <a:graphicData uri="http://schemas.openxmlformats.org/drawingml/2006/table">
            <a:tbl>
              <a:tblPr firstRow="1" bandRow="1"/>
              <a:tblGrid>
                <a:gridCol w="1868039">
                  <a:extLst>
                    <a:ext uri="{9D8B030D-6E8A-4147-A177-3AD203B41FA5}">
                      <a16:colId xmlns="" xmlns:a16="http://schemas.microsoft.com/office/drawing/2014/main" val="20000"/>
                    </a:ext>
                  </a:extLst>
                </a:gridCol>
                <a:gridCol w="5243152">
                  <a:extLst>
                    <a:ext uri="{9D8B030D-6E8A-4147-A177-3AD203B41FA5}">
                      <a16:colId xmlns="" xmlns:a16="http://schemas.microsoft.com/office/drawing/2014/main" val="20001"/>
                    </a:ext>
                  </a:extLst>
                </a:gridCol>
                <a:gridCol w="4753512">
                  <a:extLst>
                    <a:ext uri="{9D8B030D-6E8A-4147-A177-3AD203B41FA5}">
                      <a16:colId xmlns="" xmlns:a16="http://schemas.microsoft.com/office/drawing/2014/main" val="20002"/>
                    </a:ext>
                  </a:extLst>
                </a:gridCol>
              </a:tblGrid>
              <a:tr h="1155776">
                <a:tc gridSpan="3">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pPr algn="ctr"/>
                      <a:r>
                        <a:rPr lang="en-US" sz="1400" b="1" dirty="0" smtClean="0">
                          <a:solidFill>
                            <a:schemeClr val="tx1"/>
                          </a:solidFill>
                        </a:rPr>
                        <a:t>MP’S SPECIAL INTERVENTION</a:t>
                      </a:r>
                      <a:r>
                        <a:rPr lang="en-US" sz="1400" b="1" baseline="0" dirty="0" smtClean="0">
                          <a:solidFill>
                            <a:schemeClr val="tx1"/>
                          </a:solidFill>
                        </a:rPr>
                        <a:t> </a:t>
                      </a:r>
                      <a:r>
                        <a:rPr lang="en-US" sz="1400" b="1" dirty="0" smtClean="0">
                          <a:solidFill>
                            <a:schemeClr val="tx1"/>
                          </a:solidFill>
                        </a:rPr>
                        <a:t>PROGRAMMES</a:t>
                      </a:r>
                      <a:endParaRPr lang="en-US" sz="14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hMerge="1">
                  <a:txBody>
                    <a:bodyPr/>
                    <a:lstStyle/>
                    <a:p>
                      <a:endParaRPr lang="en-US" dirty="0"/>
                    </a:p>
                  </a:txBody>
                  <a:tcPr/>
                </a:tc>
                <a:tc hMerge="1">
                  <a:txBody>
                    <a:bodyPr/>
                    <a:lstStyle/>
                    <a:p>
                      <a:endParaRPr lang="en-US" dirty="0"/>
                    </a:p>
                  </a:txBody>
                  <a:tcPr/>
                </a:tc>
                <a:extLst>
                  <a:ext uri="{0D108BD9-81ED-4DB2-BD59-A6C34878D82A}">
                    <a16:rowId xmlns="" xmlns:a16="http://schemas.microsoft.com/office/drawing/2014/main" val="10000"/>
                  </a:ext>
                </a:extLst>
              </a:tr>
              <a:tr h="942218">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1" dirty="0">
                          <a:solidFill>
                            <a:schemeClr val="tx1"/>
                          </a:solidFill>
                        </a:rPr>
                        <a:t>No</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1" dirty="0">
                          <a:solidFill>
                            <a:schemeClr val="tx1"/>
                          </a:solidFill>
                        </a:rPr>
                        <a:t>Name</a:t>
                      </a:r>
                      <a:r>
                        <a:rPr lang="en-US" sz="1400" b="1" baseline="0" dirty="0">
                          <a:solidFill>
                            <a:schemeClr val="tx1"/>
                          </a:solidFill>
                        </a:rPr>
                        <a:t> of Activity/Project</a:t>
                      </a:r>
                      <a:endParaRPr lang="en-US" sz="14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1" dirty="0">
                          <a:solidFill>
                            <a:schemeClr val="tx1"/>
                          </a:solidFill>
                        </a:rPr>
                        <a:t>Budget </a:t>
                      </a: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r h="942218">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0" dirty="0" smtClean="0">
                          <a:solidFill>
                            <a:schemeClr val="tx1"/>
                          </a:solidFill>
                        </a:rPr>
                        <a:t>1.</a:t>
                      </a:r>
                      <a:endParaRPr lang="en-US" sz="1400" b="0"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0" dirty="0" smtClean="0">
                          <a:solidFill>
                            <a:schemeClr val="tx1"/>
                          </a:solidFill>
                        </a:rPr>
                        <a:t>Distribute</a:t>
                      </a:r>
                      <a:r>
                        <a:rPr lang="en-US" sz="1400" b="0" baseline="0" dirty="0" smtClean="0">
                          <a:solidFill>
                            <a:schemeClr val="tx1"/>
                          </a:solidFill>
                        </a:rPr>
                        <a:t> construction materials district wide</a:t>
                      </a:r>
                      <a:endParaRPr lang="en-US" sz="1400" b="0"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0" dirty="0" smtClean="0">
                          <a:solidFill>
                            <a:schemeClr val="tx1"/>
                          </a:solidFill>
                        </a:rPr>
                        <a:t>100,000.00</a:t>
                      </a:r>
                      <a:endParaRPr lang="en-US" sz="1400" b="0"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0002"/>
                  </a:ext>
                </a:extLst>
              </a:tr>
              <a:tr h="942218">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1" dirty="0" smtClean="0">
                          <a:solidFill>
                            <a:schemeClr val="tx1"/>
                          </a:solidFill>
                        </a:rPr>
                        <a:t>TOTAL</a:t>
                      </a:r>
                      <a:endParaRPr lang="en-US" sz="14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endParaRPr lang="en-US" sz="14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ea typeface=""/>
                          <a:cs typeface=""/>
                        </a:defRPr>
                      </a:lvl1pPr>
                      <a:lvl2pPr marL="457200" algn="l" defTabSz="914400" rtl="0" eaLnBrk="1" latinLnBrk="0" hangingPunct="1">
                        <a:defRPr sz="1800" kern="1200">
                          <a:solidFill>
                            <a:schemeClr val="tx1"/>
                          </a:solidFill>
                          <a:latin typeface="Arial"/>
                          <a:ea typeface=""/>
                          <a:cs typeface=""/>
                        </a:defRPr>
                      </a:lvl2pPr>
                      <a:lvl3pPr marL="914400" algn="l" defTabSz="914400" rtl="0" eaLnBrk="1" latinLnBrk="0" hangingPunct="1">
                        <a:defRPr sz="1800" kern="1200">
                          <a:solidFill>
                            <a:schemeClr val="tx1"/>
                          </a:solidFill>
                          <a:latin typeface="Arial"/>
                          <a:ea typeface=""/>
                          <a:cs typeface=""/>
                        </a:defRPr>
                      </a:lvl3pPr>
                      <a:lvl4pPr marL="1371600" algn="l" defTabSz="914400" rtl="0" eaLnBrk="1" latinLnBrk="0" hangingPunct="1">
                        <a:defRPr sz="1800" kern="1200">
                          <a:solidFill>
                            <a:schemeClr val="tx1"/>
                          </a:solidFill>
                          <a:latin typeface="Arial"/>
                          <a:ea typeface=""/>
                          <a:cs typeface=""/>
                        </a:defRPr>
                      </a:lvl4pPr>
                      <a:lvl5pPr marL="1828800" algn="l" defTabSz="914400" rtl="0" eaLnBrk="1" latinLnBrk="0" hangingPunct="1">
                        <a:defRPr sz="1800" kern="1200">
                          <a:solidFill>
                            <a:schemeClr val="tx1"/>
                          </a:solidFill>
                          <a:latin typeface="Arial"/>
                          <a:ea typeface=""/>
                          <a:cs typeface=""/>
                        </a:defRPr>
                      </a:lvl5pPr>
                      <a:lvl6pPr marL="2286000" algn="l" defTabSz="914400" rtl="0" eaLnBrk="1" latinLnBrk="0" hangingPunct="1">
                        <a:defRPr sz="1800" kern="1200">
                          <a:solidFill>
                            <a:schemeClr val="tx1"/>
                          </a:solidFill>
                          <a:latin typeface="Arial"/>
                          <a:ea typeface=""/>
                          <a:cs typeface=""/>
                        </a:defRPr>
                      </a:lvl6pPr>
                      <a:lvl7pPr marL="2743200" algn="l" defTabSz="914400" rtl="0" eaLnBrk="1" latinLnBrk="0" hangingPunct="1">
                        <a:defRPr sz="1800" kern="1200">
                          <a:solidFill>
                            <a:schemeClr val="tx1"/>
                          </a:solidFill>
                          <a:latin typeface="Arial"/>
                          <a:ea typeface=""/>
                          <a:cs typeface=""/>
                        </a:defRPr>
                      </a:lvl7pPr>
                      <a:lvl8pPr marL="3200400" algn="l" defTabSz="914400" rtl="0" eaLnBrk="1" latinLnBrk="0" hangingPunct="1">
                        <a:defRPr sz="1800" kern="1200">
                          <a:solidFill>
                            <a:schemeClr val="tx1"/>
                          </a:solidFill>
                          <a:latin typeface="Arial"/>
                          <a:ea typeface=""/>
                          <a:cs typeface=""/>
                        </a:defRPr>
                      </a:lvl8pPr>
                      <a:lvl9pPr marL="3657600" algn="l" defTabSz="914400" rtl="0" eaLnBrk="1" latinLnBrk="0" hangingPunct="1">
                        <a:defRPr sz="1800" kern="1200">
                          <a:solidFill>
                            <a:schemeClr val="tx1"/>
                          </a:solidFill>
                          <a:latin typeface="Arial"/>
                          <a:ea typeface=""/>
                          <a:cs typeface=""/>
                        </a:defRPr>
                      </a:lvl9pPr>
                    </a:lstStyle>
                    <a:p>
                      <a:r>
                        <a:rPr lang="en-US" sz="1400" b="1" dirty="0" smtClean="0">
                          <a:solidFill>
                            <a:schemeClr val="tx1"/>
                          </a:solidFill>
                        </a:rPr>
                        <a:t>100,000.00</a:t>
                      </a:r>
                      <a:endParaRPr lang="en-US" sz="1400" b="1" dirty="0">
                        <a:solidFill>
                          <a:schemeClr val="tx1"/>
                        </a:solidFill>
                      </a:endParaRPr>
                    </a:p>
                  </a:txBody>
                  <a:tcPr>
                    <a:lnL w="12700" cmpd="sng">
                      <a:solidFill>
                        <a:srgbClr val="000000"/>
                      </a:solidFill>
                    </a:lnL>
                    <a:lnR w="12700" cmpd="sng">
                      <a:solidFill>
                        <a:srgbClr val="000000"/>
                      </a:solidFill>
                    </a:lnR>
                    <a:lnT w="12700" cmpd="sng">
                      <a:solidFill>
                        <a:srgbClr val="000000"/>
                      </a:solidFill>
                    </a:lnT>
                    <a:lnB w="12700" cmpd="sng">
                      <a:solidFill>
                        <a:srgbClr val="000000"/>
                      </a:solidFill>
                    </a:lnB>
                    <a:lnTlToBr w="12700" cmpd="sng">
                      <a:noFill/>
                      <a:prstDash val="solid"/>
                    </a:lnTlToBr>
                    <a:lnBlToTr w="12700" cmpd="sng">
                      <a:noFill/>
                      <a:prstDash val="solid"/>
                    </a:lnBlToTr>
                    <a:noFill/>
                  </a:tcPr>
                </a:tc>
                <a:extLst>
                  <a:ext uri="{0D108BD9-81ED-4DB2-BD59-A6C34878D82A}">
                    <a16:rowId xmlns="" xmlns:a16="http://schemas.microsoft.com/office/drawing/2014/main" val="10003"/>
                  </a:ext>
                </a:extLst>
              </a:tr>
            </a:tbl>
          </a:graphicData>
        </a:graphic>
      </p:graphicFrame>
      <p:sp>
        <p:nvSpPr>
          <p:cNvPr id="6" name="Slide Number Placeholder 5"/>
          <p:cNvSpPr>
            <a:spLocks noGrp="1"/>
          </p:cNvSpPr>
          <p:nvPr>
            <p:ph type="sldNum" sz="quarter" idx="12"/>
          </p:nvPr>
        </p:nvSpPr>
        <p:spPr/>
        <p:txBody>
          <a:bodyPr/>
          <a:lstStyle/>
          <a:p>
            <a:fld id="{D98713CC-C6AB-4C8A-8AC2-1B60486DCDA6}" type="slidenum">
              <a:rPr lang="en-US" smtClean="0"/>
              <a:t>80</a:t>
            </a:fld>
            <a:endParaRPr lang="en-US"/>
          </a:p>
        </p:txBody>
      </p:sp>
    </p:spTree>
    <p:extLst>
      <p:ext uri="{BB962C8B-B14F-4D97-AF65-F5344CB8AC3E}">
        <p14:creationId xmlns:p14="http://schemas.microsoft.com/office/powerpoint/2010/main" val="286434702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81</a:t>
            </a:fld>
            <a:endParaRPr lang="en-US"/>
          </a:p>
        </p:txBody>
      </p:sp>
      <p:sp>
        <p:nvSpPr>
          <p:cNvPr id="3" name="Rectangle 2"/>
          <p:cNvSpPr/>
          <p:nvPr/>
        </p:nvSpPr>
        <p:spPr>
          <a:xfrm>
            <a:off x="1949457" y="348734"/>
            <a:ext cx="7816843" cy="461665"/>
          </a:xfrm>
          <a:prstGeom prst="rect">
            <a:avLst/>
          </a:prstGeom>
        </p:spPr>
        <p:txBody>
          <a:bodyPr wrap="square">
            <a:spAutoFit/>
          </a:bodyPr>
          <a:lstStyle/>
          <a:p>
            <a:r>
              <a:rPr lang="en-US" sz="2400" b="1" dirty="0" smtClean="0">
                <a:latin typeface="Arial" panose="020B0604020202020204" pitchFamily="34" charset="0"/>
                <a:cs typeface="Arial" panose="020B0604020202020204" pitchFamily="34" charset="0"/>
              </a:rPr>
              <a:t>NUMBER OF MARKET STORES AND STALLS</a:t>
            </a:r>
            <a:endParaRPr lang="en-US" sz="2400" b="1"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585211383"/>
              </p:ext>
            </p:extLst>
          </p:nvPr>
        </p:nvGraphicFramePr>
        <p:xfrm>
          <a:off x="228600" y="810399"/>
          <a:ext cx="11633200" cy="5545960"/>
        </p:xfrm>
        <a:graphic>
          <a:graphicData uri="http://schemas.openxmlformats.org/drawingml/2006/table">
            <a:tbl>
              <a:tblPr>
                <a:tableStyleId>{5940675A-B579-460E-94D1-54222C63F5DA}</a:tableStyleId>
              </a:tblPr>
              <a:tblGrid>
                <a:gridCol w="942438"/>
                <a:gridCol w="3671577"/>
                <a:gridCol w="1575636"/>
                <a:gridCol w="2866576"/>
                <a:gridCol w="2576973"/>
              </a:tblGrid>
              <a:tr h="280640">
                <a:tc>
                  <a:txBody>
                    <a:bodyPr/>
                    <a:lstStyle/>
                    <a:p>
                      <a:pPr algn="ctr" fontAlgn="b"/>
                      <a:r>
                        <a:rPr lang="en-US" sz="1200" b="1" u="none" strike="noStrike" dirty="0">
                          <a:effectLst/>
                          <a:latin typeface="Arial" panose="020B0604020202020204" pitchFamily="34" charset="0"/>
                          <a:cs typeface="Arial" panose="020B0604020202020204" pitchFamily="34" charset="0"/>
                        </a:rPr>
                        <a:t>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b="1" u="none" strike="noStrike">
                          <a:effectLst/>
                          <a:latin typeface="Arial" panose="020B0604020202020204" pitchFamily="34" charset="0"/>
                          <a:cs typeface="Arial" panose="020B0604020202020204" pitchFamily="34" charset="0"/>
                        </a:rPr>
                        <a:t>NAME OF TENANTS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LOCATION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STORE NO.</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COST OF RENT  PER ANNUM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pt-BR" sz="1200" u="none" strike="noStrike">
                          <a:effectLst/>
                          <a:latin typeface="Arial" panose="020B0604020202020204" pitchFamily="34" charset="0"/>
                          <a:cs typeface="Arial" panose="020B0604020202020204" pitchFamily="34" charset="0"/>
                        </a:rPr>
                        <a:t>NANA B. DANSO ABEAM I</a:t>
                      </a:r>
                      <a:endParaRPr lang="pt-BR"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BEATRICE NTI DWAMENA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NANCY OWUSU ANSAH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MAD. MARGARET BOAKYE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BNDA/AB/LST/C.02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BAFFOUR BANNOR BARIMA BANNOR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BNDA/AB/LST/C.04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MAD. HELENA AYOWAH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BNDA/AB/LST/C.07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FRANK DICKSON AMANKWAH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1,200.00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DAVIDSTON A. FRIMPONG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1,200.00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FRANCIS OFFEH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ALIMOH BAFFOUR EUNICE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BELINDA FRIMPONG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BELINDA FRIMPONG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MAD. LETICIA TEI DEDE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JOSEPH ASOMANING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JANET ASANTE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BNDA/AB/STS/C.17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SAMUEL OWUSU AYIM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IVAN AKUTTEH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MR. DANEIL ABOAGYE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REGINA AMOH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      /060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r>
              <a:tr h="263266">
                <a:tc>
                  <a:txBody>
                    <a:bodyPr/>
                    <a:lstStyle/>
                    <a:p>
                      <a:pPr algn="ctr" fontAlgn="b"/>
                      <a:r>
                        <a:rPr lang="en-US" sz="1200" u="none" strike="noStrike">
                          <a:effectLst/>
                          <a:latin typeface="Arial" panose="020B0604020202020204" pitchFamily="34" charset="0"/>
                          <a:cs typeface="Arial" panose="020B0604020202020204" pitchFamily="34" charset="0"/>
                        </a:rPr>
                        <a:t>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l" fontAlgn="b"/>
                      <a:r>
                        <a:rPr lang="en-US" sz="1200" u="none" strike="noStrike">
                          <a:effectLst/>
                          <a:latin typeface="Arial" panose="020B0604020202020204" pitchFamily="34" charset="0"/>
                          <a:cs typeface="Arial" panose="020B0604020202020204" pitchFamily="34" charset="0"/>
                        </a:rPr>
                        <a:t>MAVIS ACHIAA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ABIREM</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BNDA/AB/LST/C.22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243" marR="5243" marT="5243"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1,200.00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243" marR="5243" marT="5243" marB="0" anchor="b"/>
                </a:tc>
              </a:tr>
            </a:tbl>
          </a:graphicData>
        </a:graphic>
      </p:graphicFrame>
    </p:spTree>
    <p:extLst>
      <p:ext uri="{BB962C8B-B14F-4D97-AF65-F5344CB8AC3E}">
        <p14:creationId xmlns:p14="http://schemas.microsoft.com/office/powerpoint/2010/main" val="376095072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82</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106807116"/>
              </p:ext>
            </p:extLst>
          </p:nvPr>
        </p:nvGraphicFramePr>
        <p:xfrm>
          <a:off x="342900" y="129387"/>
          <a:ext cx="11176000" cy="6236579"/>
        </p:xfrm>
        <a:graphic>
          <a:graphicData uri="http://schemas.openxmlformats.org/drawingml/2006/table">
            <a:tbl>
              <a:tblPr>
                <a:tableStyleId>{616DA210-FB5B-4158-B5E0-FEB733F419BA}</a:tableStyleId>
              </a:tblPr>
              <a:tblGrid>
                <a:gridCol w="905399"/>
                <a:gridCol w="3527276"/>
                <a:gridCol w="1513711"/>
                <a:gridCol w="2753917"/>
                <a:gridCol w="2475697"/>
              </a:tblGrid>
              <a:tr h="224065">
                <a:tc>
                  <a:txBody>
                    <a:bodyPr/>
                    <a:lstStyle/>
                    <a:p>
                      <a:pPr algn="ctr" fontAlgn="b"/>
                      <a:r>
                        <a:rPr lang="en-US" sz="1200" u="none" strike="noStrike" dirty="0">
                          <a:effectLst/>
                          <a:latin typeface="Arial" panose="020B0604020202020204" pitchFamily="34" charset="0"/>
                          <a:cs typeface="Arial" panose="020B0604020202020204" pitchFamily="34" charset="0"/>
                        </a:rPr>
                        <a:t>21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HON. GRACE IVY DOKUA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LORIA AMPADU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SOMUAH MICHAEL</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BOACH ERNEST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DIANA SAFOAH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ABIGAIL OBIDEABA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BENJAMIN DARKO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ANIWAA GIFTY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BNDA/AB/LST/C.09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29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JOSEPHINE OWUSU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BNDA/AB/LST/C.21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EVANS OSEI YEBOAH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JUDITH AKAABI BAAH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REGINA TWUMWAA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OWUSU DANIEL</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CECILIA OWIREDUA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ALI ALHASSAN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MERTEY ADJEI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AMA AMPOFOWAA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BNDA/AB/STS/C.16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NANA AMPONSAH BOADI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BNDA/AB/STS/C.03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ISAAC BOAMAH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CHRISTOPHER OWUSU ANSAH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ROSELINE AMANKWAH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BERNARD OWUSU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ANASTASIA BOADIWAAH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BNDA/AB/LST/C.23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KWASI ANTWI BOASIAKO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KWESI ASIAMAH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PRINCE KWEKU NYANTAKYI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BNDA/AB/LST/C.18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224065">
                <a:tc>
                  <a:txBody>
                    <a:bodyPr/>
                    <a:lstStyle/>
                    <a:p>
                      <a:pPr algn="ctr" fontAlgn="b"/>
                      <a:r>
                        <a:rPr lang="en-US" sz="1200" u="none" strike="noStrike">
                          <a:effectLst/>
                          <a:latin typeface="Arial" panose="020B0604020202020204" pitchFamily="34" charset="0"/>
                          <a:cs typeface="Arial" panose="020B0604020202020204" pitchFamily="34" charset="0"/>
                        </a:rPr>
                        <a:t>47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u="none" strike="noStrike">
                          <a:effectLst/>
                          <a:latin typeface="Arial" panose="020B0604020202020204" pitchFamily="34" charset="0"/>
                          <a:cs typeface="Arial" panose="020B0604020202020204" pitchFamily="34" charset="0"/>
                        </a:rPr>
                        <a:t>GETRUDE OBIRI YEBOAH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u="none" strike="noStrike">
                          <a:effectLst/>
                          <a:latin typeface="Arial" panose="020B0604020202020204" pitchFamily="34" charset="0"/>
                          <a:cs typeface="Arial" panose="020B0604020202020204" pitchFamily="34" charset="0"/>
                        </a:rPr>
                        <a:t>BNDA/AB/STS/046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r>
              <a:tr h="74919">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3944" marR="3944" marT="3944"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56,400.00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3944" marR="3944" marT="3944" marB="0" anchor="b"/>
                </a:tc>
              </a:tr>
            </a:tbl>
          </a:graphicData>
        </a:graphic>
      </p:graphicFrame>
    </p:spTree>
    <p:extLst>
      <p:ext uri="{BB962C8B-B14F-4D97-AF65-F5344CB8AC3E}">
        <p14:creationId xmlns:p14="http://schemas.microsoft.com/office/powerpoint/2010/main" val="78133223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63432465"/>
              </p:ext>
            </p:extLst>
          </p:nvPr>
        </p:nvGraphicFramePr>
        <p:xfrm>
          <a:off x="520700" y="174622"/>
          <a:ext cx="10972800" cy="5413388"/>
        </p:xfrm>
        <a:graphic>
          <a:graphicData uri="http://schemas.openxmlformats.org/drawingml/2006/table">
            <a:tbl>
              <a:tblPr>
                <a:tableStyleId>{5940675A-B579-460E-94D1-54222C63F5DA}</a:tableStyleId>
              </a:tblPr>
              <a:tblGrid>
                <a:gridCol w="858857"/>
                <a:gridCol w="3363859"/>
                <a:gridCol w="2343965"/>
                <a:gridCol w="2004001"/>
                <a:gridCol w="2402118"/>
              </a:tblGrid>
              <a:tr h="229836">
                <a:tc>
                  <a:txBody>
                    <a:bodyPr/>
                    <a:lstStyle/>
                    <a:p>
                      <a:pPr algn="ctr" fontAlgn="b"/>
                      <a:r>
                        <a:rPr lang="en-US" sz="1200" b="1" u="none" strike="noStrike" dirty="0">
                          <a:effectLst/>
                          <a:latin typeface="Arial" panose="020B0604020202020204" pitchFamily="34" charset="0"/>
                          <a:cs typeface="Arial" panose="020B0604020202020204" pitchFamily="34" charset="0"/>
                        </a:rPr>
                        <a:t>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b="1" u="none" strike="noStrike">
                          <a:effectLst/>
                          <a:latin typeface="Arial" panose="020B0604020202020204" pitchFamily="34" charset="0"/>
                          <a:cs typeface="Arial" panose="020B0604020202020204" pitchFamily="34" charset="0"/>
                        </a:rPr>
                        <a:t>NAME OF TENANTS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LOCATION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STORE NO.</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COST OF RENT PER ANNUM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ADAMU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YAA LAWYER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EUNICE APPIAH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dirty="0">
                          <a:effectLst/>
                          <a:latin typeface="Arial" panose="020B0604020202020204" pitchFamily="34" charset="0"/>
                          <a:cs typeface="Arial" panose="020B0604020202020204" pitchFamily="34" charset="0"/>
                        </a:rPr>
                        <a:t>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VERONICA KWARTEMAA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NANA AYISI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THERESA SERWAA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CECELIA MENSAH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MARK ANTHONY FRIMPONG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FELICIA MANTEBEAA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KWADWO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GEORGINA SASU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ELIZABETH AMAGA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ISAAC BOAKYE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HOLONYO PATIENCE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AFIA TWUMWAA CATHERINA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ABUBAKARI ISSIFU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DORITHY DANSO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PATRICIA ASARE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OPOKU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COUNCIL OFFICE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u="none" strike="noStrike">
                          <a:effectLst/>
                          <a:latin typeface="Arial" panose="020B0604020202020204" pitchFamily="34" charset="0"/>
                          <a:cs typeface="Arial" panose="020B0604020202020204" pitchFamily="34" charset="0"/>
                        </a:rPr>
                        <a:t>21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AUGUSTINE OFORI ATTA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NTRONANG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u="none" strike="noStrike">
                          <a:effectLst/>
                          <a:latin typeface="Arial" panose="020B0604020202020204" pitchFamily="34" charset="0"/>
                          <a:cs typeface="Arial" panose="020B0604020202020204" pitchFamily="34" charset="0"/>
                        </a:rPr>
                        <a:t>21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u="none" strike="noStrike">
                          <a:effectLst/>
                          <a:latin typeface="Arial" panose="020B0604020202020204" pitchFamily="34" charset="0"/>
                          <a:cs typeface="Arial" panose="020B0604020202020204" pitchFamily="34" charset="0"/>
                        </a:rPr>
                        <a:t>                                        1,200.00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r>
              <a:tr h="235616">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330" marR="5330" marT="5330"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24,000.00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330" marR="5330" marT="5330" marB="0" anchor="b"/>
                </a:tc>
              </a:tr>
            </a:tbl>
          </a:graphicData>
        </a:graphic>
      </p:graphicFrame>
    </p:spTree>
    <p:extLst>
      <p:ext uri="{BB962C8B-B14F-4D97-AF65-F5344CB8AC3E}">
        <p14:creationId xmlns:p14="http://schemas.microsoft.com/office/powerpoint/2010/main" val="175172995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84</a:t>
            </a:fld>
            <a:endParaRPr lang="en-US"/>
          </a:p>
        </p:txBody>
      </p:sp>
      <p:sp>
        <p:nvSpPr>
          <p:cNvPr id="3" name="Rectangle 2"/>
          <p:cNvSpPr/>
          <p:nvPr/>
        </p:nvSpPr>
        <p:spPr>
          <a:xfrm>
            <a:off x="1913346" y="2539098"/>
            <a:ext cx="7467600" cy="861774"/>
          </a:xfrm>
          <a:prstGeom prst="rect">
            <a:avLst/>
          </a:prstGeom>
        </p:spPr>
        <p:txBody>
          <a:bodyPr wrap="square">
            <a:spAutoFit/>
          </a:bodyPr>
          <a:lstStyle/>
          <a:p>
            <a:pPr lvl="1" algn="just">
              <a:buClr>
                <a:srgbClr val="000000"/>
              </a:buClr>
            </a:pPr>
            <a:r>
              <a:rPr lang="en-US" sz="2400" kern="0" dirty="0" smtClean="0">
                <a:latin typeface="Arial"/>
                <a:ea typeface="Arial Unicode MS" pitchFamily="34" charset="-128"/>
                <a:cs typeface="Calibri" panose="020F0502020204030204" pitchFamily="34" charset="0"/>
                <a:sym typeface="Arial"/>
              </a:rPr>
              <a:t>COMPENSATION OF EMPLOYEES AND </a:t>
            </a:r>
            <a:r>
              <a:rPr lang="en-US" sz="2400" kern="0" dirty="0">
                <a:latin typeface="Arial"/>
                <a:ea typeface="Arial Unicode MS" pitchFamily="34" charset="-128"/>
                <a:cs typeface="Calibri" panose="020F0502020204030204" pitchFamily="34" charset="0"/>
                <a:sym typeface="Arial"/>
              </a:rPr>
              <a:t>		</a:t>
            </a:r>
            <a:r>
              <a:rPr lang="en-US" sz="2400" kern="0" dirty="0" smtClean="0">
                <a:latin typeface="Arial"/>
                <a:ea typeface="Arial Unicode MS" pitchFamily="34" charset="-128"/>
                <a:cs typeface="Calibri" panose="020F0502020204030204" pitchFamily="34" charset="0"/>
                <a:sym typeface="Arial"/>
              </a:rPr>
              <a:t> RETIREE. </a:t>
            </a:r>
            <a:endParaRPr lang="en-US" sz="2400" kern="0" dirty="0">
              <a:latin typeface="Arial"/>
              <a:ea typeface="Arial Unicode MS" pitchFamily="34" charset="-128"/>
              <a:cs typeface="Calibri" panose="020F0502020204030204" pitchFamily="34" charset="0"/>
              <a:sym typeface="Arial"/>
            </a:endParaRPr>
          </a:p>
        </p:txBody>
      </p:sp>
    </p:spTree>
    <p:extLst>
      <p:ext uri="{BB962C8B-B14F-4D97-AF65-F5344CB8AC3E}">
        <p14:creationId xmlns:p14="http://schemas.microsoft.com/office/powerpoint/2010/main" val="203066759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85</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814104854"/>
              </p:ext>
            </p:extLst>
          </p:nvPr>
        </p:nvGraphicFramePr>
        <p:xfrm>
          <a:off x="139700" y="138097"/>
          <a:ext cx="11709400" cy="6242327"/>
        </p:xfrm>
        <a:graphic>
          <a:graphicData uri="http://schemas.openxmlformats.org/drawingml/2006/table">
            <a:tbl>
              <a:tblPr/>
              <a:tblGrid>
                <a:gridCol w="537297"/>
                <a:gridCol w="3094099"/>
                <a:gridCol w="2723546"/>
                <a:gridCol w="1292293"/>
                <a:gridCol w="669088"/>
                <a:gridCol w="572259"/>
                <a:gridCol w="1111652"/>
                <a:gridCol w="1709166"/>
              </a:tblGrid>
              <a:tr h="384780">
                <a:tc>
                  <a:txBody>
                    <a:bodyPr/>
                    <a:lstStyle/>
                    <a:p>
                      <a:pPr algn="l" fontAlgn="b"/>
                      <a:endParaRPr lang="en-US" sz="16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r>
                        <a:rPr lang="en-US" sz="1600" b="1" i="0" u="none" strike="noStrike">
                          <a:solidFill>
                            <a:srgbClr val="000000"/>
                          </a:solidFill>
                          <a:effectLst/>
                          <a:latin typeface="Arial" panose="020B0604020202020204" pitchFamily="34" charset="0"/>
                          <a:cs typeface="Arial" panose="020B0604020202020204" pitchFamily="34" charset="0"/>
                        </a:rPr>
                        <a:t>MDA:MMDA</a:t>
                      </a:r>
                    </a:p>
                  </a:txBody>
                  <a:tcPr marL="7410" marR="7410" marT="7410" marB="0" anchor="b">
                    <a:lnL>
                      <a:noFill/>
                    </a:lnL>
                    <a:lnR>
                      <a:noFill/>
                    </a:lnR>
                    <a:lnT>
                      <a:noFill/>
                    </a:lnT>
                    <a:lnB>
                      <a:noFill/>
                    </a:lnB>
                  </a:tcPr>
                </a:tc>
                <a:tc gridSpan="2">
                  <a:txBody>
                    <a:bodyPr/>
                    <a:lstStyle/>
                    <a:p>
                      <a:pPr algn="l" fontAlgn="b"/>
                      <a:r>
                        <a:rPr lang="en-US" sz="14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7410" marR="7410" marT="7410" marB="0" anchor="b">
                    <a:lnL>
                      <a:noFill/>
                    </a:lnL>
                    <a:lnR>
                      <a:noFill/>
                    </a:lnR>
                    <a:lnT>
                      <a:noFill/>
                    </a:lnT>
                    <a:lnB>
                      <a:noFill/>
                    </a:lnB>
                  </a:tcPr>
                </a:tc>
                <a:tc hMerge="1">
                  <a:txBody>
                    <a:bodyPr/>
                    <a:lstStyle/>
                    <a:p>
                      <a:endParaRPr lang="en-US"/>
                    </a:p>
                  </a:txBody>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r>
              <a:tr h="222689">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r>
                        <a:rPr lang="en-US" sz="1400" b="1" i="0" u="none" strike="noStrike">
                          <a:solidFill>
                            <a:srgbClr val="000000"/>
                          </a:solidFill>
                          <a:effectLst/>
                          <a:latin typeface="Arial" panose="020B0604020202020204" pitchFamily="34" charset="0"/>
                          <a:cs typeface="Arial" panose="020B0604020202020204" pitchFamily="34" charset="0"/>
                        </a:rPr>
                        <a:t>CENTRAL ADMINISTRATION</a:t>
                      </a: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r>
              <a:tr h="384780">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r>
                        <a:rPr lang="en-US" sz="1600" b="1" i="0" u="none" strike="noStrike">
                          <a:solidFill>
                            <a:srgbClr val="000000"/>
                          </a:solidFill>
                          <a:effectLst/>
                          <a:latin typeface="Arial" panose="020B0604020202020204" pitchFamily="34" charset="0"/>
                          <a:cs typeface="Arial" panose="020B0604020202020204" pitchFamily="34" charset="0"/>
                        </a:rPr>
                        <a:t>COST CENTRE:</a:t>
                      </a:r>
                    </a:p>
                  </a:txBody>
                  <a:tcPr marL="7410" marR="7410" marT="7410" marB="0" anchor="b">
                    <a:lnL>
                      <a:noFill/>
                    </a:lnL>
                    <a:lnR>
                      <a:noFill/>
                    </a:lnR>
                    <a:lnT>
                      <a:noFill/>
                    </a:lnT>
                    <a:lnB>
                      <a:noFill/>
                    </a:lnB>
                  </a:tcPr>
                </a:tc>
                <a:tc gridSpan="2">
                  <a:txBody>
                    <a:bodyPr/>
                    <a:lstStyle/>
                    <a:p>
                      <a:pPr algn="l" fontAlgn="b"/>
                      <a:r>
                        <a:rPr lang="en-US" sz="14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7410" marR="7410" marT="7410" marB="0" anchor="b">
                    <a:lnL>
                      <a:noFill/>
                    </a:lnL>
                    <a:lnR>
                      <a:noFill/>
                    </a:lnR>
                    <a:lnT>
                      <a:noFill/>
                    </a:lnT>
                    <a:lnB>
                      <a:noFill/>
                    </a:lnB>
                  </a:tcPr>
                </a:tc>
                <a:tc hMerge="1">
                  <a:txBody>
                    <a:bodyPr/>
                    <a:lstStyle/>
                    <a:p>
                      <a:endParaRPr lang="en-US"/>
                    </a:p>
                  </a:txBody>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r>
              <a:tr h="222689">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r>
                        <a:rPr lang="en-US" sz="1600" b="1" i="0" u="none" strike="noStrike">
                          <a:solidFill>
                            <a:srgbClr val="000000"/>
                          </a:solidFill>
                          <a:effectLst/>
                          <a:latin typeface="Arial" panose="020B0604020202020204" pitchFamily="34" charset="0"/>
                          <a:cs typeface="Arial" panose="020B0604020202020204" pitchFamily="34" charset="0"/>
                        </a:rPr>
                        <a:t>PROGRAMME:</a:t>
                      </a:r>
                    </a:p>
                  </a:txBody>
                  <a:tcPr marL="7410" marR="7410" marT="7410" marB="0" anchor="b">
                    <a:lnL>
                      <a:noFill/>
                    </a:lnL>
                    <a:lnR>
                      <a:noFill/>
                    </a:lnR>
                    <a:lnT>
                      <a:noFill/>
                    </a:lnT>
                    <a:lnB>
                      <a:noFill/>
                    </a:lnB>
                  </a:tcPr>
                </a:tc>
                <a:tc gridSpan="2">
                  <a:txBody>
                    <a:bodyPr/>
                    <a:lstStyle/>
                    <a:p>
                      <a:pPr algn="l" fontAlgn="b"/>
                      <a:r>
                        <a:rPr lang="en-US" sz="1400" b="1" i="0" u="none" strike="noStrike">
                          <a:solidFill>
                            <a:srgbClr val="000000"/>
                          </a:solidFill>
                          <a:effectLst/>
                          <a:latin typeface="Arial" panose="020B0604020202020204" pitchFamily="34" charset="0"/>
                          <a:cs typeface="Arial" panose="020B0604020202020204" pitchFamily="34" charset="0"/>
                        </a:rPr>
                        <a:t>MANAGEMENT AND ADMINISTRATION</a:t>
                      </a:r>
                    </a:p>
                  </a:txBody>
                  <a:tcPr marL="7410" marR="7410" marT="7410" marB="0" anchor="b">
                    <a:lnL>
                      <a:noFill/>
                    </a:lnL>
                    <a:lnR>
                      <a:noFill/>
                    </a:lnR>
                    <a:lnT>
                      <a:noFill/>
                    </a:lnT>
                    <a:lnB>
                      <a:noFill/>
                    </a:lnB>
                  </a:tcPr>
                </a:tc>
                <a:tc hMerge="1">
                  <a:txBody>
                    <a:bodyPr/>
                    <a:lstStyle/>
                    <a:p>
                      <a:endParaRPr lang="en-US"/>
                    </a:p>
                  </a:txBody>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r>
              <a:tr h="222689">
                <a:tc gridSpan="5">
                  <a:txBody>
                    <a:bodyPr/>
                    <a:lstStyle/>
                    <a:p>
                      <a:pPr algn="ctr" fontAlgn="b"/>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fontAlgn="b"/>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a:noFill/>
                    </a:lnB>
                  </a:tcPr>
                </a:tc>
              </a:tr>
              <a:tr h="195724">
                <a:tc>
                  <a:txBody>
                    <a:bodyPr/>
                    <a:lstStyle/>
                    <a:p>
                      <a:pPr algn="ctr" fontAlgn="b"/>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BREAKDOWN OF SALARIES OF STAFF</a:t>
                      </a: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NOMINAL ROLL BY NAME AND BY DEPARTMENT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a:noFill/>
                    </a:lnL>
                    <a:lnR>
                      <a:noFill/>
                    </a:lnR>
                    <a:lnT>
                      <a:noFill/>
                    </a:lnT>
                    <a:lnB w="12700" cap="flat" cmpd="sng" algn="ctr">
                      <a:solidFill>
                        <a:srgbClr val="000000"/>
                      </a:solidFill>
                      <a:prstDash val="solid"/>
                      <a:round/>
                      <a:headEnd type="none" w="med" len="med"/>
                      <a:tailEnd type="none" w="med" len="med"/>
                    </a:lnB>
                  </a:tcPr>
                </a:tc>
              </a:tr>
              <a:tr h="330750">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3344">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NUMBER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GRADE</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SSSS</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MONTHLY</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ANNUAL</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195724">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S/No</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NAME OF STAFF</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POSITION</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AT</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LEVEL</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STEP</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SALARY</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SALARY</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r>
              <a:tr h="168659">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POST</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168659">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sng" strike="noStrike">
                          <a:solidFill>
                            <a:srgbClr val="000000"/>
                          </a:solidFill>
                          <a:effectLst/>
                          <a:latin typeface="Arial" panose="020B0604020202020204" pitchFamily="34" charset="0"/>
                          <a:cs typeface="Arial" panose="020B0604020202020204" pitchFamily="34" charset="0"/>
                        </a:rPr>
                        <a:t>CENTRAL ADMINISTATION</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Albert </a:t>
                      </a:r>
                      <a:r>
                        <a:rPr lang="en-US" sz="1200" b="0" i="0" u="none" strike="noStrike" dirty="0" smtClean="0">
                          <a:solidFill>
                            <a:srgbClr val="000000"/>
                          </a:solidFill>
                          <a:effectLst/>
                          <a:latin typeface="Arial" panose="020B0604020202020204" pitchFamily="34" charset="0"/>
                          <a:cs typeface="Arial" panose="020B0604020202020204" pitchFamily="34" charset="0"/>
                        </a:rPr>
                        <a:t>K. </a:t>
                      </a:r>
                      <a:r>
                        <a:rPr lang="en-US" sz="1200" b="0" i="0" u="none" strike="noStrike" dirty="0">
                          <a:solidFill>
                            <a:srgbClr val="000000"/>
                          </a:solidFill>
                          <a:effectLst/>
                          <a:latin typeface="Arial" panose="020B0604020202020204" pitchFamily="34" charset="0"/>
                          <a:cs typeface="Arial" panose="020B0604020202020204" pitchFamily="34" charset="0"/>
                        </a:rPr>
                        <a:t>Mensah</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District Coordinating Director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24</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7,602.04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91,224.53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Schandorf</a:t>
                      </a:r>
                      <a:r>
                        <a:rPr lang="en-US" sz="1200" b="0" i="0" u="none" strike="noStrike" dirty="0">
                          <a:solidFill>
                            <a:srgbClr val="000000"/>
                          </a:solidFill>
                          <a:effectLst/>
                          <a:latin typeface="Arial" panose="020B0604020202020204" pitchFamily="34" charset="0"/>
                          <a:cs typeface="Arial" panose="020B0604020202020204" pitchFamily="34" charset="0"/>
                        </a:rPr>
                        <a:t> </a:t>
                      </a:r>
                      <a:r>
                        <a:rPr lang="en-US" sz="1200" b="0" i="0" u="none" strike="noStrike" dirty="0" err="1">
                          <a:solidFill>
                            <a:srgbClr val="000000"/>
                          </a:solidFill>
                          <a:effectLst/>
                          <a:latin typeface="Arial" panose="020B0604020202020204" pitchFamily="34" charset="0"/>
                          <a:cs typeface="Arial" panose="020B0604020202020204" pitchFamily="34" charset="0"/>
                        </a:rPr>
                        <a:t>Ransford</a:t>
                      </a:r>
                      <a:r>
                        <a:rPr lang="en-US" sz="1200" b="0" i="0" u="none" strike="noStrike" dirty="0">
                          <a:solidFill>
                            <a:srgbClr val="000000"/>
                          </a:solidFill>
                          <a:effectLst/>
                          <a:latin typeface="Arial" panose="020B0604020202020204" pitchFamily="34" charset="0"/>
                          <a:cs typeface="Arial" panose="020B0604020202020204" pitchFamily="34" charset="0"/>
                        </a:rPr>
                        <a:t> Mensah</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Director I</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19</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3,808.65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45,703.83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3</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Benedicta</a:t>
                      </a:r>
                      <a:r>
                        <a:rPr lang="en-US" sz="1200" b="0" i="0" u="none" strike="noStrike" dirty="0">
                          <a:solidFill>
                            <a:srgbClr val="000000"/>
                          </a:solidFill>
                          <a:effectLst/>
                          <a:latin typeface="Arial" panose="020B0604020202020204" pitchFamily="34" charset="0"/>
                          <a:cs typeface="Arial" panose="020B0604020202020204" pitchFamily="34" charset="0"/>
                        </a:rPr>
                        <a:t> </a:t>
                      </a:r>
                      <a:r>
                        <a:rPr lang="en-US" sz="1200" b="0" i="0" u="none" strike="noStrike" dirty="0" err="1">
                          <a:solidFill>
                            <a:srgbClr val="000000"/>
                          </a:solidFill>
                          <a:effectLst/>
                          <a:latin typeface="Arial" panose="020B0604020202020204" pitchFamily="34" charset="0"/>
                          <a:cs typeface="Arial" panose="020B0604020202020204" pitchFamily="34" charset="0"/>
                        </a:rPr>
                        <a:t>Coffie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Director IIB</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2,859.67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34,315.98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4</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Ama</a:t>
                      </a:r>
                      <a:r>
                        <a:rPr lang="en-US" sz="1200" b="0" i="0" u="none" strike="noStrike" dirty="0">
                          <a:solidFill>
                            <a:srgbClr val="000000"/>
                          </a:solidFill>
                          <a:effectLst/>
                          <a:latin typeface="Arial" panose="020B0604020202020204" pitchFamily="34" charset="0"/>
                          <a:cs typeface="Arial" panose="020B0604020202020204" pitchFamily="34" charset="0"/>
                        </a:rPr>
                        <a:t> </a:t>
                      </a:r>
                      <a:r>
                        <a:rPr lang="en-US" sz="1200" b="0" i="0" u="none" strike="noStrike" dirty="0" err="1">
                          <a:solidFill>
                            <a:srgbClr val="000000"/>
                          </a:solidFill>
                          <a:effectLst/>
                          <a:latin typeface="Arial" panose="020B0604020202020204" pitchFamily="34" charset="0"/>
                          <a:cs typeface="Arial" panose="020B0604020202020204" pitchFamily="34" charset="0"/>
                        </a:rPr>
                        <a:t>Boamah</a:t>
                      </a:r>
                      <a:r>
                        <a:rPr lang="en-US" sz="1200" b="0" i="0" u="none" strike="noStrike" dirty="0">
                          <a:solidFill>
                            <a:srgbClr val="000000"/>
                          </a:solidFill>
                          <a:effectLst/>
                          <a:latin typeface="Arial" panose="020B0604020202020204" pitchFamily="34" charset="0"/>
                          <a:cs typeface="Arial" panose="020B0604020202020204" pitchFamily="34" charset="0"/>
                        </a:rPr>
                        <a:t> </a:t>
                      </a:r>
                      <a:r>
                        <a:rPr lang="en-US" sz="1200" b="0" i="0" u="none" strike="noStrike" dirty="0" err="1">
                          <a:solidFill>
                            <a:srgbClr val="000000"/>
                          </a:solidFill>
                          <a:effectLst/>
                          <a:latin typeface="Arial" panose="020B0604020202020204" pitchFamily="34" charset="0"/>
                          <a:cs typeface="Arial" panose="020B0604020202020204" pitchFamily="34" charset="0"/>
                        </a:rPr>
                        <a:t>Ossei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Director IIB</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2,908.28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34,899.35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5</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Linda Mensah</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Director IIB</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2,908.28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34,899.35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6</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Victoria </a:t>
                      </a:r>
                      <a:r>
                        <a:rPr lang="en-US" sz="1200" b="0" i="0" u="none" strike="noStrike" dirty="0" err="1">
                          <a:solidFill>
                            <a:srgbClr val="000000"/>
                          </a:solidFill>
                          <a:effectLst/>
                          <a:latin typeface="Arial" panose="020B0604020202020204" pitchFamily="34" charset="0"/>
                          <a:cs typeface="Arial" panose="020B0604020202020204" pitchFamily="34" charset="0"/>
                        </a:rPr>
                        <a:t>Asubonteng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Director IIB</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2,859.67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34,315.98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8</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Archer Eric </a:t>
                      </a:r>
                      <a:r>
                        <a:rPr lang="en-US" sz="1200" b="0" i="0" u="none" strike="noStrike" dirty="0" err="1">
                          <a:solidFill>
                            <a:srgbClr val="000000"/>
                          </a:solidFill>
                          <a:effectLst/>
                          <a:latin typeface="Arial" panose="020B0604020202020204" pitchFamily="34" charset="0"/>
                          <a:cs typeface="Arial" panose="020B0604020202020204" pitchFamily="34" charset="0"/>
                        </a:rPr>
                        <a:t>Safowa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Director IIB</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2,811.86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33,742.36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9</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Nyarko</a:t>
                      </a:r>
                      <a:r>
                        <a:rPr lang="en-US" sz="1200" b="0" i="0" u="none" strike="noStrike" dirty="0">
                          <a:solidFill>
                            <a:srgbClr val="000000"/>
                          </a:solidFill>
                          <a:effectLst/>
                          <a:latin typeface="Arial" panose="020B0604020202020204" pitchFamily="34" charset="0"/>
                          <a:cs typeface="Arial" panose="020B0604020202020204" pitchFamily="34" charset="0"/>
                        </a:rPr>
                        <a:t> </a:t>
                      </a:r>
                      <a:r>
                        <a:rPr lang="en-US" sz="1200" b="0" i="0" u="none" strike="noStrike" dirty="0" err="1">
                          <a:solidFill>
                            <a:srgbClr val="000000"/>
                          </a:solidFill>
                          <a:effectLst/>
                          <a:latin typeface="Arial" panose="020B0604020202020204" pitchFamily="34" charset="0"/>
                          <a:cs typeface="Arial" panose="020B0604020202020204" pitchFamily="34" charset="0"/>
                        </a:rPr>
                        <a:t>Gifty</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Typist Grade 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10</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1,612.14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19,345.68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10</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Amofa</a:t>
                      </a:r>
                      <a:r>
                        <a:rPr lang="en-US" sz="1200" b="0" i="0" u="none" strike="noStrike" dirty="0">
                          <a:solidFill>
                            <a:srgbClr val="000000"/>
                          </a:solidFill>
                          <a:effectLst/>
                          <a:latin typeface="Arial" panose="020B0604020202020204" pitchFamily="34" charset="0"/>
                          <a:cs typeface="Arial" panose="020B0604020202020204" pitchFamily="34" charset="0"/>
                        </a:rPr>
                        <a:t> David</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Records Supervisor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15</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2,457.12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29,485.45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268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11</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Harrison </a:t>
                      </a:r>
                      <a:r>
                        <a:rPr lang="en-US" sz="1200" b="0" i="0" u="none" strike="noStrike" dirty="0" err="1">
                          <a:solidFill>
                            <a:srgbClr val="000000"/>
                          </a:solidFill>
                          <a:effectLst/>
                          <a:latin typeface="Arial" panose="020B0604020202020204" pitchFamily="34" charset="0"/>
                          <a:cs typeface="Arial" panose="020B0604020202020204" pitchFamily="34" charset="0"/>
                        </a:rPr>
                        <a:t>Danquah</a:t>
                      </a:r>
                      <a:r>
                        <a:rPr lang="en-US" sz="1200" b="0" i="0" u="none" strike="noStrike" dirty="0">
                          <a:solidFill>
                            <a:srgbClr val="000000"/>
                          </a:solidFill>
                          <a:effectLst/>
                          <a:latin typeface="Arial" panose="020B0604020202020204" pitchFamily="34" charset="0"/>
                          <a:cs typeface="Arial" panose="020B0604020202020204" pitchFamily="34" charset="0"/>
                        </a:rPr>
                        <a:t> </a:t>
                      </a:r>
                      <a:r>
                        <a:rPr lang="en-US" sz="1200" b="0" i="0" u="none" strike="noStrike" dirty="0" err="1">
                          <a:solidFill>
                            <a:srgbClr val="000000"/>
                          </a:solidFill>
                          <a:effectLst/>
                          <a:latin typeface="Arial" panose="020B0604020202020204" pitchFamily="34" charset="0"/>
                          <a:cs typeface="Arial" panose="020B0604020202020204" pitchFamily="34" charset="0"/>
                        </a:rPr>
                        <a:t>Danso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Executive Officer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15</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2,457.12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29,485.45</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12</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Diana </a:t>
                      </a:r>
                      <a:r>
                        <a:rPr lang="en-US" sz="1200" b="0" i="0" u="none" strike="noStrike" dirty="0" err="1">
                          <a:solidFill>
                            <a:srgbClr val="000000"/>
                          </a:solidFill>
                          <a:effectLst/>
                          <a:latin typeface="Arial" panose="020B0604020202020204" pitchFamily="34" charset="0"/>
                          <a:cs typeface="Arial" panose="020B0604020202020204" pitchFamily="34" charset="0"/>
                        </a:rPr>
                        <a:t>Antwi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Executive Officer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15</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2,457.12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29,485.45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13</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Addai</a:t>
                      </a:r>
                      <a:r>
                        <a:rPr lang="en-US" sz="1200" b="0" i="0" u="none" strike="noStrike" dirty="0">
                          <a:solidFill>
                            <a:srgbClr val="000000"/>
                          </a:solidFill>
                          <a:effectLst/>
                          <a:latin typeface="Arial" panose="020B0604020202020204" pitchFamily="34" charset="0"/>
                          <a:cs typeface="Arial" panose="020B0604020202020204" pitchFamily="34" charset="0"/>
                        </a:rPr>
                        <a:t> David </a:t>
                      </a:r>
                      <a:r>
                        <a:rPr lang="en-US" sz="1200" b="0" i="0" u="none" strike="noStrike" dirty="0" err="1">
                          <a:solidFill>
                            <a:srgbClr val="000000"/>
                          </a:solidFill>
                          <a:effectLst/>
                          <a:latin typeface="Arial" panose="020B0604020202020204" pitchFamily="34" charset="0"/>
                          <a:cs typeface="Arial" panose="020B0604020202020204" pitchFamily="34" charset="0"/>
                        </a:rPr>
                        <a:t>Opoku</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Executive Officer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15</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2,457.12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29,485.45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14</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Shafui</a:t>
                      </a:r>
                      <a:r>
                        <a:rPr lang="en-US" sz="1200" b="0" i="0" u="none" strike="noStrike" dirty="0">
                          <a:solidFill>
                            <a:srgbClr val="000000"/>
                          </a:solidFill>
                          <a:effectLst/>
                          <a:latin typeface="Arial" panose="020B0604020202020204" pitchFamily="34" charset="0"/>
                          <a:cs typeface="Arial" panose="020B0604020202020204" pitchFamily="34" charset="0"/>
                        </a:rPr>
                        <a:t> </a:t>
                      </a:r>
                      <a:r>
                        <a:rPr lang="en-US" sz="1200" b="0" i="0" u="none" strike="noStrike" dirty="0" err="1">
                          <a:solidFill>
                            <a:srgbClr val="000000"/>
                          </a:solidFill>
                          <a:effectLst/>
                          <a:latin typeface="Arial" panose="020B0604020202020204" pitchFamily="34" charset="0"/>
                          <a:cs typeface="Arial" panose="020B0604020202020204" pitchFamily="34" charset="0"/>
                        </a:rPr>
                        <a:t>Fouzia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Executive Officer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15</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2,457.12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29,485.45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7410" marR="7410" marT="741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Oliver </a:t>
                      </a:r>
                      <a:r>
                        <a:rPr lang="en-US" sz="1200" b="0" i="0" u="none" strike="noStrike" dirty="0" err="1">
                          <a:solidFill>
                            <a:srgbClr val="000000"/>
                          </a:solidFill>
                          <a:effectLst/>
                          <a:latin typeface="Arial" panose="020B0604020202020204" pitchFamily="34" charset="0"/>
                          <a:cs typeface="Arial" panose="020B0604020202020204" pitchFamily="34" charset="0"/>
                        </a:rPr>
                        <a:t>Amevor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Principal Executive Officer</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6</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3,008.00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36,096.01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865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TOTAL</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15</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42,664.19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511,970.32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5422267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86</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882694715"/>
              </p:ext>
            </p:extLst>
          </p:nvPr>
        </p:nvGraphicFramePr>
        <p:xfrm>
          <a:off x="226423" y="583476"/>
          <a:ext cx="11635379" cy="4898765"/>
        </p:xfrm>
        <a:graphic>
          <a:graphicData uri="http://schemas.openxmlformats.org/drawingml/2006/table">
            <a:tbl>
              <a:tblPr/>
              <a:tblGrid>
                <a:gridCol w="533691"/>
                <a:gridCol w="3073322"/>
                <a:gridCol w="2705261"/>
                <a:gridCol w="1288220"/>
                <a:gridCol w="645085"/>
                <a:gridCol w="587924"/>
                <a:gridCol w="1104189"/>
                <a:gridCol w="1697687"/>
              </a:tblGrid>
              <a:tr h="741567">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a:t>
                      </a:r>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a:t>
                      </a:r>
                      <a:r>
                        <a:rPr lang="en-US" sz="1200" b="1" i="0" u="none" strike="noStrike" dirty="0" smtClean="0">
                          <a:solidFill>
                            <a:srgbClr val="000000"/>
                          </a:solidFill>
                          <a:effectLst/>
                          <a:latin typeface="Arial" panose="020B0604020202020204" pitchFamily="34" charset="0"/>
                          <a:cs typeface="Arial" panose="020B0604020202020204" pitchFamily="34" charset="0"/>
                        </a:rPr>
                        <a:t>NAME OF STAFF</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en-US" sz="1200" b="1" i="0" u="none" strike="noStrike" dirty="0" smtClean="0">
                        <a:solidFill>
                          <a:srgbClr val="000000"/>
                        </a:solidFill>
                        <a:effectLst/>
                        <a:latin typeface="Arial" panose="020B0604020202020204" pitchFamily="34" charset="0"/>
                        <a:cs typeface="Arial" panose="020B0604020202020204" pitchFamily="34" charset="0"/>
                      </a:endParaRPr>
                    </a:p>
                    <a:p>
                      <a:pPr marL="0" marR="0" lvl="0" indent="0" algn="ctr" defTabSz="914400" rtl="0" eaLnBrk="1" fontAlgn="b" latinLnBrk="0" hangingPunct="1">
                        <a:lnSpc>
                          <a:spcPct val="100000"/>
                        </a:lnSpc>
                        <a:spcBef>
                          <a:spcPts val="0"/>
                        </a:spcBef>
                        <a:spcAft>
                          <a:spcPts val="0"/>
                        </a:spcAft>
                        <a:buClrTx/>
                        <a:buSzTx/>
                        <a:buFontTx/>
                        <a:buNone/>
                        <a:tabLst/>
                        <a:defRPr/>
                      </a:pPr>
                      <a:endParaRPr lang="en-US" sz="1200" b="1" i="0" u="none" strike="noStrike" dirty="0" smtClean="0">
                        <a:solidFill>
                          <a:srgbClr val="000000"/>
                        </a:solidFill>
                        <a:effectLst/>
                        <a:latin typeface="Arial" panose="020B0604020202020204" pitchFamily="34" charset="0"/>
                        <a:cs typeface="Arial" panose="020B0604020202020204" pitchFamily="34" charset="0"/>
                      </a:endParaRPr>
                    </a:p>
                    <a:p>
                      <a:pPr marL="0" marR="0" lvl="0" indent="0" algn="ctr" defTabSz="914400" rtl="0" eaLnBrk="1" fontAlgn="b" latinLnBrk="0" hangingPunct="1">
                        <a:lnSpc>
                          <a:spcPct val="100000"/>
                        </a:lnSpc>
                        <a:spcBef>
                          <a:spcPts val="0"/>
                        </a:spcBef>
                        <a:spcAft>
                          <a:spcPts val="0"/>
                        </a:spcAft>
                        <a:buClrTx/>
                        <a:buSzTx/>
                        <a:buFontTx/>
                        <a:buNone/>
                        <a:tabLst/>
                        <a:defRPr/>
                      </a:pPr>
                      <a:endParaRPr lang="en-US" sz="1200" b="1" i="0" u="none" strike="noStrike" dirty="0" smtClean="0">
                        <a:solidFill>
                          <a:srgbClr val="000000"/>
                        </a:solidFill>
                        <a:effectLst/>
                        <a:latin typeface="Arial" panose="020B0604020202020204" pitchFamily="34" charset="0"/>
                        <a:cs typeface="Arial" panose="020B0604020202020204" pitchFamily="34" charset="0"/>
                      </a:endParaRPr>
                    </a:p>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NUMBER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GRADE</a:t>
                      </a:r>
                    </a:p>
                  </a:txBody>
                  <a:tcPr marL="7410" marR="7410" marT="741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SSSS</a:t>
                      </a:r>
                    </a:p>
                  </a:txBody>
                  <a:tcPr marL="7410" marR="7410" marT="7410" marB="0" anchor="b">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10" marR="7410" marT="74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9171">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sng" strike="noStrike">
                          <a:solidFill>
                            <a:srgbClr val="000000"/>
                          </a:solidFill>
                          <a:effectLst/>
                          <a:latin typeface="Arial" panose="020B0604020202020204" pitchFamily="34" charset="0"/>
                          <a:cs typeface="Arial" panose="020B0604020202020204" pitchFamily="34" charset="0"/>
                        </a:rPr>
                        <a:t>HUMAN RESOURCES CLASS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9171">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Samuel Kwame  </a:t>
                      </a:r>
                      <a:r>
                        <a:rPr lang="en-US" sz="1200" b="0" i="0" u="none" strike="noStrike" dirty="0" err="1">
                          <a:solidFill>
                            <a:srgbClr val="000000"/>
                          </a:solidFill>
                          <a:effectLst/>
                          <a:latin typeface="Arial" panose="020B0604020202020204" pitchFamily="34" charset="0"/>
                          <a:cs typeface="Arial" panose="020B0604020202020204" pitchFamily="34" charset="0"/>
                        </a:rPr>
                        <a:t>Asane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Human Resource Manager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3,560.31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42,723.72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171">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17</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Evelyn Animah</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Human Resource Manager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2,859.67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34,315.98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9171">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6,419.98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77,039.70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426599">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171">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sng" strike="noStrike">
                          <a:solidFill>
                            <a:srgbClr val="000000"/>
                          </a:solidFill>
                          <a:effectLst/>
                          <a:latin typeface="Arial" panose="020B0604020202020204" pitchFamily="34" charset="0"/>
                          <a:cs typeface="Arial" panose="020B0604020202020204" pitchFamily="34" charset="0"/>
                        </a:rPr>
                        <a:t>PLANNING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171">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18</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Sandra </a:t>
                      </a:r>
                      <a:r>
                        <a:rPr lang="en-US" sz="1200" b="0" i="0" u="none" strike="noStrike" dirty="0" err="1">
                          <a:solidFill>
                            <a:srgbClr val="000000"/>
                          </a:solidFill>
                          <a:effectLst/>
                          <a:latin typeface="Arial" panose="020B0604020202020204" pitchFamily="34" charset="0"/>
                          <a:cs typeface="Arial" panose="020B0604020202020204" pitchFamily="34" charset="0"/>
                        </a:rPr>
                        <a:t>Arkoh</a:t>
                      </a:r>
                      <a:r>
                        <a:rPr lang="en-US" sz="1200" b="0" i="0" u="none" strike="noStrike" dirty="0">
                          <a:solidFill>
                            <a:srgbClr val="000000"/>
                          </a:solidFill>
                          <a:effectLst/>
                          <a:latin typeface="Arial" panose="020B0604020202020204" pitchFamily="34" charset="0"/>
                          <a:cs typeface="Arial" panose="020B0604020202020204" pitchFamily="34" charset="0"/>
                        </a:rPr>
                        <a:t> Audrey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Development Planning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3,808.65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45,703.83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64030">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19</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Quainoo</a:t>
                      </a:r>
                      <a:r>
                        <a:rPr lang="en-US" sz="1200" b="0" i="0" u="none" strike="noStrike" dirty="0">
                          <a:solidFill>
                            <a:srgbClr val="000000"/>
                          </a:solidFill>
                          <a:effectLst/>
                          <a:latin typeface="Arial" panose="020B0604020202020204" pitchFamily="34" charset="0"/>
                          <a:cs typeface="Arial" panose="020B0604020202020204" pitchFamily="34" charset="0"/>
                        </a:rPr>
                        <a:t> Esther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Development Planning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2,764.86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33,178.32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64030">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20</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a:solidFill>
                            <a:srgbClr val="000000"/>
                          </a:solidFill>
                          <a:effectLst/>
                          <a:latin typeface="Arial" panose="020B0604020202020204" pitchFamily="34" charset="0"/>
                          <a:cs typeface="Arial" panose="020B0604020202020204" pitchFamily="34" charset="0"/>
                        </a:rPr>
                        <a:t>Hayford</a:t>
                      </a:r>
                      <a:r>
                        <a:rPr lang="en-US" sz="1200" b="0" i="0" u="none" strike="noStrike" dirty="0">
                          <a:solidFill>
                            <a:srgbClr val="000000"/>
                          </a:solidFill>
                          <a:effectLst/>
                          <a:latin typeface="Arial" panose="020B0604020202020204" pitchFamily="34" charset="0"/>
                          <a:cs typeface="Arial" panose="020B0604020202020204" pitchFamily="34" charset="0"/>
                        </a:rPr>
                        <a:t> Kay </a:t>
                      </a:r>
                      <a:r>
                        <a:rPr lang="en-US" sz="1200" b="0" i="0" u="none" strike="noStrike" dirty="0" err="1">
                          <a:solidFill>
                            <a:srgbClr val="000000"/>
                          </a:solidFill>
                          <a:effectLst/>
                          <a:latin typeface="Arial" panose="020B0604020202020204" pitchFamily="34" charset="0"/>
                          <a:cs typeface="Arial" panose="020B0604020202020204" pitchFamily="34" charset="0"/>
                        </a:rPr>
                        <a:t>Mordzi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Development Planning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2,764.86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33,178.32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171">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9,338.37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112,060.47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171">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sng" strike="noStrike">
                          <a:solidFill>
                            <a:srgbClr val="000000"/>
                          </a:solidFill>
                          <a:effectLst/>
                          <a:latin typeface="Arial" panose="020B0604020202020204" pitchFamily="34" charset="0"/>
                          <a:cs typeface="Arial" panose="020B0604020202020204" pitchFamily="34" charset="0"/>
                        </a:rPr>
                        <a:t>STATISTICS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9171">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21</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Alberta Efuah Essiful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Statistician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Arial" panose="020B0604020202020204" pitchFamily="34" charset="0"/>
                          <a:cs typeface="Arial" panose="020B0604020202020204" pitchFamily="34" charset="0"/>
                        </a:rPr>
                        <a:t>2,764.86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33,178.32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2678397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905516355"/>
              </p:ext>
            </p:extLst>
          </p:nvPr>
        </p:nvGraphicFramePr>
        <p:xfrm>
          <a:off x="228600" y="441960"/>
          <a:ext cx="11429999" cy="5613473"/>
        </p:xfrm>
        <a:graphic>
          <a:graphicData uri="http://schemas.openxmlformats.org/drawingml/2006/table">
            <a:tbl>
              <a:tblPr>
                <a:tableStyleId>{5940675A-B579-460E-94D1-54222C63F5DA}</a:tableStyleId>
              </a:tblPr>
              <a:tblGrid>
                <a:gridCol w="524271"/>
                <a:gridCol w="3019075"/>
                <a:gridCol w="2657510"/>
                <a:gridCol w="1265479"/>
                <a:gridCol w="604334"/>
                <a:gridCol w="606910"/>
                <a:gridCol w="1084698"/>
                <a:gridCol w="1667722"/>
              </a:tblGrid>
              <a:tr h="250751">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sng" strike="noStrike" dirty="0" smtClean="0">
                          <a:solidFill>
                            <a:srgbClr val="000000"/>
                          </a:solidFill>
                          <a:effectLst/>
                          <a:latin typeface="Arial" panose="020B0604020202020204" pitchFamily="34" charset="0"/>
                          <a:cs typeface="Arial" panose="020B0604020202020204" pitchFamily="34" charset="0"/>
                        </a:rPr>
                        <a:t>NAME OF STAFF</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NUMBER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a:effectLst/>
                          <a:latin typeface="Arial" panose="020B0604020202020204" pitchFamily="34" charset="0"/>
                          <a:cs typeface="Arial" panose="020B0604020202020204" pitchFamily="34" charset="0"/>
                        </a:rPr>
                        <a:t>MANAGEMENT INFO. SYSTEM</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22</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Danny </a:t>
                      </a:r>
                      <a:r>
                        <a:rPr lang="en-US" sz="1200" u="none" strike="noStrike" dirty="0" err="1">
                          <a:effectLst/>
                          <a:latin typeface="Arial" panose="020B0604020202020204" pitchFamily="34" charset="0"/>
                          <a:cs typeface="Arial" panose="020B0604020202020204" pitchFamily="34" charset="0"/>
                        </a:rPr>
                        <a:t>Osei</a:t>
                      </a:r>
                      <a:r>
                        <a:rPr lang="en-US" sz="1200" u="none" strike="noStrike" dirty="0">
                          <a:effectLst/>
                          <a:latin typeface="Arial" panose="020B0604020202020204" pitchFamily="34" charset="0"/>
                          <a:cs typeface="Arial" panose="020B0604020202020204" pitchFamily="34" charset="0"/>
                        </a:rPr>
                        <a:t> Arthur-</a:t>
                      </a:r>
                      <a:r>
                        <a:rPr lang="en-US" sz="1200" u="none" strike="noStrike" dirty="0" err="1">
                          <a:effectLst/>
                          <a:latin typeface="Arial" panose="020B0604020202020204" pitchFamily="34" charset="0"/>
                          <a:cs typeface="Arial" panose="020B0604020202020204" pitchFamily="34" charset="0"/>
                        </a:rPr>
                        <a:t>Afriyie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Computer Operator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1,724.59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20,695.11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a:effectLst/>
                          <a:latin typeface="Arial" panose="020B0604020202020204" pitchFamily="34" charset="0"/>
                          <a:cs typeface="Arial" panose="020B0604020202020204" pitchFamily="34" charset="0"/>
                        </a:rPr>
                        <a:t>BUDGET</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smtClean="0">
                          <a:effectLst/>
                          <a:latin typeface="Arial" panose="020B0604020202020204" pitchFamily="34" charset="0"/>
                          <a:cs typeface="Arial" panose="020B0604020202020204" pitchFamily="34" charset="0"/>
                        </a:rPr>
                        <a:t>Victoria </a:t>
                      </a:r>
                      <a:r>
                        <a:rPr lang="en-US" sz="1200" u="none" strike="noStrike" dirty="0" err="1" smtClean="0">
                          <a:effectLst/>
                          <a:latin typeface="Arial" panose="020B0604020202020204" pitchFamily="34" charset="0"/>
                          <a:cs typeface="Arial" panose="020B0604020202020204" pitchFamily="34" charset="0"/>
                        </a:rPr>
                        <a:t>Akosua</a:t>
                      </a:r>
                      <a:r>
                        <a:rPr lang="en-US" sz="1200" u="none" strike="noStrike" dirty="0" smtClean="0">
                          <a:effectLst/>
                          <a:latin typeface="Arial" panose="020B0604020202020204" pitchFamily="34" charset="0"/>
                          <a:cs typeface="Arial" panose="020B0604020202020204" pitchFamily="34" charset="0"/>
                        </a:rPr>
                        <a:t> </a:t>
                      </a:r>
                      <a:r>
                        <a:rPr lang="en-US" sz="1200" u="none" strike="noStrike" dirty="0" err="1" smtClean="0">
                          <a:effectLst/>
                          <a:latin typeface="Arial" panose="020B0604020202020204" pitchFamily="34" charset="0"/>
                          <a:cs typeface="Arial" panose="020B0604020202020204" pitchFamily="34" charset="0"/>
                        </a:rPr>
                        <a:t>Lokko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Budget Analyst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3,682.39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44,188.64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Emmanuel </a:t>
                      </a:r>
                      <a:r>
                        <a:rPr lang="en-US" sz="1200" u="none" strike="noStrike" dirty="0" err="1">
                          <a:effectLst/>
                          <a:latin typeface="Arial" panose="020B0604020202020204" pitchFamily="34" charset="0"/>
                          <a:cs typeface="Arial" panose="020B0604020202020204" pitchFamily="34" charset="0"/>
                        </a:rPr>
                        <a:t>Adjalo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Budget Analyst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3,442.28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41,307.36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smtClean="0">
                          <a:effectLst/>
                          <a:latin typeface="Arial" panose="020B0604020202020204" pitchFamily="34" charset="0"/>
                          <a:cs typeface="Arial" panose="020B0604020202020204" pitchFamily="34" charset="0"/>
                        </a:rPr>
                        <a:t>Ebenezer </a:t>
                      </a:r>
                      <a:r>
                        <a:rPr lang="en-US" sz="1200" u="none" strike="noStrike" dirty="0" err="1" smtClean="0">
                          <a:effectLst/>
                          <a:latin typeface="Arial" panose="020B0604020202020204" pitchFamily="34" charset="0"/>
                          <a:cs typeface="Arial" panose="020B0604020202020204" pitchFamily="34" charset="0"/>
                        </a:rPr>
                        <a:t>Badasu</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Budget Analyst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2,908.28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34,899.35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Agyapong </a:t>
                      </a:r>
                      <a:r>
                        <a:rPr lang="en-US" sz="1200" u="none" strike="noStrike" dirty="0" err="1">
                          <a:effectLst/>
                          <a:latin typeface="Arial" panose="020B0604020202020204" pitchFamily="34" charset="0"/>
                          <a:cs typeface="Arial" panose="020B0604020202020204" pitchFamily="34" charset="0"/>
                        </a:rPr>
                        <a:t>Twum</a:t>
                      </a:r>
                      <a:r>
                        <a:rPr lang="en-US" sz="1200" u="none" strike="noStrike" dirty="0">
                          <a:effectLst/>
                          <a:latin typeface="Arial" panose="020B0604020202020204" pitchFamily="34" charset="0"/>
                          <a:cs typeface="Arial" panose="020B0604020202020204" pitchFamily="34" charset="0"/>
                        </a:rPr>
                        <a:t> Andrews Appiah</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Budget Analyst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2,859.67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34,315.98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Boateng</a:t>
                      </a:r>
                      <a:r>
                        <a:rPr lang="en-US" sz="1200" u="none" strike="noStrike" dirty="0">
                          <a:effectLst/>
                          <a:latin typeface="Arial" panose="020B0604020202020204" pitchFamily="34" charset="0"/>
                          <a:cs typeface="Arial" panose="020B0604020202020204" pitchFamily="34" charset="0"/>
                        </a:rPr>
                        <a:t> Kelvin Nana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Budget Analyst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2,764.86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33,178.32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Mercy </a:t>
                      </a:r>
                      <a:r>
                        <a:rPr lang="en-US" sz="1200" u="none" strike="noStrike" dirty="0" err="1">
                          <a:effectLst/>
                          <a:latin typeface="Arial" panose="020B0604020202020204" pitchFamily="34" charset="0"/>
                          <a:cs typeface="Arial" panose="020B0604020202020204" pitchFamily="34" charset="0"/>
                        </a:rPr>
                        <a:t>Amoafoa</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Oppong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Budget Analyst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2,764.86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33,178.32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29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Elizabeth </a:t>
                      </a:r>
                      <a:r>
                        <a:rPr lang="en-US" sz="1200" u="none" strike="noStrike" dirty="0" err="1">
                          <a:effectLst/>
                          <a:latin typeface="Arial" panose="020B0604020202020204" pitchFamily="34" charset="0"/>
                          <a:cs typeface="Arial" panose="020B0604020202020204" pitchFamily="34" charset="0"/>
                        </a:rPr>
                        <a:t>Martey</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Budget Analyst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2,908.28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34,899.35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7</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21,330.62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255,967.32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a:effectLst/>
                          <a:latin typeface="Arial" panose="020B0604020202020204" pitchFamily="34" charset="0"/>
                          <a:cs typeface="Arial" panose="020B0604020202020204" pitchFamily="34" charset="0"/>
                        </a:rPr>
                        <a:t>AUDIT</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30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Mohammed Ali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Principal Internal Auditor IAA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21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5,707.87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68,494.46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Bright </a:t>
                      </a:r>
                      <a:r>
                        <a:rPr lang="en-US" sz="1200" u="none" strike="noStrike" dirty="0" err="1">
                          <a:effectLst/>
                          <a:latin typeface="Arial" panose="020B0604020202020204" pitchFamily="34" charset="0"/>
                          <a:cs typeface="Arial" panose="020B0604020202020204" pitchFamily="34" charset="0"/>
                        </a:rPr>
                        <a:t>Amoako</a:t>
                      </a:r>
                      <a:r>
                        <a:rPr lang="en-US" sz="1200" u="none" strike="noStrike" dirty="0">
                          <a:effectLst/>
                          <a:latin typeface="Arial" panose="020B0604020202020204" pitchFamily="34" charset="0"/>
                          <a:cs typeface="Arial" panose="020B0604020202020204" pitchFamily="34" charset="0"/>
                        </a:rPr>
                        <a:t> -Asante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Internal Auditor IAA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3,217.82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38,613.84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23168">
                <a:tc>
                  <a:txBody>
                    <a:bodyPr/>
                    <a:lstStyle/>
                    <a:p>
                      <a:pPr algn="ctr" fontAlgn="b"/>
                      <a:r>
                        <a:rPr lang="en-US" sz="1200" u="none" strike="noStrike">
                          <a:effectLst/>
                          <a:latin typeface="Arial" panose="020B0604020202020204" pitchFamily="34" charset="0"/>
                          <a:cs typeface="Arial" panose="020B0604020202020204" pitchFamily="34" charset="0"/>
                        </a:rPr>
                        <a:t>32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Clement Kwame </a:t>
                      </a:r>
                      <a:r>
                        <a:rPr lang="en-US" sz="1200" u="none" strike="noStrike" dirty="0" err="1">
                          <a:effectLst/>
                          <a:latin typeface="Arial" panose="020B0604020202020204" pitchFamily="34" charset="0"/>
                          <a:cs typeface="Arial" panose="020B0604020202020204" pitchFamily="34" charset="0"/>
                        </a:rPr>
                        <a:t>Torkplizo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Internal Auditor IAA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2,859.67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34,315.98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33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Adolf Abraham </a:t>
                      </a:r>
                      <a:r>
                        <a:rPr lang="en-US" sz="1200" u="none" strike="noStrike" dirty="0" err="1">
                          <a:effectLst/>
                          <a:latin typeface="Arial" panose="020B0604020202020204" pitchFamily="34" charset="0"/>
                          <a:cs typeface="Arial" panose="020B0604020202020204" pitchFamily="34" charset="0"/>
                        </a:rPr>
                        <a:t>Nartey</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Internal Auditor IAA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2,764.86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33,178.32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34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Christopher </a:t>
                      </a:r>
                      <a:r>
                        <a:rPr lang="en-US" sz="1200" u="none" strike="noStrike" dirty="0" err="1">
                          <a:effectLst/>
                          <a:latin typeface="Arial" panose="020B0604020202020204" pitchFamily="34" charset="0"/>
                          <a:cs typeface="Arial" panose="020B0604020202020204" pitchFamily="34" charset="0"/>
                        </a:rPr>
                        <a:t>Nabrah</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Addo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Internal Auditor IAA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2,764.86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33,178.32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u="none" strike="noStrike">
                          <a:effectLst/>
                          <a:latin typeface="Arial" panose="020B0604020202020204" pitchFamily="34" charset="0"/>
                          <a:cs typeface="Arial" panose="020B0604020202020204" pitchFamily="34" charset="0"/>
                        </a:rPr>
                        <a:t>35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Grace </a:t>
                      </a:r>
                      <a:r>
                        <a:rPr lang="en-US" sz="1200" u="none" strike="noStrike" dirty="0" err="1">
                          <a:effectLst/>
                          <a:latin typeface="Arial" panose="020B0604020202020204" pitchFamily="34" charset="0"/>
                          <a:cs typeface="Arial" panose="020B0604020202020204" pitchFamily="34" charset="0"/>
                        </a:rPr>
                        <a:t>Danso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Internal Auditor IAA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2,764.86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33,178.32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51">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6</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20,079.94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240,959.24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128441243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706090466"/>
              </p:ext>
            </p:extLst>
          </p:nvPr>
        </p:nvGraphicFramePr>
        <p:xfrm>
          <a:off x="368300" y="690880"/>
          <a:ext cx="11137900" cy="4485118"/>
        </p:xfrm>
        <a:graphic>
          <a:graphicData uri="http://schemas.openxmlformats.org/drawingml/2006/table">
            <a:tbl>
              <a:tblPr>
                <a:tableStyleId>{5940675A-B579-460E-94D1-54222C63F5DA}</a:tableStyleId>
              </a:tblPr>
              <a:tblGrid>
                <a:gridCol w="510872"/>
                <a:gridCol w="2941920"/>
                <a:gridCol w="2589595"/>
                <a:gridCol w="1233140"/>
                <a:gridCol w="646733"/>
                <a:gridCol w="533558"/>
                <a:gridCol w="1056978"/>
                <a:gridCol w="1625104"/>
              </a:tblGrid>
              <a:tr h="241193">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sng" strike="noStrike" dirty="0" smtClean="0">
                          <a:effectLst/>
                          <a:latin typeface="Arial" panose="020B0604020202020204" pitchFamily="34" charset="0"/>
                          <a:cs typeface="Arial" panose="020B0604020202020204" pitchFamily="34" charset="0"/>
                        </a:rPr>
                        <a:t>NAME OF STAFF</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NUMBER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a:effectLst/>
                          <a:latin typeface="Arial" panose="020B0604020202020204" pitchFamily="34" charset="0"/>
                          <a:cs typeface="Arial" panose="020B0604020202020204" pitchFamily="34" charset="0"/>
                        </a:rPr>
                        <a:t>PROCUREMENT / STORES</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36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Francis </a:t>
                      </a:r>
                      <a:r>
                        <a:rPr lang="en-US" sz="1200" u="none" strike="noStrike" dirty="0" err="1">
                          <a:effectLst/>
                          <a:latin typeface="Arial" panose="020B0604020202020204" pitchFamily="34" charset="0"/>
                          <a:cs typeface="Arial" panose="020B0604020202020204" pitchFamily="34" charset="0"/>
                        </a:rPr>
                        <a:t>Yeboah</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Procurement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3,620.83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43,449.99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Fuseini Ayisha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Procurement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2,457.12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29,485.45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38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Anita Okai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Procurement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2,457.12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29,485.45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Benson Tetteh Lartey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Procurement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2,457.12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29,485.45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10,992.19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131,906.34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dirty="0">
                          <a:effectLst/>
                          <a:latin typeface="Arial" panose="020B0604020202020204" pitchFamily="34" charset="0"/>
                          <a:cs typeface="Arial" panose="020B0604020202020204" pitchFamily="34" charset="0"/>
                        </a:rPr>
                        <a:t>REVENUE</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Patrick Samuel </a:t>
                      </a:r>
                      <a:r>
                        <a:rPr lang="en-US" sz="1200" u="none" strike="noStrike" dirty="0" err="1">
                          <a:effectLst/>
                          <a:latin typeface="Arial" panose="020B0604020202020204" pitchFamily="34" charset="0"/>
                          <a:cs typeface="Arial" panose="020B0604020202020204" pitchFamily="34" charset="0"/>
                        </a:rPr>
                        <a:t>Sarpong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Revenue Superintendent(Inspector)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2,457.12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29,485.45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Asihene Seth 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Revenue Collector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1,432.70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17,192.43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Janet Afosah Nyarkoaa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Revenue Superintendent(Inspector)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2,584.58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31,014.92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0745">
                <a:tc>
                  <a:txBody>
                    <a:bodyPr/>
                    <a:lstStyle/>
                    <a:p>
                      <a:pPr algn="ctr" fontAlgn="b"/>
                      <a:r>
                        <a:rPr lang="en-US" sz="1200" u="none" strike="noStrike">
                          <a:effectLst/>
                          <a:latin typeface="Arial" panose="020B0604020202020204" pitchFamily="34" charset="0"/>
                          <a:cs typeface="Arial" panose="020B0604020202020204" pitchFamily="34" charset="0"/>
                        </a:rPr>
                        <a:t>43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Ophelia Boabeng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Higher Revenue Inspector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1,753.91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29,485.45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Richmond  Antwi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Higher Revenue Inspector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1,724.59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20,695.11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Abora Peter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Higher Revenue Inspector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1,724.59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20,695.11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Adu Gyamfi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Revenue Superintendent(Inspector)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2,584.58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31,014.92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Jerome Atiogbe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Revenue Collector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1,408.75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16,905.04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a:effectLst/>
                          <a:latin typeface="Arial" panose="020B0604020202020204" pitchFamily="34" charset="0"/>
                          <a:cs typeface="Arial" panose="020B0604020202020204" pitchFamily="34" charset="0"/>
                        </a:rPr>
                        <a:t>48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MacCarthy Kwaku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Revenue Inspector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20,695.11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41193">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9</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17,395.41</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217,183.54</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260186687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89</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737859869"/>
              </p:ext>
            </p:extLst>
          </p:nvPr>
        </p:nvGraphicFramePr>
        <p:xfrm>
          <a:off x="191589" y="226422"/>
          <a:ext cx="11809911" cy="6139572"/>
        </p:xfrm>
        <a:graphic>
          <a:graphicData uri="http://schemas.openxmlformats.org/drawingml/2006/table">
            <a:tbl>
              <a:tblPr>
                <a:tableStyleId>{5940675A-B579-460E-94D1-54222C63F5DA}</a:tableStyleId>
              </a:tblPr>
              <a:tblGrid>
                <a:gridCol w="541695"/>
                <a:gridCol w="3119423"/>
                <a:gridCol w="2745840"/>
                <a:gridCol w="1307543"/>
                <a:gridCol w="648635"/>
                <a:gridCol w="602869"/>
                <a:gridCol w="1120751"/>
                <a:gridCol w="1723155"/>
              </a:tblGrid>
              <a:tr h="365636">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sng" strike="noStrike" dirty="0" smtClean="0">
                          <a:effectLst/>
                          <a:latin typeface="Arial" panose="020B0604020202020204" pitchFamily="34" charset="0"/>
                          <a:cs typeface="Arial" panose="020B0604020202020204" pitchFamily="34" charset="0"/>
                        </a:rPr>
                        <a:t>NAME OF STAFF</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NUMBER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04172">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b="1" u="sng" strike="noStrike">
                          <a:effectLst/>
                          <a:latin typeface="Arial" panose="020B0604020202020204" pitchFamily="34" charset="0"/>
                          <a:cs typeface="Arial" panose="020B0604020202020204" pitchFamily="34" charset="0"/>
                        </a:rPr>
                        <a:t>ENVIRONMENTAL  HEALTH</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25496">
                <a:tc>
                  <a:txBody>
                    <a:bodyPr/>
                    <a:lstStyle/>
                    <a:p>
                      <a:pPr algn="ctr" fontAlgn="b"/>
                      <a:r>
                        <a:rPr lang="en-US" sz="1200" u="none" strike="noStrike">
                          <a:effectLst/>
                          <a:latin typeface="Arial" panose="020B0604020202020204" pitchFamily="34" charset="0"/>
                          <a:cs typeface="Arial" panose="020B0604020202020204" pitchFamily="34" charset="0"/>
                        </a:rPr>
                        <a:t>49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Gershon</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Kwaku</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Hiamedey</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Chief Environmental Health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dirty="0">
                          <a:effectLst/>
                          <a:latin typeface="Arial" panose="020B0604020202020204" pitchFamily="34" charset="0"/>
                          <a:cs typeface="Arial" panose="020B0604020202020204" pitchFamily="34" charset="0"/>
                        </a:rPr>
                        <a:t>        3,560.31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42,723.69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25496">
                <a:tc>
                  <a:txBody>
                    <a:bodyPr/>
                    <a:lstStyle/>
                    <a:p>
                      <a:pPr algn="ctr" fontAlgn="b"/>
                      <a:r>
                        <a:rPr lang="en-US" sz="1200" u="none" strike="noStrike">
                          <a:effectLst/>
                          <a:latin typeface="Arial" panose="020B0604020202020204" pitchFamily="34" charset="0"/>
                          <a:cs typeface="Arial" panose="020B0604020202020204" pitchFamily="34" charset="0"/>
                        </a:rPr>
                        <a:t>50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Kumenu</a:t>
                      </a:r>
                      <a:r>
                        <a:rPr lang="en-US" sz="1200" u="none" strike="noStrike" dirty="0">
                          <a:effectLst/>
                          <a:latin typeface="Arial" panose="020B0604020202020204" pitchFamily="34" charset="0"/>
                          <a:cs typeface="Arial" panose="020B0604020202020204" pitchFamily="34" charset="0"/>
                        </a:rPr>
                        <a:t> Beatrice </a:t>
                      </a:r>
                      <a:r>
                        <a:rPr lang="en-US" sz="1200" u="none" strike="noStrike" dirty="0" err="1">
                          <a:effectLst/>
                          <a:latin typeface="Arial" panose="020B0604020202020204" pitchFamily="34" charset="0"/>
                          <a:cs typeface="Arial" panose="020B0604020202020204" pitchFamily="34" charset="0"/>
                        </a:rPr>
                        <a:t>Venunye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Principal </a:t>
                      </a:r>
                      <a:r>
                        <a:rPr lang="en-US" sz="1200" u="none" strike="noStrike" dirty="0" err="1">
                          <a:effectLst/>
                          <a:latin typeface="Arial" panose="020B0604020202020204" pitchFamily="34" charset="0"/>
                          <a:cs typeface="Arial" panose="020B0604020202020204" pitchFamily="34" charset="0"/>
                        </a:rPr>
                        <a:t>Evironmental</a:t>
                      </a:r>
                      <a:r>
                        <a:rPr lang="en-US" sz="1200" u="none" strike="noStrike" dirty="0">
                          <a:effectLst/>
                          <a:latin typeface="Arial" panose="020B0604020202020204" pitchFamily="34" charset="0"/>
                          <a:cs typeface="Arial" panose="020B0604020202020204" pitchFamily="34" charset="0"/>
                        </a:rPr>
                        <a:t> Health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dirty="0">
                          <a:effectLst/>
                          <a:latin typeface="Arial" panose="020B0604020202020204" pitchFamily="34" charset="0"/>
                          <a:cs typeface="Arial" panose="020B0604020202020204" pitchFamily="34" charset="0"/>
                        </a:rPr>
                        <a:t>        2,498.89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29,986.70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51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Collins Yeboah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Evironmental</a:t>
                      </a:r>
                      <a:r>
                        <a:rPr lang="en-US" sz="1200" u="none" strike="noStrike" dirty="0">
                          <a:effectLst/>
                          <a:latin typeface="Arial" panose="020B0604020202020204" pitchFamily="34" charset="0"/>
                          <a:cs typeface="Arial" panose="020B0604020202020204" pitchFamily="34" charset="0"/>
                        </a:rPr>
                        <a:t> Health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dirty="0">
                          <a:effectLst/>
                          <a:latin typeface="Arial" panose="020B0604020202020204" pitchFamily="34" charset="0"/>
                          <a:cs typeface="Arial" panose="020B0604020202020204" pitchFamily="34" charset="0"/>
                        </a:rPr>
                        <a:t>        1,783.73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21,404.73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Kenneth Kwaku Tumawu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Evironmental</a:t>
                      </a:r>
                      <a:r>
                        <a:rPr lang="en-US" sz="1200" u="none" strike="noStrike" dirty="0">
                          <a:effectLst/>
                          <a:latin typeface="Arial" panose="020B0604020202020204" pitchFamily="34" charset="0"/>
                          <a:cs typeface="Arial" panose="020B0604020202020204" pitchFamily="34" charset="0"/>
                        </a:rPr>
                        <a:t> Health Officer Grade II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dirty="0">
                          <a:effectLst/>
                          <a:latin typeface="Arial" panose="020B0604020202020204" pitchFamily="34" charset="0"/>
                          <a:cs typeface="Arial" panose="020B0604020202020204" pitchFamily="34" charset="0"/>
                        </a:rPr>
                        <a:t>        2,258.51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27,102.10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53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Samuel Agyapong Akosah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 Public Health  </a:t>
                      </a:r>
                      <a:r>
                        <a:rPr lang="en-US" sz="1200" u="none" strike="noStrike" dirty="0" err="1">
                          <a:effectLst/>
                          <a:latin typeface="Arial" panose="020B0604020202020204" pitchFamily="34" charset="0"/>
                          <a:cs typeface="Arial" panose="020B0604020202020204" pitchFamily="34" charset="0"/>
                        </a:rPr>
                        <a:t>Enginneer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2,859.67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34,315.98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25496">
                <a:tc>
                  <a:txBody>
                    <a:bodyPr/>
                    <a:lstStyle/>
                    <a:p>
                      <a:pPr algn="ctr" fontAlgn="b"/>
                      <a:r>
                        <a:rPr lang="en-US" sz="1200" u="none" strike="noStrike">
                          <a:effectLst/>
                          <a:latin typeface="Arial" panose="020B0604020202020204" pitchFamily="34" charset="0"/>
                          <a:cs typeface="Arial" panose="020B0604020202020204" pitchFamily="34" charset="0"/>
                        </a:rPr>
                        <a:t>54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Dzila Edem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Senior </a:t>
                      </a:r>
                      <a:r>
                        <a:rPr lang="en-US" sz="1200" u="none" strike="noStrike" dirty="0" err="1">
                          <a:effectLst/>
                          <a:latin typeface="Arial" panose="020B0604020202020204" pitchFamily="34" charset="0"/>
                          <a:cs typeface="Arial" panose="020B0604020202020204" pitchFamily="34" charset="0"/>
                        </a:rPr>
                        <a:t>Evironmental</a:t>
                      </a:r>
                      <a:r>
                        <a:rPr lang="en-US" sz="1200" u="none" strike="noStrike" dirty="0">
                          <a:effectLst/>
                          <a:latin typeface="Arial" panose="020B0604020202020204" pitchFamily="34" charset="0"/>
                          <a:cs typeface="Arial" panose="020B0604020202020204" pitchFamily="34" charset="0"/>
                        </a:rPr>
                        <a:t> Health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2,007.13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24,085.54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55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Amaah-Quao Samuel Nii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 Public Health </a:t>
                      </a:r>
                      <a:r>
                        <a:rPr lang="en-US" sz="1200" u="none" strike="noStrike" dirty="0" err="1">
                          <a:effectLst/>
                          <a:latin typeface="Arial" panose="020B0604020202020204" pitchFamily="34" charset="0"/>
                          <a:cs typeface="Arial" panose="020B0604020202020204" pitchFamily="34" charset="0"/>
                        </a:rPr>
                        <a:t>Enginneer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2,908.28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34,899.35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Dompreh Kudjo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Sanitory</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Labourer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1,131.52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13,578.25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57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Annor Ernest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Chief Headman- </a:t>
                      </a:r>
                      <a:r>
                        <a:rPr lang="en-US" sz="1200" u="none" strike="noStrike" dirty="0" err="1">
                          <a:effectLst/>
                          <a:latin typeface="Arial" panose="020B0604020202020204" pitchFamily="34" charset="0"/>
                          <a:cs typeface="Arial" panose="020B0604020202020204" pitchFamily="34" charset="0"/>
                        </a:rPr>
                        <a:t>Labourer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1,294.88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15,538.59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400779">
                <a:tc>
                  <a:txBody>
                    <a:bodyPr/>
                    <a:lstStyle/>
                    <a:p>
                      <a:pPr algn="ctr" fontAlgn="b"/>
                      <a:r>
                        <a:rPr lang="en-US" sz="1200" u="none" strike="noStrike">
                          <a:effectLst/>
                          <a:latin typeface="Arial" panose="020B0604020202020204" pitchFamily="34" charset="0"/>
                          <a:cs typeface="Arial" panose="020B0604020202020204" pitchFamily="34" charset="0"/>
                        </a:rPr>
                        <a:t>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 Sophia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Head. Conservancy/Sanitary/Refuse/</a:t>
                      </a:r>
                      <a:r>
                        <a:rPr lang="en-US" sz="1200" u="none" strike="noStrike" dirty="0" err="1">
                          <a:effectLst/>
                          <a:latin typeface="Arial" panose="020B0604020202020204" pitchFamily="34" charset="0"/>
                          <a:cs typeface="Arial" panose="020B0604020202020204" pitchFamily="34" charset="0"/>
                        </a:rPr>
                        <a:t>Scaveng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1,131.52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13,578.25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400779">
                <a:tc>
                  <a:txBody>
                    <a:bodyPr/>
                    <a:lstStyle/>
                    <a:p>
                      <a:pPr algn="ctr" fontAlgn="b"/>
                      <a:r>
                        <a:rPr lang="en-US" sz="1200" u="none" strike="noStrike">
                          <a:effectLst/>
                          <a:latin typeface="Arial" panose="020B0604020202020204" pitchFamily="34" charset="0"/>
                          <a:cs typeface="Arial" panose="020B0604020202020204" pitchFamily="34" charset="0"/>
                        </a:rPr>
                        <a:t>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Ansah Eunice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Head. Conservancy/Sanitary/Refuse/</a:t>
                      </a:r>
                      <a:r>
                        <a:rPr lang="en-US" sz="1200" u="none" strike="noStrike" dirty="0" err="1">
                          <a:effectLst/>
                          <a:latin typeface="Arial" panose="020B0604020202020204" pitchFamily="34" charset="0"/>
                          <a:cs typeface="Arial" panose="020B0604020202020204" pitchFamily="34" charset="0"/>
                        </a:rPr>
                        <a:t>Scaveng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1,231.03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14,772.32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400779">
                <a:tc>
                  <a:txBody>
                    <a:bodyPr/>
                    <a:lstStyle/>
                    <a:p>
                      <a:pPr algn="ctr" fontAlgn="b"/>
                      <a:r>
                        <a:rPr lang="en-US" sz="1200" u="none" strike="noStrike">
                          <a:effectLst/>
                          <a:latin typeface="Arial" panose="020B0604020202020204" pitchFamily="34" charset="0"/>
                          <a:cs typeface="Arial" panose="020B0604020202020204" pitchFamily="34" charset="0"/>
                        </a:rPr>
                        <a:t>60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Dora Acheampong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Head. Conservancy/Sanitary/Refuse/</a:t>
                      </a:r>
                      <a:r>
                        <a:rPr lang="en-US" sz="1200" u="none" strike="noStrike" dirty="0" err="1">
                          <a:effectLst/>
                          <a:latin typeface="Arial" panose="020B0604020202020204" pitchFamily="34" charset="0"/>
                          <a:cs typeface="Arial" panose="020B0604020202020204" pitchFamily="34" charset="0"/>
                        </a:rPr>
                        <a:t>Scaveng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1,170.32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14,043.84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400779">
                <a:tc>
                  <a:txBody>
                    <a:bodyPr/>
                    <a:lstStyle/>
                    <a:p>
                      <a:pPr algn="ctr" fontAlgn="b"/>
                      <a:r>
                        <a:rPr lang="en-US" sz="1200" u="none" strike="noStrike">
                          <a:effectLst/>
                          <a:latin typeface="Arial" panose="020B0604020202020204" pitchFamily="34" charset="0"/>
                          <a:cs typeface="Arial" panose="020B0604020202020204" pitchFamily="34" charset="0"/>
                        </a:rPr>
                        <a:t>61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Kingsford Arthur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Head. Conservancy/Sanitary/Refuse/</a:t>
                      </a:r>
                      <a:r>
                        <a:rPr lang="en-US" sz="1200" u="none" strike="noStrike" dirty="0" err="1">
                          <a:effectLst/>
                          <a:latin typeface="Arial" panose="020B0604020202020204" pitchFamily="34" charset="0"/>
                          <a:cs typeface="Arial" panose="020B0604020202020204" pitchFamily="34" charset="0"/>
                        </a:rPr>
                        <a:t>Scaveng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1,231.03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14,772.32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400779">
                <a:tc>
                  <a:txBody>
                    <a:bodyPr/>
                    <a:lstStyle/>
                    <a:p>
                      <a:pPr algn="ctr" fontAlgn="b"/>
                      <a:r>
                        <a:rPr lang="en-US" sz="1200" u="none" strike="noStrike">
                          <a:effectLst/>
                          <a:latin typeface="Arial" panose="020B0604020202020204" pitchFamily="34" charset="0"/>
                          <a:cs typeface="Arial" panose="020B0604020202020204" pitchFamily="34" charset="0"/>
                        </a:rPr>
                        <a:t>62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Kwabena Tom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Head. Conservancy/Sanitary/Refuse/</a:t>
                      </a:r>
                      <a:r>
                        <a:rPr lang="en-US" sz="1200" u="none" strike="noStrike" dirty="0" err="1">
                          <a:effectLst/>
                          <a:latin typeface="Arial" panose="020B0604020202020204" pitchFamily="34" charset="0"/>
                          <a:cs typeface="Arial" panose="020B0604020202020204" pitchFamily="34" charset="0"/>
                        </a:rPr>
                        <a:t>Scaveng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1,170.32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14,043.84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63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Habib Kasuum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Chief Conservancy Headman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1,385.21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16,622.46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64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Charles Amoah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Sanitory</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Labourer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1,131.52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13,578.25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65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Yakubu Kwabena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Sanitory</a:t>
                      </a:r>
                      <a:r>
                        <a:rPr lang="en-US" sz="1200" u="none" strike="noStrike" dirty="0">
                          <a:effectLst/>
                          <a:latin typeface="Arial" panose="020B0604020202020204" pitchFamily="34" charset="0"/>
                          <a:cs typeface="Arial" panose="020B0604020202020204" pitchFamily="34" charset="0"/>
                        </a:rPr>
                        <a:t>  Foreman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1,294.88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15,538.59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66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Opoku Kofi Sakyi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Evironmental</a:t>
                      </a:r>
                      <a:r>
                        <a:rPr lang="en-US" sz="1200" u="none" strike="noStrike" dirty="0">
                          <a:effectLst/>
                          <a:latin typeface="Arial" panose="020B0604020202020204" pitchFamily="34" charset="0"/>
                          <a:cs typeface="Arial" panose="020B0604020202020204" pitchFamily="34" charset="0"/>
                        </a:rPr>
                        <a:t> Health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1,724.59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20,695.11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25496">
                <a:tc>
                  <a:txBody>
                    <a:bodyPr/>
                    <a:lstStyle/>
                    <a:p>
                      <a:pPr algn="ctr" fontAlgn="b"/>
                      <a:r>
                        <a:rPr lang="en-US" sz="1200" u="none" strike="noStrike">
                          <a:effectLst/>
                          <a:latin typeface="Arial" panose="020B0604020202020204" pitchFamily="34" charset="0"/>
                          <a:cs typeface="Arial" panose="020B0604020202020204" pitchFamily="34" charset="0"/>
                        </a:rPr>
                        <a:t>67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Antwi Enoch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Senior </a:t>
                      </a:r>
                      <a:r>
                        <a:rPr lang="en-US" sz="1200" u="none" strike="noStrike" dirty="0" err="1">
                          <a:effectLst/>
                          <a:latin typeface="Arial" panose="020B0604020202020204" pitchFamily="34" charset="0"/>
                          <a:cs typeface="Arial" panose="020B0604020202020204" pitchFamily="34" charset="0"/>
                        </a:rPr>
                        <a:t>Evironmental</a:t>
                      </a:r>
                      <a:r>
                        <a:rPr lang="en-US" sz="1200" u="none" strike="noStrike" dirty="0">
                          <a:effectLst/>
                          <a:latin typeface="Arial" panose="020B0604020202020204" pitchFamily="34" charset="0"/>
                          <a:cs typeface="Arial" panose="020B0604020202020204" pitchFamily="34" charset="0"/>
                        </a:rPr>
                        <a:t> Health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2,007.13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24,085.54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68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Agnes Arhin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Labourer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955.99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11,471.88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u="none" strike="noStrike">
                          <a:effectLst/>
                          <a:latin typeface="Arial" panose="020B0604020202020204" pitchFamily="34" charset="0"/>
                          <a:cs typeface="Arial" panose="020B0604020202020204" pitchFamily="34" charset="0"/>
                        </a:rPr>
                        <a:t>69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a:effectLst/>
                          <a:latin typeface="Arial" panose="020B0604020202020204" pitchFamily="34" charset="0"/>
                          <a:cs typeface="Arial" panose="020B0604020202020204" pitchFamily="34" charset="0"/>
                        </a:rPr>
                        <a:t>Micheal Ahenkrah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Security Guard</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u="none" strike="noStrike">
                          <a:effectLst/>
                          <a:latin typeface="Arial" panose="020B0604020202020204" pitchFamily="34" charset="0"/>
                          <a:cs typeface="Arial" panose="020B0604020202020204" pitchFamily="34" charset="0"/>
                        </a:rPr>
                        <a:t>        1,362.05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16,344.60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r h="204172">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21</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just" fontAlgn="b"/>
                      <a:r>
                        <a:rPr lang="en-US" sz="1200" b="1" u="none" strike="noStrike">
                          <a:effectLst/>
                          <a:latin typeface="Arial" panose="020B0604020202020204" pitchFamily="34" charset="0"/>
                          <a:cs typeface="Arial" panose="020B0604020202020204" pitchFamily="34" charset="0"/>
                        </a:rPr>
                        <a:t>     36,098.51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433,181.93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r>
            </a:tbl>
          </a:graphicData>
        </a:graphic>
      </p:graphicFrame>
    </p:spTree>
    <p:extLst>
      <p:ext uri="{BB962C8B-B14F-4D97-AF65-F5344CB8AC3E}">
        <p14:creationId xmlns:p14="http://schemas.microsoft.com/office/powerpoint/2010/main" val="103336412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545713727"/>
              </p:ext>
            </p:extLst>
          </p:nvPr>
        </p:nvGraphicFramePr>
        <p:xfrm>
          <a:off x="228600" y="478630"/>
          <a:ext cx="11633199" cy="5675153"/>
        </p:xfrm>
        <a:graphic>
          <a:graphicData uri="http://schemas.openxmlformats.org/drawingml/2006/table">
            <a:tbl>
              <a:tblPr>
                <a:tableStyleId>{5940675A-B579-460E-94D1-54222C63F5DA}</a:tableStyleId>
              </a:tblPr>
              <a:tblGrid>
                <a:gridCol w="533591"/>
                <a:gridCol w="3072748"/>
                <a:gridCol w="2704754"/>
                <a:gridCol w="1287977"/>
                <a:gridCol w="671896"/>
                <a:gridCol w="560880"/>
                <a:gridCol w="1103982"/>
                <a:gridCol w="1697371"/>
              </a:tblGrid>
              <a:tr h="258343">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sng" strike="noStrike" dirty="0" smtClean="0">
                          <a:effectLst/>
                          <a:latin typeface="Arial" panose="020B0604020202020204" pitchFamily="34" charset="0"/>
                          <a:cs typeface="Arial" panose="020B0604020202020204" pitchFamily="34" charset="0"/>
                        </a:rPr>
                        <a:t>NAME OF STAFF</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NUMBER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039" marR="7039" marT="7039"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dirty="0">
                          <a:effectLst/>
                          <a:latin typeface="Arial" panose="020B0604020202020204" pitchFamily="34" charset="0"/>
                          <a:cs typeface="Arial" panose="020B0604020202020204" pitchFamily="34" charset="0"/>
                        </a:rPr>
                        <a:t>WIRELESS OPERATORS</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Harriet </a:t>
                      </a:r>
                      <a:r>
                        <a:rPr lang="en-US" sz="1200" u="none" strike="noStrike" dirty="0" err="1">
                          <a:effectLst/>
                          <a:latin typeface="Arial" panose="020B0604020202020204" pitchFamily="34" charset="0"/>
                          <a:cs typeface="Arial" panose="020B0604020202020204" pitchFamily="34" charset="0"/>
                        </a:rPr>
                        <a:t>Alimoh-Fiasam</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Radio Operator/ Radio Sup.</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2,541.37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30,496.48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Nicholas </a:t>
                      </a:r>
                      <a:r>
                        <a:rPr lang="en-US" sz="1200" u="none" strike="noStrike" dirty="0" err="1">
                          <a:effectLst/>
                          <a:latin typeface="Arial" panose="020B0604020202020204" pitchFamily="34" charset="0"/>
                          <a:cs typeface="Arial" panose="020B0604020202020204" pitchFamily="34" charset="0"/>
                        </a:rPr>
                        <a:t>Addo</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Chief Radio Surveyor/Operator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3,873.40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46,480.79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2</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6,414.77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76,977.27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a:effectLst/>
                          <a:latin typeface="Arial" panose="020B0604020202020204" pitchFamily="34" charset="0"/>
                          <a:cs typeface="Arial" panose="020B0604020202020204" pitchFamily="34" charset="0"/>
                        </a:rPr>
                        <a:t>DRIVERS</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Kwabena</a:t>
                      </a:r>
                      <a:r>
                        <a:rPr lang="en-US" sz="1200" u="none" strike="noStrike" dirty="0">
                          <a:effectLst/>
                          <a:latin typeface="Arial" panose="020B0604020202020204" pitchFamily="34" charset="0"/>
                          <a:cs typeface="Arial" panose="020B0604020202020204" pitchFamily="34" charset="0"/>
                        </a:rPr>
                        <a:t> Clement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Yard Foreman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2,584.58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31,014.92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Owusu</a:t>
                      </a:r>
                      <a:r>
                        <a:rPr lang="en-US" sz="1200" u="none" strike="noStrike" dirty="0">
                          <a:effectLst/>
                          <a:latin typeface="Arial" panose="020B0604020202020204" pitchFamily="34" charset="0"/>
                          <a:cs typeface="Arial" panose="020B0604020202020204" pitchFamily="34" charset="0"/>
                        </a:rPr>
                        <a:t> Kofi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Yard Foreman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2,584.58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31,014.92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Awudu</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Rhaman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Yard Foreman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2,541.37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30,496.48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81120">
                <a:tc>
                  <a:txBody>
                    <a:bodyPr/>
                    <a:lstStyle/>
                    <a:p>
                      <a:pPr algn="r" fontAlgn="b"/>
                      <a:r>
                        <a:rPr lang="en-US" sz="1200" u="none" strike="noStrike">
                          <a:effectLst/>
                          <a:latin typeface="Arial" panose="020B0604020202020204" pitchFamily="34" charset="0"/>
                          <a:cs typeface="Arial" panose="020B0604020202020204" pitchFamily="34" charset="0"/>
                        </a:rPr>
                        <a:t>75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Kwasi</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Ankrah</a:t>
                      </a:r>
                      <a:r>
                        <a:rPr lang="en-US" sz="1200" u="none" strike="noStrike" dirty="0">
                          <a:effectLst/>
                          <a:latin typeface="Arial" panose="020B0604020202020204" pitchFamily="34" charset="0"/>
                          <a:cs typeface="Arial" panose="020B0604020202020204" pitchFamily="34" charset="0"/>
                        </a:rPr>
                        <a:t> Welbeck</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Yard Foreman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2,183.63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smtClean="0">
                          <a:effectLst/>
                          <a:latin typeface="Arial" panose="020B0604020202020204" pitchFamily="34" charset="0"/>
                          <a:cs typeface="Arial" panose="020B0604020202020204" pitchFamily="34" charset="0"/>
                        </a:rPr>
                        <a:t>                26,203.61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Appiah Francis</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Yard Foreman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2,183.63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26,203.61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Kwaku</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Attafuah</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Acheampong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Driver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1,075.72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12,908.66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6</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13,153.51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157,842.20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sng" strike="noStrike">
                          <a:effectLst/>
                          <a:latin typeface="Arial" panose="020B0604020202020204" pitchFamily="34" charset="0"/>
                          <a:cs typeface="Arial" panose="020B0604020202020204" pitchFamily="34" charset="0"/>
                        </a:rPr>
                        <a:t>SECURITY / WATCHMEN</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Adongo</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Adonbire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Night Watchman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1,251.95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15,023.40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79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Frafra Akurugu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Night  </a:t>
                      </a:r>
                      <a:r>
                        <a:rPr lang="en-US" sz="1200" u="none" strike="noStrike" dirty="0" err="1">
                          <a:effectLst/>
                          <a:latin typeface="Arial" panose="020B0604020202020204" pitchFamily="34" charset="0"/>
                          <a:cs typeface="Arial" panose="020B0604020202020204" pitchFamily="34" charset="0"/>
                        </a:rPr>
                        <a:t>Watechman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1,251.95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15,023.40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80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Bawa Kasim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Sanitary </a:t>
                      </a:r>
                      <a:r>
                        <a:rPr lang="en-US" sz="1200" u="none" strike="noStrike" dirty="0" err="1">
                          <a:effectLst/>
                          <a:latin typeface="Arial" panose="020B0604020202020204" pitchFamily="34" charset="0"/>
                          <a:cs typeface="Arial" panose="020B0604020202020204" pitchFamily="34" charset="0"/>
                        </a:rPr>
                        <a:t>Labourer</a:t>
                      </a:r>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1,131.52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13,578.25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58343">
                <a:tc>
                  <a:txBody>
                    <a:bodyPr/>
                    <a:lstStyle/>
                    <a:p>
                      <a:pPr algn="r" fontAlgn="b"/>
                      <a:r>
                        <a:rPr lang="en-US" sz="1200" u="none" strike="noStrike">
                          <a:effectLst/>
                          <a:latin typeface="Arial" panose="020B0604020202020204" pitchFamily="34" charset="0"/>
                          <a:cs typeface="Arial" panose="020B0604020202020204" pitchFamily="34" charset="0"/>
                        </a:rPr>
                        <a:t>81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Akrogo John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Night  </a:t>
                      </a:r>
                      <a:r>
                        <a:rPr lang="en-US" sz="1200" u="none" strike="noStrike" dirty="0" err="1">
                          <a:effectLst/>
                          <a:latin typeface="Arial" panose="020B0604020202020204" pitchFamily="34" charset="0"/>
                          <a:cs typeface="Arial" panose="020B0604020202020204" pitchFamily="34" charset="0"/>
                        </a:rPr>
                        <a:t>Wachman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1,251.95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15,023.40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68574">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4,887.37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r>
                        <a:rPr lang="en-US" sz="1200" b="1" u="none" strike="noStrike" dirty="0" smtClean="0">
                          <a:effectLst/>
                          <a:latin typeface="Arial" panose="020B0604020202020204" pitchFamily="34" charset="0"/>
                          <a:cs typeface="Arial" panose="020B0604020202020204" pitchFamily="34" charset="0"/>
                        </a:rPr>
                        <a:t>     </a:t>
                      </a:r>
                      <a:r>
                        <a:rPr lang="en-US" sz="1200" b="1" u="none" strike="noStrike" dirty="0">
                          <a:effectLst/>
                          <a:latin typeface="Arial" panose="020B0604020202020204" pitchFamily="34" charset="0"/>
                          <a:cs typeface="Arial" panose="020B0604020202020204" pitchFamily="34" charset="0"/>
                        </a:rPr>
                        <a:t>58,648.45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163309840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91</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58457973"/>
              </p:ext>
            </p:extLst>
          </p:nvPr>
        </p:nvGraphicFramePr>
        <p:xfrm>
          <a:off x="478971" y="1105989"/>
          <a:ext cx="11281229" cy="4253410"/>
        </p:xfrm>
        <a:graphic>
          <a:graphicData uri="http://schemas.openxmlformats.org/drawingml/2006/table">
            <a:tbl>
              <a:tblPr>
                <a:tableStyleId>{5940675A-B579-460E-94D1-54222C63F5DA}</a:tableStyleId>
              </a:tblPr>
              <a:tblGrid>
                <a:gridCol w="517651"/>
                <a:gridCol w="2980958"/>
                <a:gridCol w="2623956"/>
                <a:gridCol w="1245041"/>
                <a:gridCol w="535501"/>
                <a:gridCol w="660452"/>
                <a:gridCol w="1071003"/>
                <a:gridCol w="1646667"/>
              </a:tblGrid>
              <a:tr h="277740">
                <a:tc>
                  <a:txBody>
                    <a:bodyPr/>
                    <a:lstStyle/>
                    <a:p>
                      <a:pPr algn="l"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MDA:</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gridSpan="2">
                  <a:txBody>
                    <a:bodyPr/>
                    <a:lstStyle/>
                    <a:p>
                      <a:pPr algn="l" fontAlgn="b"/>
                      <a:r>
                        <a:rPr lang="en-US" sz="1200"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DEARTMENT: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WORKS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COST CENTRE: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gridSpan="2">
                  <a:txBody>
                    <a:bodyPr/>
                    <a:lstStyle/>
                    <a:p>
                      <a:pPr algn="l" fontAlgn="b"/>
                      <a:r>
                        <a:rPr lang="en-US" sz="1200"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541731">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PROGRAMME: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gridSpan="2">
                  <a:txBody>
                    <a:bodyPr/>
                    <a:lstStyle/>
                    <a:p>
                      <a:pPr algn="l" fontAlgn="b"/>
                      <a:r>
                        <a:rPr lang="en-US" sz="1200" u="none" strike="noStrike" dirty="0">
                          <a:effectLst/>
                          <a:latin typeface="Arial" panose="020B0604020202020204" pitchFamily="34" charset="0"/>
                          <a:cs typeface="Arial" panose="020B0604020202020204" pitchFamily="34" charset="0"/>
                        </a:rPr>
                        <a:t>INFRAUSTRACTURAL DELIVERY AND MANAGEMENT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sng" strike="noStrike">
                          <a:effectLst/>
                          <a:latin typeface="Arial" panose="020B0604020202020204" pitchFamily="34" charset="0"/>
                          <a:cs typeface="Arial" panose="020B0604020202020204" pitchFamily="34" charset="0"/>
                        </a:rPr>
                        <a:t>WORKS</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r" fontAlgn="b"/>
                      <a:r>
                        <a:rPr lang="en-US" sz="1200" u="none" strike="noStrike" dirty="0">
                          <a:effectLst/>
                          <a:latin typeface="Arial" panose="020B0604020202020204" pitchFamily="34" charset="0"/>
                          <a:cs typeface="Arial" panose="020B0604020202020204" pitchFamily="34" charset="0"/>
                        </a:rPr>
                        <a:t>82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Stephen </a:t>
                      </a:r>
                      <a:r>
                        <a:rPr lang="en-US" sz="1200" u="none" strike="noStrike" dirty="0" err="1">
                          <a:effectLst/>
                          <a:latin typeface="Arial" panose="020B0604020202020204" pitchFamily="34" charset="0"/>
                          <a:cs typeface="Arial" panose="020B0604020202020204" pitchFamily="34" charset="0"/>
                        </a:rPr>
                        <a:t>Kyei</a:t>
                      </a:r>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Principal Technician Engineer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3,873.40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46,480.79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524544">
                <a:tc>
                  <a:txBody>
                    <a:bodyPr/>
                    <a:lstStyle/>
                    <a:p>
                      <a:pPr algn="r" fontAlgn="b"/>
                      <a:r>
                        <a:rPr lang="en-US" sz="1200" u="none" strike="noStrike">
                          <a:effectLst/>
                          <a:latin typeface="Arial" panose="020B0604020202020204" pitchFamily="34" charset="0"/>
                          <a:cs typeface="Arial" panose="020B0604020202020204" pitchFamily="34" charset="0"/>
                        </a:rPr>
                        <a:t>83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Appiah Daniel</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Snr. Works Superintendent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2,764.86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33,178.32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r" fontAlgn="b"/>
                      <a:r>
                        <a:rPr lang="en-US" sz="1200" u="none" strike="noStrike">
                          <a:effectLst/>
                          <a:latin typeface="Arial" panose="020B0604020202020204" pitchFamily="34" charset="0"/>
                          <a:cs typeface="Arial" panose="020B0604020202020204" pitchFamily="34" charset="0"/>
                        </a:rPr>
                        <a:t>84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Danso Henry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Works Superintendent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2,498.89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29,986.70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r" fontAlgn="b"/>
                      <a:r>
                        <a:rPr lang="en-US" sz="1200" u="none" strike="noStrike">
                          <a:effectLst/>
                          <a:latin typeface="Arial" panose="020B0604020202020204" pitchFamily="34" charset="0"/>
                          <a:cs typeface="Arial" panose="020B0604020202020204" pitchFamily="34" charset="0"/>
                        </a:rPr>
                        <a:t>85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OfosuHene Andrews Atta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Tradesman Grade 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1,408.75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16,905.04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r" fontAlgn="b"/>
                      <a:r>
                        <a:rPr lang="en-US" sz="1200" u="none" strike="noStrike">
                          <a:effectLst/>
                          <a:latin typeface="Arial" panose="020B0604020202020204" pitchFamily="34" charset="0"/>
                          <a:cs typeface="Arial" panose="020B0604020202020204" pitchFamily="34" charset="0"/>
                        </a:rPr>
                        <a:t>86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John Kwadzo Misewu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Foreman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2,258.51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18,089.36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r" fontAlgn="b"/>
                      <a:r>
                        <a:rPr lang="en-US" sz="1200" u="none" strike="noStrike">
                          <a:effectLst/>
                          <a:latin typeface="Arial" panose="020B0604020202020204" pitchFamily="34" charset="0"/>
                          <a:cs typeface="Arial" panose="020B0604020202020204" pitchFamily="34" charset="0"/>
                        </a:rPr>
                        <a:t>87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Kwaku nyarko Ghansah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Engineer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2,764.86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33,178.32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77740">
                <a:tc>
                  <a:txBody>
                    <a:bodyPr/>
                    <a:lstStyle/>
                    <a:p>
                      <a:pPr algn="r" fontAlgn="b"/>
                      <a:r>
                        <a:rPr lang="en-US" sz="1200" u="none" strike="noStrike">
                          <a:effectLst/>
                          <a:latin typeface="Arial" panose="020B0604020202020204" pitchFamily="34" charset="0"/>
                          <a:cs typeface="Arial" panose="020B0604020202020204" pitchFamily="34" charset="0"/>
                        </a:rPr>
                        <a:t>88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Awuku Ernest Nana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Technician Engineering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2,457.12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29,485.45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409735">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7</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18,026.39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207,303.98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42747706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92</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11478981"/>
              </p:ext>
            </p:extLst>
          </p:nvPr>
        </p:nvGraphicFramePr>
        <p:xfrm>
          <a:off x="444501" y="508794"/>
          <a:ext cx="10756898" cy="3782838"/>
        </p:xfrm>
        <a:graphic>
          <a:graphicData uri="http://schemas.openxmlformats.org/drawingml/2006/table">
            <a:tbl>
              <a:tblPr>
                <a:tableStyleId>{5940675A-B579-460E-94D1-54222C63F5DA}</a:tableStyleId>
              </a:tblPr>
              <a:tblGrid>
                <a:gridCol w="493592"/>
                <a:gridCol w="2842409"/>
                <a:gridCol w="2502000"/>
                <a:gridCol w="1187173"/>
                <a:gridCol w="611879"/>
                <a:gridCol w="528488"/>
                <a:gridCol w="1021224"/>
                <a:gridCol w="1570133"/>
              </a:tblGrid>
              <a:tr h="300055">
                <a:tc>
                  <a:txBody>
                    <a:bodyPr/>
                    <a:lstStyle/>
                    <a:p>
                      <a:pPr algn="ctr" fontAlgn="b"/>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MDA:</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gridSpan="2">
                  <a:txBody>
                    <a:bodyPr/>
                    <a:lstStyle/>
                    <a:p>
                      <a:pPr algn="l" fontAlgn="b"/>
                      <a:r>
                        <a:rPr lang="en-US" sz="1200" u="none" strike="noStrike" dirty="0">
                          <a:effectLst/>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DEARTMENT: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PHYSICAL PLANNING</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COST CENTRE: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gridSpan="2">
                  <a:txBody>
                    <a:bodyPr/>
                    <a:lstStyle/>
                    <a:p>
                      <a:pPr algn="l" fontAlgn="b"/>
                      <a:r>
                        <a:rPr lang="en-US" sz="1200" u="none" strike="noStrike" dirty="0">
                          <a:effectLst/>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PROGRAMME: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gridSpan="3">
                  <a:txBody>
                    <a:bodyPr/>
                    <a:lstStyle/>
                    <a:p>
                      <a:pPr algn="l" fontAlgn="b"/>
                      <a:r>
                        <a:rPr lang="en-US" sz="1200" u="none" strike="noStrike">
                          <a:effectLst/>
                        </a:rPr>
                        <a:t>INFRAUSTRACTURAL DELIVERY AND MANAGEMENT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395121">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sng" strike="noStrike">
                          <a:effectLst/>
                          <a:latin typeface="Arial" panose="020B0604020202020204" pitchFamily="34" charset="0"/>
                          <a:cs typeface="Arial" panose="020B0604020202020204" pitchFamily="34" charset="0"/>
                        </a:rPr>
                        <a:t>PHYSICAL PLANNING</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POSITION</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NO. AT POST</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r>
                        <a:rPr lang="en-US" sz="1200" b="1" u="none" strike="noStrike" dirty="0" smtClean="0">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r" fontAlgn="b"/>
                      <a:r>
                        <a:rPr lang="en-US" sz="1200" u="none" strike="noStrike" dirty="0">
                          <a:effectLst/>
                          <a:latin typeface="Arial" panose="020B0604020202020204" pitchFamily="34" charset="0"/>
                          <a:cs typeface="Arial" panose="020B0604020202020204" pitchFamily="34" charset="0"/>
                        </a:rPr>
                        <a:t>89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Emmanuel </a:t>
                      </a:r>
                      <a:r>
                        <a:rPr lang="en-US" sz="1200" u="none" strike="noStrike" dirty="0" err="1">
                          <a:effectLst/>
                          <a:latin typeface="Arial" panose="020B0604020202020204" pitchFamily="34" charset="0"/>
                          <a:cs typeface="Arial" panose="020B0604020202020204" pitchFamily="34" charset="0"/>
                        </a:rPr>
                        <a:t>Bediako</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Owusu</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Senior Technical Officer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2,457.12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29,485.45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r" fontAlgn="b"/>
                      <a:r>
                        <a:rPr lang="en-US" sz="1200" u="none" strike="noStrike">
                          <a:effectLst/>
                          <a:latin typeface="Arial" panose="020B0604020202020204" pitchFamily="34" charset="0"/>
                          <a:cs typeface="Arial" panose="020B0604020202020204" pitchFamily="34" charset="0"/>
                        </a:rPr>
                        <a:t>90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William </a:t>
                      </a:r>
                      <a:r>
                        <a:rPr lang="en-US" sz="1200" u="none" strike="noStrike" dirty="0" err="1">
                          <a:effectLst/>
                          <a:latin typeface="Arial" panose="020B0604020202020204" pitchFamily="34" charset="0"/>
                          <a:cs typeface="Arial" panose="020B0604020202020204" pitchFamily="34" charset="0"/>
                        </a:rPr>
                        <a:t>Ofori</a:t>
                      </a:r>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SeniorTechnical Officer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2,628.51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31,542.17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r" fontAlgn="b"/>
                      <a:r>
                        <a:rPr lang="en-US" sz="1200" u="none" strike="noStrike">
                          <a:effectLst/>
                          <a:latin typeface="Arial" panose="020B0604020202020204" pitchFamily="34" charset="0"/>
                          <a:cs typeface="Arial" panose="020B0604020202020204" pitchFamily="34" charset="0"/>
                        </a:rPr>
                        <a:t>91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Yaw Gyamfi Asare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Town Planning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2,957.72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35,492.64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r" fontAlgn="b"/>
                      <a:r>
                        <a:rPr lang="en-US" sz="1200" u="none" strike="noStrike">
                          <a:effectLst/>
                          <a:latin typeface="Arial" panose="020B0604020202020204" pitchFamily="34" charset="0"/>
                          <a:cs typeface="Arial" panose="020B0604020202020204" pitchFamily="34" charset="0"/>
                        </a:rPr>
                        <a:t>92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Noah Kwaku Tetteh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Snr. Gardener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955.99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11,471.88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00055">
                <a:tc>
                  <a:txBody>
                    <a:bodyPr/>
                    <a:lstStyle/>
                    <a:p>
                      <a:pPr algn="r" fontAlgn="b"/>
                      <a:r>
                        <a:rPr lang="en-US" sz="1200" u="none" strike="noStrike">
                          <a:effectLst/>
                          <a:latin typeface="Arial" panose="020B0604020202020204" pitchFamily="34" charset="0"/>
                          <a:cs typeface="Arial" panose="020B0604020202020204" pitchFamily="34" charset="0"/>
                        </a:rPr>
                        <a:t>93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Ernest Osei  Obuobi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Senior Technician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1,844.89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22,138.67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311937">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5</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10,844.23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130,130.81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28091183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504122835"/>
              </p:ext>
            </p:extLst>
          </p:nvPr>
        </p:nvGraphicFramePr>
        <p:xfrm>
          <a:off x="317500" y="651664"/>
          <a:ext cx="11480800" cy="3552035"/>
        </p:xfrm>
        <a:graphic>
          <a:graphicData uri="http://schemas.openxmlformats.org/drawingml/2006/table">
            <a:tbl>
              <a:tblPr/>
              <a:tblGrid>
                <a:gridCol w="526808"/>
                <a:gridCol w="3033691"/>
                <a:gridCol w="2670377"/>
                <a:gridCol w="1267067"/>
                <a:gridCol w="544975"/>
                <a:gridCol w="672136"/>
                <a:gridCol w="1089949"/>
                <a:gridCol w="1675797"/>
              </a:tblGrid>
              <a:tr h="224503">
                <a:tc>
                  <a:txBody>
                    <a:bodyPr/>
                    <a:lstStyle/>
                    <a:p>
                      <a:pPr algn="l"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MMDA:</a:t>
                      </a:r>
                    </a:p>
                  </a:txBody>
                  <a:tcPr marL="9525" marR="9525" marT="9525" marB="0" anchor="b">
                    <a:lnL>
                      <a:noFill/>
                    </a:lnL>
                    <a:lnR>
                      <a:noFill/>
                    </a:lnR>
                    <a:lnT>
                      <a:noFill/>
                    </a:lnT>
                    <a:lnB>
                      <a:noFill/>
                    </a:lnB>
                  </a:tcPr>
                </a:tc>
                <a:tc gridSpan="2">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tcPr>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224503">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DEARTMENT:</a:t>
                      </a:r>
                    </a:p>
                  </a:txBody>
                  <a:tcPr marL="9525" marR="9525" marT="9525" marB="0" anchor="b">
                    <a:lnL>
                      <a:noFill/>
                    </a:lnL>
                    <a:lnR>
                      <a:noFill/>
                    </a:lnR>
                    <a:lnT>
                      <a:noFill/>
                    </a:lnT>
                    <a:lnB>
                      <a:noFill/>
                    </a:lnB>
                  </a:tcPr>
                </a:tc>
                <a:tc gridSpan="3">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SOCIAL WELFARE &amp; COMMUNITY  DEVELOPMENT</a:t>
                      </a:r>
                    </a:p>
                  </a:txBody>
                  <a:tcPr marL="9525" marR="9525" marT="9525"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224503">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COST CENTRE:</a:t>
                      </a:r>
                    </a:p>
                  </a:txBody>
                  <a:tcPr marL="9525" marR="9525" marT="9525" marB="0" anchor="b">
                    <a:lnL>
                      <a:noFill/>
                    </a:lnL>
                    <a:lnR>
                      <a:noFill/>
                    </a:lnR>
                    <a:lnT>
                      <a:noFill/>
                    </a:lnT>
                    <a:lnB>
                      <a:noFill/>
                    </a:lnB>
                  </a:tcPr>
                </a:tc>
                <a:tc gridSpan="2">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tcPr>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224503">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PROGRAMME:</a:t>
                      </a: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SOCIAL SERVICES DELIVERY</a:t>
                      </a: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422332">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1" i="0" u="sng" strike="noStrike">
                          <a:solidFill>
                            <a:srgbClr val="000000"/>
                          </a:solidFill>
                          <a:effectLst/>
                          <a:latin typeface="Arial" panose="020B0604020202020204" pitchFamily="34" charset="0"/>
                          <a:cs typeface="Arial" panose="020B0604020202020204" pitchFamily="34" charset="0"/>
                        </a:rPr>
                        <a:t>SOCIAL WELFARE &amp; COMM  DEV'T.</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24503">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Anastasia </a:t>
                      </a:r>
                      <a:r>
                        <a:rPr lang="en-US" sz="1200" b="0" i="0" u="none" strike="noStrike" dirty="0" err="1">
                          <a:solidFill>
                            <a:srgbClr val="000000"/>
                          </a:solidFill>
                          <a:effectLst/>
                          <a:latin typeface="Arial" panose="020B0604020202020204" pitchFamily="34" charset="0"/>
                          <a:cs typeface="Arial" panose="020B0604020202020204" pitchFamily="34" charset="0"/>
                        </a:rPr>
                        <a:t>Boadiwaa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Social Development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3,682.39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44,188.64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4503">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Linda Ackom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Social Development Assistant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2,457.12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29,485.45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4503">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Vida Arabe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Social Development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3,442.28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41,307.30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7891">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Micheal Akuamoah</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Principal Social Development Assistant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3,500.79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42,009.53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4503">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Micheal Boadi Asamoah</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Mass Education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2,673.20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32,078.39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4503">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Daniel Denilson Ntiamoah</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Social Development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3,873.40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46,480.79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7891">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Fred Korankye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Assistant Social Development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2,908.28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34,899.35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3394">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22,537.46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270,449.45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180464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94</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823068091"/>
              </p:ext>
            </p:extLst>
          </p:nvPr>
        </p:nvGraphicFramePr>
        <p:xfrm>
          <a:off x="355599" y="986631"/>
          <a:ext cx="11214100" cy="2785266"/>
        </p:xfrm>
        <a:graphic>
          <a:graphicData uri="http://schemas.openxmlformats.org/drawingml/2006/table">
            <a:tbl>
              <a:tblPr/>
              <a:tblGrid>
                <a:gridCol w="514367"/>
                <a:gridCol w="2962048"/>
                <a:gridCol w="2607312"/>
                <a:gridCol w="1241575"/>
                <a:gridCol w="532104"/>
                <a:gridCol w="656263"/>
                <a:gridCol w="1064210"/>
                <a:gridCol w="1636221"/>
              </a:tblGrid>
              <a:tr h="313614">
                <a:tc>
                  <a:txBody>
                    <a:bodyPr/>
                    <a:lstStyle/>
                    <a:p>
                      <a:pPr algn="l"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313614">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MMDA:</a:t>
                      </a:r>
                    </a:p>
                  </a:txBody>
                  <a:tcPr marL="9525" marR="9525" marT="9525" marB="0" anchor="b">
                    <a:lnL>
                      <a:noFill/>
                    </a:lnL>
                    <a:lnR>
                      <a:noFill/>
                    </a:lnR>
                    <a:lnT>
                      <a:noFill/>
                    </a:lnT>
                    <a:lnB>
                      <a:noFill/>
                    </a:lnB>
                  </a:tcPr>
                </a:tc>
                <a:tc gridSpan="2">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tcPr>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313614">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DEARTMENT:</a:t>
                      </a:r>
                    </a:p>
                  </a:txBody>
                  <a:tcPr marL="9525" marR="9525" marT="9525" marB="0" anchor="b">
                    <a:lnL>
                      <a:noFill/>
                    </a:lnL>
                    <a:lnR>
                      <a:noFill/>
                    </a:lnR>
                    <a:lnT>
                      <a:noFill/>
                    </a:lnT>
                    <a:lnB>
                      <a:noFill/>
                    </a:lnB>
                  </a:tcPr>
                </a:tc>
                <a:tc gridSpan="2">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BIRTH AND DEATH REGISTRATION SERVICES</a:t>
                      </a:r>
                    </a:p>
                  </a:txBody>
                  <a:tcPr marL="9525" marR="9525" marT="9525" marB="0" anchor="b">
                    <a:lnL>
                      <a:noFill/>
                    </a:lnL>
                    <a:lnR>
                      <a:noFill/>
                    </a:lnR>
                    <a:lnT>
                      <a:noFill/>
                    </a:lnT>
                    <a:lnB>
                      <a:noFill/>
                    </a:lnB>
                  </a:tcPr>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313614">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COST CENTRE:</a:t>
                      </a:r>
                    </a:p>
                  </a:txBody>
                  <a:tcPr marL="9525" marR="9525" marT="9525" marB="0" anchor="b">
                    <a:lnL>
                      <a:noFill/>
                    </a:lnL>
                    <a:lnR>
                      <a:noFill/>
                    </a:lnR>
                    <a:lnT>
                      <a:noFill/>
                    </a:lnT>
                    <a:lnB>
                      <a:noFill/>
                    </a:lnB>
                  </a:tcPr>
                </a:tc>
                <a:tc gridSpan="2">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tcPr>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313614">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PROGRAMME:</a:t>
                      </a:r>
                    </a:p>
                  </a:txBody>
                  <a:tcPr marL="9525" marR="9525" marT="9525" marB="0" anchor="b">
                    <a:lnL>
                      <a:noFill/>
                    </a:lnL>
                    <a:lnR>
                      <a:noFill/>
                    </a:lnR>
                    <a:lnT>
                      <a:noFill/>
                    </a:lnT>
                    <a:lnB>
                      <a:noFill/>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SOCIAL SERVICES DELIVERY</a:t>
                      </a: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r>
              <a:tr h="589968">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gridSpan="2">
                  <a:txBody>
                    <a:bodyPr/>
                    <a:lstStyle/>
                    <a:p>
                      <a:pPr algn="l" fontAlgn="b"/>
                      <a:r>
                        <a:rPr lang="en-US" sz="1200" b="1" i="0" u="sng" strike="noStrike">
                          <a:solidFill>
                            <a:srgbClr val="000000"/>
                          </a:solidFill>
                          <a:effectLst/>
                          <a:latin typeface="Arial" panose="020B0604020202020204" pitchFamily="34" charset="0"/>
                          <a:cs typeface="Arial" panose="020B0604020202020204" pitchFamily="34" charset="0"/>
                        </a:rPr>
                        <a:t>BIRTH AND DEATH REGISTRATION SERVICES</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313614">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ADELAIDE CUDJOE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Senior Assistant Registrar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3,384.74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40,616.88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3614">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3,384.74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40,616.88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2474013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95</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820495265"/>
              </p:ext>
            </p:extLst>
          </p:nvPr>
        </p:nvGraphicFramePr>
        <p:xfrm>
          <a:off x="393700" y="687840"/>
          <a:ext cx="11112499" cy="5033352"/>
        </p:xfrm>
        <a:graphic>
          <a:graphicData uri="http://schemas.openxmlformats.org/drawingml/2006/table">
            <a:tbl>
              <a:tblPr>
                <a:tableStyleId>{5940675A-B579-460E-94D1-54222C63F5DA}</a:tableStyleId>
              </a:tblPr>
              <a:tblGrid>
                <a:gridCol w="509708"/>
                <a:gridCol w="2935211"/>
                <a:gridCol w="2583690"/>
                <a:gridCol w="1230328"/>
                <a:gridCol w="637923"/>
                <a:gridCol w="539675"/>
                <a:gridCol w="1054567"/>
                <a:gridCol w="1621397"/>
              </a:tblGrid>
              <a:tr h="277745">
                <a:tc>
                  <a:txBody>
                    <a:bodyPr/>
                    <a:lstStyle/>
                    <a:p>
                      <a:pPr algn="l"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MMDA:</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gridSpan="2">
                  <a:txBody>
                    <a:bodyPr/>
                    <a:lstStyle/>
                    <a:p>
                      <a:pPr algn="l" fontAlgn="b"/>
                      <a:r>
                        <a:rPr lang="en-US" sz="1200"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DEPARTMENT: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MOFA</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r>
              <a:tr h="277745">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COST CENTRE: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gridSpan="2">
                  <a:txBody>
                    <a:bodyPr/>
                    <a:lstStyle/>
                    <a:p>
                      <a:pPr algn="l" fontAlgn="b"/>
                      <a:r>
                        <a:rPr lang="en-US" sz="1200"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PROGRAMME: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ECONOMIC</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ctr"/>
                      <a:r>
                        <a:rPr lang="en-US" sz="1200" b="1" i="0" u="sng" strike="noStrike" dirty="0" smtClean="0">
                          <a:solidFill>
                            <a:schemeClr val="tx1"/>
                          </a:solidFill>
                          <a:effectLst/>
                          <a:latin typeface="Arial" panose="020B0604020202020204" pitchFamily="34" charset="0"/>
                          <a:cs typeface="Arial" panose="020B0604020202020204" pitchFamily="34" charset="0"/>
                        </a:rPr>
                        <a:t>NAME</a:t>
                      </a:r>
                      <a:r>
                        <a:rPr lang="en-US" sz="1200" b="1" i="0" u="sng" strike="noStrike" baseline="0" dirty="0" smtClean="0">
                          <a:solidFill>
                            <a:schemeClr val="tx1"/>
                          </a:solidFill>
                          <a:effectLst/>
                          <a:latin typeface="Arial" panose="020B0604020202020204" pitchFamily="34" charset="0"/>
                          <a:cs typeface="Arial" panose="020B0604020202020204" pitchFamily="34" charset="0"/>
                        </a:rPr>
                        <a:t> OF STAFF</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NO.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b="1" i="0" u="none" strike="noStrike" dirty="0" smtClean="0">
                          <a:solidFill>
                            <a:schemeClr val="tx1"/>
                          </a:solidFill>
                          <a:effectLst/>
                          <a:latin typeface="Arial" panose="020B0604020202020204" pitchFamily="34" charset="0"/>
                          <a:cs typeface="Arial" panose="020B0604020202020204" pitchFamily="34" charset="0"/>
                        </a:rPr>
                        <a:t>ANNUAL</a:t>
                      </a:r>
                      <a:r>
                        <a:rPr lang="en-US" sz="1200" b="1" i="0" u="none" strike="noStrike" baseline="0" dirty="0" smtClean="0">
                          <a:solidFill>
                            <a:schemeClr val="tx1"/>
                          </a:solidFill>
                          <a:effectLst/>
                          <a:latin typeface="Arial" panose="020B0604020202020204" pitchFamily="34" charset="0"/>
                          <a:cs typeface="Arial" panose="020B0604020202020204" pitchFamily="34" charset="0"/>
                        </a:rPr>
                        <a:t>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277745">
                <a:tc>
                  <a:txBody>
                    <a:bodyPr/>
                    <a:lstStyle/>
                    <a:p>
                      <a:pPr algn="ctr" fontAlgn="b"/>
                      <a:r>
                        <a:rPr lang="en-US" sz="1200" u="none" strike="noStrike" dirty="0">
                          <a:effectLst/>
                          <a:latin typeface="Arial" panose="020B0604020202020204" pitchFamily="34" charset="0"/>
                          <a:cs typeface="Arial" panose="020B0604020202020204" pitchFamily="34" charset="0"/>
                        </a:rPr>
                        <a:t>101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dirty="0" err="1">
                          <a:effectLst/>
                          <a:latin typeface="Arial" panose="020B0604020202020204" pitchFamily="34" charset="0"/>
                          <a:cs typeface="Arial" panose="020B0604020202020204" pitchFamily="34" charset="0"/>
                        </a:rPr>
                        <a:t>Akutten</a:t>
                      </a:r>
                      <a:r>
                        <a:rPr lang="en-US" sz="1200" u="none" strike="noStrike" dirty="0">
                          <a:effectLst/>
                          <a:latin typeface="Arial" panose="020B0604020202020204" pitchFamily="34" charset="0"/>
                          <a:cs typeface="Arial" panose="020B0604020202020204" pitchFamily="34" charset="0"/>
                        </a:rPr>
                        <a:t> Ivan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Deputy Director of </a:t>
                      </a:r>
                      <a:r>
                        <a:rPr lang="en-US" sz="1200" u="none" strike="noStrike" dirty="0" err="1">
                          <a:effectLst/>
                          <a:latin typeface="Arial" panose="020B0604020202020204" pitchFamily="34" charset="0"/>
                          <a:cs typeface="Arial" panose="020B0604020202020204" pitchFamily="34" charset="0"/>
                        </a:rPr>
                        <a:t>Agric</a:t>
                      </a:r>
                      <a:r>
                        <a:rPr lang="en-US" sz="1200" u="none" strike="noStrike" dirty="0">
                          <a:effectLst/>
                          <a:latin typeface="Arial" panose="020B0604020202020204" pitchFamily="34" charset="0"/>
                          <a:cs typeface="Arial" panose="020B0604020202020204" pitchFamily="34" charset="0"/>
                        </a:rPr>
                        <a:t>/Crop Service</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7,227.16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t"/>
                      <a:r>
                        <a:rPr lang="en-US" sz="1200" u="none" strike="noStrike" dirty="0">
                          <a:effectLst/>
                          <a:latin typeface="Arial" panose="020B0604020202020204" pitchFamily="34" charset="0"/>
                          <a:cs typeface="Arial" panose="020B0604020202020204" pitchFamily="34" charset="0"/>
                        </a:rPr>
                        <a:t>86,725.89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tc>
              </a:tr>
              <a:tr h="151497">
                <a:tc>
                  <a:txBody>
                    <a:bodyPr/>
                    <a:lstStyle/>
                    <a:p>
                      <a:pPr algn="ctr" fontAlgn="b"/>
                      <a:r>
                        <a:rPr lang="en-US" sz="1200" u="none" strike="noStrike" dirty="0">
                          <a:effectLst/>
                          <a:latin typeface="Arial" panose="020B0604020202020204" pitchFamily="34" charset="0"/>
                          <a:cs typeface="Arial" panose="020B0604020202020204" pitchFamily="34" charset="0"/>
                        </a:rPr>
                        <a:t>102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Agbosege Richard</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Chief Technical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dirty="0">
                          <a:effectLst/>
                          <a:latin typeface="Arial" panose="020B0604020202020204" pitchFamily="34" charset="0"/>
                          <a:cs typeface="Arial" panose="020B0604020202020204" pitchFamily="34" charset="0"/>
                        </a:rPr>
                        <a:t>     4,214.02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t"/>
                      <a:r>
                        <a:rPr lang="en-US" sz="1200" u="none" strike="noStrike" dirty="0">
                          <a:effectLst/>
                          <a:latin typeface="Arial" panose="020B0604020202020204" pitchFamily="34" charset="0"/>
                          <a:cs typeface="Arial" panose="020B0604020202020204" pitchFamily="34" charset="0"/>
                        </a:rPr>
                        <a:t>50,568.29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103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Yahaya  Abdulai Beyom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Chief Technical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4,214.02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t"/>
                      <a:r>
                        <a:rPr lang="en-US" sz="1200" u="none" strike="noStrike" dirty="0">
                          <a:effectLst/>
                          <a:latin typeface="Arial" panose="020B0604020202020204" pitchFamily="34" charset="0"/>
                          <a:cs typeface="Arial" panose="020B0604020202020204" pitchFamily="34" charset="0"/>
                        </a:rPr>
                        <a:t>50,568.29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104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Joseph Kissi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dirty="0">
                          <a:effectLst/>
                          <a:latin typeface="Arial" panose="020B0604020202020204" pitchFamily="34" charset="0"/>
                          <a:cs typeface="Arial" panose="020B0604020202020204" pitchFamily="34" charset="0"/>
                        </a:rPr>
                        <a:t>Chief Technical Officer . II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1,724.59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20,695.11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Marfo Georgina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Chief Technical </a:t>
                      </a:r>
                      <a:r>
                        <a:rPr lang="en-US" sz="1200" u="none" strike="noStrike" dirty="0" err="1">
                          <a:effectLst/>
                          <a:latin typeface="Arial" panose="020B0604020202020204" pitchFamily="34" charset="0"/>
                          <a:cs typeface="Arial" panose="020B0604020202020204" pitchFamily="34" charset="0"/>
                        </a:rPr>
                        <a:t>Asst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2,908.28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34,899.35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106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Peter Kwadwo Ofosu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Yard Foreman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2,584.58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dirty="0">
                          <a:effectLst/>
                          <a:latin typeface="Arial" panose="020B0604020202020204" pitchFamily="34" charset="0"/>
                          <a:cs typeface="Arial" panose="020B0604020202020204" pitchFamily="34" charset="0"/>
                        </a:rPr>
                        <a:t>                    31,014.92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r>
              <a:tr h="168330">
                <a:tc>
                  <a:txBody>
                    <a:bodyPr/>
                    <a:lstStyle/>
                    <a:p>
                      <a:pPr algn="ctr" fontAlgn="b"/>
                      <a:r>
                        <a:rPr lang="en-US" sz="1200" u="none" strike="noStrike">
                          <a:effectLst/>
                          <a:latin typeface="Arial" panose="020B0604020202020204" pitchFamily="34" charset="0"/>
                          <a:cs typeface="Arial" panose="020B0604020202020204" pitchFamily="34" charset="0"/>
                        </a:rPr>
                        <a:t>107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Amaning Nora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Prin.  Technical  Asst.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2,258.51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dirty="0">
                          <a:effectLst/>
                          <a:latin typeface="Arial" panose="020B0604020202020204" pitchFamily="34" charset="0"/>
                          <a:cs typeface="Arial" panose="020B0604020202020204" pitchFamily="34" charset="0"/>
                        </a:rPr>
                        <a:t>                    27,102.10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108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Daniel Delali kofi Dzampaso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Senior </a:t>
                      </a:r>
                      <a:r>
                        <a:rPr lang="en-US" sz="1200" u="none" strike="noStrike" dirty="0" err="1">
                          <a:effectLst/>
                          <a:latin typeface="Arial" panose="020B0604020202020204" pitchFamily="34" charset="0"/>
                          <a:cs typeface="Arial" panose="020B0604020202020204" pitchFamily="34" charset="0"/>
                        </a:rPr>
                        <a:t>Agric</a:t>
                      </a:r>
                      <a:r>
                        <a:rPr lang="en-US" sz="1200" u="none" strike="noStrike" dirty="0">
                          <a:effectLst/>
                          <a:latin typeface="Arial" panose="020B0604020202020204" pitchFamily="34" charset="0"/>
                          <a:cs typeface="Arial" panose="020B0604020202020204" pitchFamily="34" charset="0"/>
                        </a:rPr>
                        <a:t>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3,682.39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t"/>
                      <a:r>
                        <a:rPr lang="en-US" sz="1200" u="none" strike="noStrike" dirty="0">
                          <a:effectLst/>
                          <a:latin typeface="Arial" panose="020B0604020202020204" pitchFamily="34" charset="0"/>
                          <a:cs typeface="Arial" panose="020B0604020202020204" pitchFamily="34" charset="0"/>
                        </a:rPr>
                        <a:t>44,188.64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109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Daniel Gyasi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Assistant </a:t>
                      </a:r>
                      <a:r>
                        <a:rPr lang="en-US" sz="1200" u="none" strike="noStrike" dirty="0" err="1">
                          <a:effectLst/>
                          <a:latin typeface="Arial" panose="020B0604020202020204" pitchFamily="34" charset="0"/>
                          <a:cs typeface="Arial" panose="020B0604020202020204" pitchFamily="34" charset="0"/>
                        </a:rPr>
                        <a:t>Agric</a:t>
                      </a:r>
                      <a:r>
                        <a:rPr lang="en-US" sz="1200" u="none" strike="noStrike" dirty="0">
                          <a:effectLst/>
                          <a:latin typeface="Arial" panose="020B0604020202020204" pitchFamily="34" charset="0"/>
                          <a:cs typeface="Arial" panose="020B0604020202020204" pitchFamily="34" charset="0"/>
                        </a:rPr>
                        <a:t>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3,272.52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39,270.28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b"/>
                      <a:r>
                        <a:rPr lang="en-US" sz="1200" u="none" strike="noStrike">
                          <a:effectLst/>
                          <a:latin typeface="Arial" panose="020B0604020202020204" pitchFamily="34" charset="0"/>
                          <a:cs typeface="Arial" panose="020B0604020202020204" pitchFamily="34" charset="0"/>
                        </a:rPr>
                        <a:t>110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Perpetual Korang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dirty="0">
                          <a:effectLst/>
                          <a:latin typeface="Arial" panose="020B0604020202020204" pitchFamily="34" charset="0"/>
                          <a:cs typeface="Arial" panose="020B0604020202020204" pitchFamily="34" charset="0"/>
                        </a:rPr>
                        <a:t>Technical Officer Grade II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1,724.59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20,695.11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Desmond Adjei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dirty="0">
                          <a:effectLst/>
                          <a:latin typeface="Arial" panose="020B0604020202020204" pitchFamily="34" charset="0"/>
                          <a:cs typeface="Arial" panose="020B0604020202020204" pitchFamily="34" charset="0"/>
                        </a:rPr>
                        <a:t>Technical Officer Grade II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1,724.59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20,695.11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b"/>
                      <a:r>
                        <a:rPr lang="en-US" sz="1200" u="none" strike="noStrike" dirty="0">
                          <a:effectLst/>
                          <a:latin typeface="Arial" panose="020B0604020202020204" pitchFamily="34" charset="0"/>
                          <a:cs typeface="Arial" panose="020B0604020202020204" pitchFamily="34" charset="0"/>
                        </a:rPr>
                        <a:t>112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u="none" strike="noStrike">
                          <a:effectLst/>
                          <a:latin typeface="Arial" panose="020B0604020202020204" pitchFamily="34" charset="0"/>
                          <a:cs typeface="Arial" panose="020B0604020202020204" pitchFamily="34" charset="0"/>
                        </a:rPr>
                        <a:t>Obed Owusu Peprah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dirty="0" err="1">
                          <a:effectLst/>
                          <a:latin typeface="Arial" panose="020B0604020202020204" pitchFamily="34" charset="0"/>
                          <a:cs typeface="Arial" panose="020B0604020202020204" pitchFamily="34" charset="0"/>
                        </a:rPr>
                        <a:t>Asst</a:t>
                      </a:r>
                      <a:r>
                        <a:rPr lang="en-US" sz="1200" u="none" strike="noStrike" dirty="0">
                          <a:effectLst/>
                          <a:latin typeface="Arial" panose="020B0604020202020204" pitchFamily="34" charset="0"/>
                          <a:cs typeface="Arial" panose="020B0604020202020204" pitchFamily="34" charset="0"/>
                        </a:rPr>
                        <a:t> </a:t>
                      </a:r>
                      <a:r>
                        <a:rPr lang="en-US" sz="1200" u="none" strike="noStrike" dirty="0" err="1">
                          <a:effectLst/>
                          <a:latin typeface="Arial" panose="020B0604020202020204" pitchFamily="34" charset="0"/>
                          <a:cs typeface="Arial" panose="020B0604020202020204" pitchFamily="34" charset="0"/>
                        </a:rPr>
                        <a:t>Agric</a:t>
                      </a:r>
                      <a:r>
                        <a:rPr lang="en-US" sz="1200" u="none" strike="noStrike" dirty="0">
                          <a:effectLst/>
                          <a:latin typeface="Arial" panose="020B0604020202020204" pitchFamily="34" charset="0"/>
                          <a:cs typeface="Arial" panose="020B0604020202020204" pitchFamily="34" charset="0"/>
                        </a:rPr>
                        <a:t>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2,908.28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34,899.35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b"/>
                      <a:r>
                        <a:rPr lang="en-US" sz="1200" u="none" strike="noStrike">
                          <a:effectLst/>
                          <a:latin typeface="Arial" panose="020B0604020202020204" pitchFamily="34" charset="0"/>
                          <a:cs typeface="Arial" panose="020B0604020202020204" pitchFamily="34" charset="0"/>
                        </a:rPr>
                        <a:t>113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Richard Nartey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Chief Technical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4,214.02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dirty="0">
                          <a:effectLst/>
                          <a:latin typeface="Arial" panose="020B0604020202020204" pitchFamily="34" charset="0"/>
                          <a:cs typeface="Arial" panose="020B0604020202020204" pitchFamily="34" charset="0"/>
                        </a:rPr>
                        <a:t>                    50,568.29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r>
              <a:tr h="168330">
                <a:tc>
                  <a:txBody>
                    <a:bodyPr/>
                    <a:lstStyle/>
                    <a:p>
                      <a:pPr algn="ctr" fontAlgn="b"/>
                      <a:r>
                        <a:rPr lang="en-US" sz="1200" u="none" strike="noStrike">
                          <a:effectLst/>
                          <a:latin typeface="Arial" panose="020B0604020202020204" pitchFamily="34" charset="0"/>
                          <a:cs typeface="Arial" panose="020B0604020202020204" pitchFamily="34" charset="0"/>
                        </a:rPr>
                        <a:t>114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Joyce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Prin. Technical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2,296.90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dirty="0">
                          <a:effectLst/>
                          <a:latin typeface="Arial" panose="020B0604020202020204" pitchFamily="34" charset="0"/>
                          <a:cs typeface="Arial" panose="020B0604020202020204" pitchFamily="34" charset="0"/>
                        </a:rPr>
                        <a:t>                    27,562.84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r>
              <a:tr h="168330">
                <a:tc>
                  <a:txBody>
                    <a:bodyPr/>
                    <a:lstStyle/>
                    <a:p>
                      <a:pPr algn="ctr" fontAlgn="b"/>
                      <a:r>
                        <a:rPr lang="en-US" sz="1200" u="none" strike="noStrike">
                          <a:effectLst/>
                          <a:latin typeface="Arial" panose="020B0604020202020204" pitchFamily="34" charset="0"/>
                          <a:cs typeface="Arial" panose="020B0604020202020204" pitchFamily="34" charset="0"/>
                        </a:rPr>
                        <a:t>115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Evans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Senior Technical Assistant</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1,973.58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dirty="0">
                          <a:effectLst/>
                          <a:latin typeface="Arial" panose="020B0604020202020204" pitchFamily="34" charset="0"/>
                          <a:cs typeface="Arial" panose="020B0604020202020204" pitchFamily="34" charset="0"/>
                        </a:rPr>
                        <a:t>                    15,806.98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r>
              <a:tr h="168330">
                <a:tc>
                  <a:txBody>
                    <a:bodyPr/>
                    <a:lstStyle/>
                    <a:p>
                      <a:pPr algn="ctr" fontAlgn="b"/>
                      <a:r>
                        <a:rPr lang="en-US" sz="1200" u="none" strike="noStrike">
                          <a:effectLst/>
                          <a:latin typeface="Arial" panose="020B0604020202020204" pitchFamily="34" charset="0"/>
                          <a:cs typeface="Arial" panose="020B0604020202020204" pitchFamily="34" charset="0"/>
                        </a:rPr>
                        <a:t>116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Nicholas Ofori Addo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Technical Officer Grade II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1,973.58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dirty="0">
                          <a:effectLst/>
                          <a:latin typeface="Arial" panose="020B0604020202020204" pitchFamily="34" charset="0"/>
                          <a:cs typeface="Arial" panose="020B0604020202020204" pitchFamily="34" charset="0"/>
                        </a:rPr>
                        <a:t>                    23,682.93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r>
              <a:tr h="168330">
                <a:tc>
                  <a:txBody>
                    <a:bodyPr/>
                    <a:lstStyle/>
                    <a:p>
                      <a:pPr algn="ctr" fontAlgn="b"/>
                      <a:r>
                        <a:rPr lang="en-US" sz="1200" u="none" strike="noStrike">
                          <a:effectLst/>
                          <a:latin typeface="Arial" panose="020B0604020202020204" pitchFamily="34" charset="0"/>
                          <a:cs typeface="Arial" panose="020B0604020202020204" pitchFamily="34" charset="0"/>
                        </a:rPr>
                        <a:t>117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ctr"/>
                      <a:r>
                        <a:rPr lang="en-US" sz="1200" u="none" strike="noStrike">
                          <a:effectLst/>
                          <a:latin typeface="Arial" panose="020B0604020202020204" pitchFamily="34" charset="0"/>
                          <a:cs typeface="Arial" panose="020B0604020202020204" pitchFamily="34" charset="0"/>
                        </a:rPr>
                        <a:t>Dogbey Zulehatu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ctr"/>
                      <a:r>
                        <a:rPr lang="en-US" sz="1200" u="none" strike="noStrike" dirty="0">
                          <a:effectLst/>
                          <a:latin typeface="Arial" panose="020B0604020202020204" pitchFamily="34" charset="0"/>
                          <a:cs typeface="Arial" panose="020B0604020202020204" pitchFamily="34" charset="0"/>
                        </a:rPr>
                        <a:t>Assistant </a:t>
                      </a:r>
                      <a:r>
                        <a:rPr lang="en-US" sz="1200" u="none" strike="noStrike" dirty="0" err="1">
                          <a:effectLst/>
                          <a:latin typeface="Arial" panose="020B0604020202020204" pitchFamily="34" charset="0"/>
                          <a:cs typeface="Arial" panose="020B0604020202020204" pitchFamily="34" charset="0"/>
                        </a:rPr>
                        <a:t>Agric</a:t>
                      </a:r>
                      <a:r>
                        <a:rPr lang="en-US" sz="1200" u="none" strike="noStrike" dirty="0">
                          <a:effectLst/>
                          <a:latin typeface="Arial" panose="020B0604020202020204" pitchFamily="34" charset="0"/>
                          <a:cs typeface="Arial" panose="020B0604020202020204" pitchFamily="34" charset="0"/>
                        </a:rPr>
                        <a:t> Officer</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ctr" fontAlgn="ctr"/>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dirty="0">
                          <a:effectLst/>
                          <a:latin typeface="Arial" panose="020B0604020202020204" pitchFamily="34" charset="0"/>
                          <a:cs typeface="Arial" panose="020B0604020202020204" pitchFamily="34" charset="0"/>
                        </a:rPr>
                        <a:t>16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r" fontAlgn="ctr"/>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u="none" strike="noStrike">
                          <a:effectLst/>
                          <a:latin typeface="Arial" panose="020B0604020202020204" pitchFamily="34" charset="0"/>
                          <a:cs typeface="Arial" panose="020B0604020202020204" pitchFamily="34" charset="0"/>
                        </a:rPr>
                        <a:t>     3,217.82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ctr"/>
                      <a:r>
                        <a:rPr lang="en-US" sz="1200" u="none" strike="noStrike" dirty="0">
                          <a:effectLst/>
                          <a:latin typeface="Arial" panose="020B0604020202020204" pitchFamily="34" charset="0"/>
                          <a:cs typeface="Arial" panose="020B0604020202020204" pitchFamily="34" charset="0"/>
                        </a:rPr>
                        <a:t>                    38,613.84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r>
              <a:tr h="168330">
                <a:tc>
                  <a:txBody>
                    <a:bodyPr/>
                    <a:lstStyle/>
                    <a:p>
                      <a:pPr algn="ctr" fontAlgn="ctr"/>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17</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52,119.43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617,557.32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r h="168330">
                <a:tc>
                  <a:txBody>
                    <a:bodyPr/>
                    <a:lstStyle/>
                    <a:p>
                      <a:pPr algn="ctr" fontAlgn="ct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ctr"/>
                </a:tc>
                <a:tc>
                  <a:txBody>
                    <a:bodyPr/>
                    <a:lstStyle/>
                    <a:p>
                      <a:pPr algn="l" fontAlgn="b"/>
                      <a:r>
                        <a:rPr lang="en-US" sz="1200" b="1" u="none" strike="noStrike">
                          <a:effectLst/>
                          <a:latin typeface="Arial" panose="020B0604020202020204" pitchFamily="34" charset="0"/>
                          <a:cs typeface="Arial" panose="020B0604020202020204" pitchFamily="34" charset="0"/>
                        </a:rPr>
                        <a:t>GRAND 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r>
                        <a:rPr lang="en-US" sz="1200" b="1" u="none" strike="noStrike" dirty="0" smtClean="0">
                          <a:effectLst/>
                          <a:latin typeface="Arial" panose="020B0604020202020204" pitchFamily="34" charset="0"/>
                          <a:cs typeface="Arial" panose="020B0604020202020204" pitchFamily="34" charset="0"/>
                        </a:rPr>
                        <a:t>118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l" fontAlgn="b"/>
                      <a:r>
                        <a:rPr lang="en-US" sz="1200" b="1" u="none" strike="noStrike">
                          <a:effectLst/>
                          <a:latin typeface="Arial" panose="020B0604020202020204" pitchFamily="34" charset="0"/>
                          <a:cs typeface="Arial" panose="020B0604020202020204" pitchFamily="34" charset="0"/>
                        </a:rPr>
                        <a:t> 300,176.56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8417" marR="8417" marT="8417"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3,593,668.65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8417" marR="8417" marT="8417" marB="0" anchor="b"/>
                </a:tc>
              </a:tr>
            </a:tbl>
          </a:graphicData>
        </a:graphic>
      </p:graphicFrame>
    </p:spTree>
    <p:extLst>
      <p:ext uri="{BB962C8B-B14F-4D97-AF65-F5344CB8AC3E}">
        <p14:creationId xmlns:p14="http://schemas.microsoft.com/office/powerpoint/2010/main" val="424964811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96</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956901923"/>
              </p:ext>
            </p:extLst>
          </p:nvPr>
        </p:nvGraphicFramePr>
        <p:xfrm>
          <a:off x="342900" y="27139"/>
          <a:ext cx="11544299" cy="6109887"/>
        </p:xfrm>
        <a:graphic>
          <a:graphicData uri="http://schemas.openxmlformats.org/drawingml/2006/table">
            <a:tbl>
              <a:tblPr>
                <a:tableStyleId>{5940675A-B579-460E-94D1-54222C63F5DA}</a:tableStyleId>
              </a:tblPr>
              <a:tblGrid>
                <a:gridCol w="579712"/>
                <a:gridCol w="6221929"/>
                <a:gridCol w="839585"/>
                <a:gridCol w="599704"/>
                <a:gridCol w="584712"/>
                <a:gridCol w="1259377"/>
                <a:gridCol w="1459280"/>
              </a:tblGrid>
              <a:tr h="316023">
                <a:tc>
                  <a:txBody>
                    <a:bodyPr/>
                    <a:lstStyle/>
                    <a:p>
                      <a:pPr algn="ctr" fontAlgn="b"/>
                      <a:r>
                        <a:rPr lang="en-US" sz="1600" b="1" u="none" strike="noStrike" dirty="0">
                          <a:effectLst/>
                          <a:latin typeface="Arial" panose="020B0604020202020204" pitchFamily="34" charset="0"/>
                          <a:cs typeface="Arial" panose="020B0604020202020204" pitchFamily="34" charset="0"/>
                        </a:rPr>
                        <a:t> </a:t>
                      </a:r>
                      <a:endParaRPr lang="en-US" sz="16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MMDA             : 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dirty="0">
                          <a:effectLst/>
                          <a:latin typeface="Arial" panose="020B0604020202020204" pitchFamily="34" charset="0"/>
                          <a:cs typeface="Arial" panose="020B0604020202020204" pitchFamily="34" charset="0"/>
                        </a:rPr>
                        <a:t>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32730">
                <a:tc>
                  <a:txBody>
                    <a:bodyPr/>
                    <a:lstStyle/>
                    <a:p>
                      <a:pPr algn="ctr" fontAlgn="b"/>
                      <a:r>
                        <a:rPr lang="en-US" sz="1600" b="1" u="none" strike="noStrike">
                          <a:effectLst/>
                          <a:latin typeface="Arial" panose="020B0604020202020204" pitchFamily="34" charset="0"/>
                          <a:cs typeface="Arial" panose="020B0604020202020204" pitchFamily="34" charset="0"/>
                        </a:rPr>
                        <a:t> </a:t>
                      </a:r>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b="1" u="none" strike="noStrike">
                          <a:effectLst/>
                          <a:latin typeface="Arial" panose="020B0604020202020204" pitchFamily="34" charset="0"/>
                          <a:cs typeface="Arial" panose="020B0604020202020204" pitchFamily="34" charset="0"/>
                        </a:rPr>
                        <a:t>DEPARTMENT : CENTRAL ADMINISTRATION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dirty="0">
                          <a:effectLst/>
                          <a:latin typeface="Arial" panose="020B0604020202020204" pitchFamily="34" charset="0"/>
                          <a:cs typeface="Arial" panose="020B0604020202020204" pitchFamily="34" charset="0"/>
                        </a:rPr>
                        <a:t>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32730">
                <a:tc>
                  <a:txBody>
                    <a:bodyPr/>
                    <a:lstStyle/>
                    <a:p>
                      <a:pPr algn="ctr" fontAlgn="b"/>
                      <a:r>
                        <a:rPr lang="en-US" sz="1600" b="1" u="none" strike="noStrike">
                          <a:effectLst/>
                          <a:latin typeface="Arial" panose="020B0604020202020204" pitchFamily="34" charset="0"/>
                          <a:cs typeface="Arial" panose="020B0604020202020204" pitchFamily="34" charset="0"/>
                        </a:rPr>
                        <a:t> </a:t>
                      </a:r>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COST CENTRE : 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dirty="0">
                          <a:effectLst/>
                          <a:latin typeface="Arial" panose="020B0604020202020204" pitchFamily="34" charset="0"/>
                          <a:cs typeface="Arial" panose="020B0604020202020204" pitchFamily="34" charset="0"/>
                        </a:rPr>
                        <a:t>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32730">
                <a:tc>
                  <a:txBody>
                    <a:bodyPr/>
                    <a:lstStyle/>
                    <a:p>
                      <a:pPr algn="ctr" fontAlgn="b"/>
                      <a:r>
                        <a:rPr lang="en-US" sz="1600" b="1" u="none" strike="noStrike">
                          <a:effectLst/>
                          <a:latin typeface="Arial" panose="020B0604020202020204" pitchFamily="34" charset="0"/>
                          <a:cs typeface="Arial" panose="020B0604020202020204" pitchFamily="34" charset="0"/>
                        </a:rPr>
                        <a:t> </a:t>
                      </a:r>
                      <a:endParaRPr lang="en-US" sz="16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b="1" u="none" strike="noStrike">
                          <a:effectLst/>
                          <a:latin typeface="Arial" panose="020B0604020202020204" pitchFamily="34" charset="0"/>
                          <a:cs typeface="Arial" panose="020B0604020202020204" pitchFamily="34" charset="0"/>
                        </a:rPr>
                        <a:t>PROGRAMME  : MANAGEMENT AND ADMINISTRATION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b="1" u="none" strike="noStrike" dirty="0">
                          <a:effectLst/>
                          <a:latin typeface="Arial" panose="020B0604020202020204" pitchFamily="34" charset="0"/>
                          <a:cs typeface="Arial" panose="020B0604020202020204" pitchFamily="34" charset="0"/>
                        </a:rPr>
                        <a:t>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b="1" u="none" strike="noStrike" dirty="0">
                          <a:effectLst/>
                          <a:latin typeface="Arial" panose="020B0604020202020204" pitchFamily="34" charset="0"/>
                          <a:cs typeface="Arial" panose="020B0604020202020204" pitchFamily="34" charset="0"/>
                        </a:rPr>
                        <a:t>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b="1" u="none" strike="noStrike">
                          <a:effectLst/>
                          <a:latin typeface="Arial" panose="020B0604020202020204" pitchFamily="34" charset="0"/>
                          <a:cs typeface="Arial" panose="020B0604020202020204" pitchFamily="34" charset="0"/>
                        </a:rPr>
                        <a:t>BREAKDOWN OF GRADE AND SALARIES OF STAFF</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b="1" u="none" strike="noStrike">
                          <a:effectLst/>
                          <a:latin typeface="Arial" panose="020B0604020202020204" pitchFamily="34" charset="0"/>
                          <a:cs typeface="Arial" panose="020B0604020202020204" pitchFamily="34" charset="0"/>
                        </a:rPr>
                        <a:t>NOMINAL ROLL BY NAME AND BY DEPARTMENT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b="1"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NUMBER</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GRADE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SSSS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MONTHLY</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ANNUAL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b="1" u="none" strike="noStrike">
                          <a:effectLst/>
                          <a:latin typeface="Arial" panose="020B0604020202020204" pitchFamily="34" charset="0"/>
                          <a:cs typeface="Arial" panose="020B0604020202020204" pitchFamily="34" charset="0"/>
                        </a:rPr>
                        <a:t>S/No</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POSITION</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LEVEL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STEP</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SALARY</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dirty="0">
                          <a:effectLst/>
                          <a:latin typeface="Arial" panose="020B0604020202020204" pitchFamily="34" charset="0"/>
                          <a:cs typeface="Arial" panose="020B0604020202020204" pitchFamily="34" charset="0"/>
                        </a:rPr>
                        <a:t>1</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District Coordinating Director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24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7,602.04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91,224.53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2</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Director 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3,808.65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45,703.83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3</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Director IIB</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5,719.34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68,631.96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4</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Director IIB</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5,816.56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69,798.70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5</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Director IIB</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2,811.86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33,742.36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6</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Typist Grade 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1,612.14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19,345.68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7</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Records Supervisor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2,457.12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29,485.45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8</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Senior Executive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9,828.48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117,941.80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9</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Principal Executive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3,008.00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36,096.01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 </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42,664.19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511,970.32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dirty="0">
                          <a:effectLst/>
                          <a:latin typeface="Arial" panose="020B0604020202020204" pitchFamily="34" charset="0"/>
                          <a:cs typeface="Arial" panose="020B0604020202020204" pitchFamily="34" charset="0"/>
                        </a:rPr>
                        <a:t>10</a:t>
                      </a:r>
                      <a:endParaRPr lang="en-US" sz="1400" b="0"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Human Resource Manager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3,560.31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42,723.72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11</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Human Resource Manager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2,859.67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34,315.98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 </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u="none" strike="noStrike">
                          <a:effectLst/>
                          <a:latin typeface="Arial" panose="020B0604020202020204" pitchFamily="34" charset="0"/>
                          <a:cs typeface="Arial" panose="020B0604020202020204" pitchFamily="34" charset="0"/>
                        </a:rPr>
                        <a:t> </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400" u="none" strike="noStrike">
                          <a:effectLst/>
                          <a:latin typeface="Arial" panose="020B0604020202020204" pitchFamily="34" charset="0"/>
                          <a:cs typeface="Arial" panose="020B0604020202020204" pitchFamily="34" charset="0"/>
                        </a:rPr>
                        <a:t>2</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u="none" strike="noStrike">
                          <a:effectLst/>
                          <a:latin typeface="Arial" panose="020B0604020202020204" pitchFamily="34" charset="0"/>
                          <a:cs typeface="Arial" panose="020B0604020202020204" pitchFamily="34" charset="0"/>
                        </a:rPr>
                        <a:t> </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u="none" strike="noStrike">
                          <a:effectLst/>
                          <a:latin typeface="Arial" panose="020B0604020202020204" pitchFamily="34" charset="0"/>
                          <a:cs typeface="Arial" panose="020B0604020202020204" pitchFamily="34" charset="0"/>
                        </a:rPr>
                        <a:t> </a:t>
                      </a:r>
                      <a:endParaRPr lang="en-US" sz="14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u="none" strike="noStrike">
                          <a:effectLst/>
                          <a:latin typeface="Arial" panose="020B0604020202020204" pitchFamily="34" charset="0"/>
                          <a:cs typeface="Arial" panose="020B0604020202020204" pitchFamily="34" charset="0"/>
                        </a:rPr>
                        <a:t>        6,419.98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400" u="none" strike="noStrike">
                          <a:effectLst/>
                          <a:latin typeface="Arial" panose="020B0604020202020204" pitchFamily="34" charset="0"/>
                          <a:cs typeface="Arial" panose="020B0604020202020204" pitchFamily="34" charset="0"/>
                        </a:rPr>
                        <a:t>          77,039.70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dirty="0">
                          <a:effectLst/>
                          <a:latin typeface="Arial" panose="020B0604020202020204" pitchFamily="34" charset="0"/>
                          <a:cs typeface="Arial" panose="020B0604020202020204" pitchFamily="34" charset="0"/>
                        </a:rPr>
                        <a:t>12</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Senior Development Planning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3,808.65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45,703.83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13</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Development Planning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5,529.72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66,356.64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a:effectLst/>
                          <a:latin typeface="Arial" panose="020B0604020202020204" pitchFamily="34" charset="0"/>
                          <a:cs typeface="Arial" panose="020B0604020202020204" pitchFamily="34" charset="0"/>
                        </a:rPr>
                        <a:t> </a:t>
                      </a:r>
                      <a:endParaRPr lang="en-US" sz="14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3</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9,338.37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112,060.47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dirty="0">
                          <a:effectLst/>
                          <a:latin typeface="Arial" panose="020B0604020202020204" pitchFamily="34" charset="0"/>
                          <a:cs typeface="Arial" panose="020B0604020202020204" pitchFamily="34" charset="0"/>
                        </a:rPr>
                        <a:t>14</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Statistician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2,764.86</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33,178.32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dirty="0">
                          <a:effectLst/>
                          <a:latin typeface="Arial" panose="020B0604020202020204" pitchFamily="34" charset="0"/>
                          <a:cs typeface="Arial" panose="020B0604020202020204" pitchFamily="34" charset="0"/>
                        </a:rPr>
                        <a:t> </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r>
              <a:tr h="204333">
                <a:tc>
                  <a:txBody>
                    <a:bodyPr/>
                    <a:lstStyle/>
                    <a:p>
                      <a:pPr algn="ctr" fontAlgn="b"/>
                      <a:r>
                        <a:rPr lang="en-US" sz="1400" u="none" strike="noStrike" dirty="0">
                          <a:effectLst/>
                          <a:latin typeface="Arial" panose="020B0604020202020204" pitchFamily="34" charset="0"/>
                          <a:cs typeface="Arial" panose="020B0604020202020204" pitchFamily="34" charset="0"/>
                        </a:rPr>
                        <a:t>15</a:t>
                      </a:r>
                      <a:endParaRPr lang="en-US" sz="14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Computer Operator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a:effectLst/>
                          <a:latin typeface="Arial" panose="020B0604020202020204" pitchFamily="34" charset="0"/>
                          <a:cs typeface="Arial" panose="020B0604020202020204" pitchFamily="34" charset="0"/>
                        </a:rPr>
                        <a:t>         1,724.59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964" marR="5964" marT="59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20,695.11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964" marR="5964" marT="5964" marB="0" anchor="b"/>
                </a:tc>
              </a:tr>
            </a:tbl>
          </a:graphicData>
        </a:graphic>
      </p:graphicFrame>
    </p:spTree>
    <p:extLst>
      <p:ext uri="{BB962C8B-B14F-4D97-AF65-F5344CB8AC3E}">
        <p14:creationId xmlns:p14="http://schemas.microsoft.com/office/powerpoint/2010/main" val="236739565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97</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561108285"/>
              </p:ext>
            </p:extLst>
          </p:nvPr>
        </p:nvGraphicFramePr>
        <p:xfrm>
          <a:off x="596900" y="203200"/>
          <a:ext cx="11112499" cy="5875665"/>
        </p:xfrm>
        <a:graphic>
          <a:graphicData uri="http://schemas.openxmlformats.org/drawingml/2006/table">
            <a:tbl>
              <a:tblPr/>
              <a:tblGrid>
                <a:gridCol w="558030"/>
                <a:gridCol w="5989207"/>
                <a:gridCol w="808182"/>
                <a:gridCol w="577271"/>
                <a:gridCol w="562840"/>
                <a:gridCol w="1212272"/>
                <a:gridCol w="1404697"/>
              </a:tblGrid>
              <a:tr h="301493">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NO.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1493">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Budget Analyst</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18</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3,682.39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44,188.64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17</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Budget Analyst</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18</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3,442.28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41,307.36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18</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Budget Analyst</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4</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5,816.56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69,798.70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19</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Budget Analyst</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2,859.67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34,315.98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20</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Budget Analyst</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5,529.72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66,356.64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TOTAL</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7</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21,330.62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255,967.32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21</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Principal Internal Auditor IAA</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8</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5,707.87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68,494.46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22</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Internal Auditor IAA</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10</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3,217.82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38,613.84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23</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Internal Auditor IAA</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2,859.67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34,315.98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24</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Internal Auditor IAA</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3</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8,294.58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99,534.96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20,079.94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240,959.24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25</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Procurement Officer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18</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5</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3,620.83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43,449.99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26</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Procurement Assistant</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3</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7,371.36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88,456.35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4</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10,992.19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131,906.34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27</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Revenue Superintendent(Inspector)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2,457.12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29,485.45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28</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Revenue Collector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9</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1,432.70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17,192.43</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29</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Revenue Superintendent(Inspector)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2,584.58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31,014.92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57277">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30</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Higher Revenue Inspector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600" b="0" i="0" u="none" strike="noStrike">
                          <a:solidFill>
                            <a:srgbClr val="000000"/>
                          </a:solidFill>
                          <a:effectLst/>
                          <a:latin typeface="Arial" panose="020B0604020202020204" pitchFamily="34" charset="0"/>
                          <a:cs typeface="Arial" panose="020B0604020202020204" pitchFamily="34" charset="0"/>
                        </a:rPr>
                        <a:t>    1,753.91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29,485.45</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Higher Revenue Inspector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3,449.18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41,390.22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31</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Revenue Superintendent(Inspector)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2,584.58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31,014.92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32</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Revenue Collector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9</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10</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1,408.75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16,905.04</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33</a:t>
                      </a:r>
                    </a:p>
                  </a:txBody>
                  <a:tcPr marL="7489" marR="7489" marT="748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Revenue Inspector</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12</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1,724.59</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20,695.11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49788">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9</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17,395.41</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1" i="0" u="none" strike="noStrike" dirty="0">
                          <a:solidFill>
                            <a:srgbClr val="000000"/>
                          </a:solidFill>
                          <a:effectLst/>
                          <a:latin typeface="Arial" panose="020B0604020202020204" pitchFamily="34" charset="0"/>
                          <a:cs typeface="Arial" panose="020B0604020202020204" pitchFamily="34" charset="0"/>
                        </a:rPr>
                        <a:t>217,183.54</a:t>
                      </a:r>
                    </a:p>
                  </a:txBody>
                  <a:tcPr marL="7489" marR="7489" marT="74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393611352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920161407"/>
              </p:ext>
            </p:extLst>
          </p:nvPr>
        </p:nvGraphicFramePr>
        <p:xfrm>
          <a:off x="215899" y="228601"/>
          <a:ext cx="11684002" cy="6222688"/>
        </p:xfrm>
        <a:graphic>
          <a:graphicData uri="http://schemas.openxmlformats.org/drawingml/2006/table">
            <a:tbl>
              <a:tblPr>
                <a:tableStyleId>{5940675A-B579-460E-94D1-54222C63F5DA}</a:tableStyleId>
              </a:tblPr>
              <a:tblGrid>
                <a:gridCol w="586729"/>
                <a:gridCol w="6297223"/>
                <a:gridCol w="849745"/>
                <a:gridCol w="606960"/>
                <a:gridCol w="591787"/>
                <a:gridCol w="1274620"/>
                <a:gridCol w="1476938"/>
              </a:tblGrid>
              <a:tr h="117287">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NO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dirty="0">
                          <a:effectLst/>
                          <a:latin typeface="Arial" panose="020B0604020202020204" pitchFamily="34" charset="0"/>
                          <a:cs typeface="Arial" panose="020B0604020202020204" pitchFamily="34" charset="0"/>
                        </a:rPr>
                        <a:t>34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Chief Environmental Health Assistant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3,560.31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42,723.69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35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Principal Evironmental Health Assistant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2,498.89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29,986.70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36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Evironmental Health Assistant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1,783.73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a:effectLst/>
                          <a:latin typeface="Arial" panose="020B0604020202020204" pitchFamily="34" charset="0"/>
                          <a:cs typeface="Arial" panose="020B0604020202020204" pitchFamily="34" charset="0"/>
                        </a:rPr>
                        <a:t>21,404.73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Evironmental Health Officer Grade II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2,258.51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a:effectLst/>
                          <a:latin typeface="Arial" panose="020B0604020202020204" pitchFamily="34" charset="0"/>
                          <a:cs typeface="Arial" panose="020B0604020202020204" pitchFamily="34" charset="0"/>
                        </a:rPr>
                        <a:t>27,102.10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38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 Public Health  Enginneer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2,859.67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34,315.98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Senior Evironmental Health Assistant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4,014.26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48,171.08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 Public Health Enginneer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2,908.28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34,899.35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Sanitory Labourer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1,131.52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13,578.25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Chief Headman- Labourer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1,294.88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a:effectLst/>
                          <a:latin typeface="Arial" panose="020B0604020202020204" pitchFamily="34" charset="0"/>
                          <a:cs typeface="Arial" panose="020B0604020202020204" pitchFamily="34" charset="0"/>
                        </a:rPr>
                        <a:t>           15,538.59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r>
              <a:tr h="123151">
                <a:tc>
                  <a:txBody>
                    <a:bodyPr/>
                    <a:lstStyle/>
                    <a:p>
                      <a:pPr algn="r" fontAlgn="b"/>
                      <a:r>
                        <a:rPr lang="en-US" sz="1200" u="none" strike="noStrike">
                          <a:effectLst/>
                          <a:latin typeface="Arial" panose="020B0604020202020204" pitchFamily="34" charset="0"/>
                          <a:cs typeface="Arial" panose="020B0604020202020204" pitchFamily="34" charset="0"/>
                        </a:rPr>
                        <a:t>43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Head. Conservancy/Sanitary/Refuse/Scaveng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1,131.52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a:effectLst/>
                          <a:latin typeface="Arial" panose="020B0604020202020204" pitchFamily="34" charset="0"/>
                          <a:cs typeface="Arial" panose="020B0604020202020204" pitchFamily="34" charset="0"/>
                        </a:rPr>
                        <a:t>           13,578.25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Head. Conservancy/Sanitary/Refuse/Scaveng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1,231.03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a:effectLst/>
                          <a:latin typeface="Arial" panose="020B0604020202020204" pitchFamily="34" charset="0"/>
                          <a:cs typeface="Arial" panose="020B0604020202020204" pitchFamily="34" charset="0"/>
                        </a:rPr>
                        <a:t>           14,772.32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Head. Conservancy/Sanitary/Refuse/Scaveng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2,340.64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a:effectLst/>
                          <a:latin typeface="Arial" panose="020B0604020202020204" pitchFamily="34" charset="0"/>
                          <a:cs typeface="Arial" panose="020B0604020202020204" pitchFamily="34" charset="0"/>
                        </a:rPr>
                        <a:t>           28,087.68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Head. Conservancy/Sanitary/Refuse/Scaveng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1,231.03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14,772.32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Chief Conservancy Headman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1,385.21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16,622.46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Sanitory Labourer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1,131.52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a:effectLst/>
                          <a:latin typeface="Arial" panose="020B0604020202020204" pitchFamily="34" charset="0"/>
                          <a:cs typeface="Arial" panose="020B0604020202020204" pitchFamily="34" charset="0"/>
                        </a:rPr>
                        <a:t>           13,578.25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49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Sanitory  Foreman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1,294.88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15,538.59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Evironmental Health Assistant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1,724.59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20,695.11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Labourer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955.99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11,471.88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Security Guard</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1,362.05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16,344.60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21</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36,098.51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433,181.93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dirty="0">
                          <a:effectLst/>
                          <a:latin typeface="Arial" panose="020B0604020202020204" pitchFamily="34" charset="0"/>
                          <a:cs typeface="Arial" panose="020B0604020202020204" pitchFamily="34" charset="0"/>
                        </a:rPr>
                        <a:t>53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Radio Operator/ Radio Sup.</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2,541.37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30,496.48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Chief Radio Surveyor/Operator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3,873.40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46,480.79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Yard Foreman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5,169.16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62,029.84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Yard Foreman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2,541.37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30,496.48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Yard Foreman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4,367.26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52,407.22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Driver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1,075.72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12,908.66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6</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13,153.51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157,842.20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dirty="0">
                          <a:effectLst/>
                          <a:latin typeface="Arial" panose="020B0604020202020204" pitchFamily="34" charset="0"/>
                          <a:cs typeface="Arial" panose="020B0604020202020204" pitchFamily="34" charset="0"/>
                        </a:rPr>
                        <a:t>59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Night Watchman</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3,755.85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45,070.20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17287">
                <a:tc>
                  <a:txBody>
                    <a:bodyPr/>
                    <a:lstStyle/>
                    <a:p>
                      <a:pPr algn="r" fontAlgn="b"/>
                      <a:r>
                        <a:rPr lang="en-US" sz="1200" u="none" strike="noStrike">
                          <a:effectLst/>
                          <a:latin typeface="Arial" panose="020B0604020202020204" pitchFamily="34" charset="0"/>
                          <a:cs typeface="Arial" panose="020B0604020202020204" pitchFamily="34" charset="0"/>
                        </a:rPr>
                        <a:t>60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Sanitary Labourer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1,131.52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13,578.25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r h="123151">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  </a:t>
                      </a:r>
                      <a:r>
                        <a:rPr lang="en-US" sz="1200" u="none" strike="noStrike" dirty="0" smtClean="0">
                          <a:effectLst/>
                          <a:latin typeface="Arial" panose="020B0604020202020204" pitchFamily="34" charset="0"/>
                          <a:cs typeface="Arial" panose="020B0604020202020204" pitchFamily="34" charset="0"/>
                        </a:rPr>
                        <a:t>  </a:t>
                      </a:r>
                      <a:r>
                        <a:rPr lang="en-US" sz="1200" u="none" strike="noStrike" dirty="0">
                          <a:effectLst/>
                          <a:latin typeface="Arial" panose="020B0604020202020204" pitchFamily="34" charset="0"/>
                          <a:cs typeface="Arial" panose="020B0604020202020204" pitchFamily="34" charset="0"/>
                        </a:rPr>
                        <a:t>4,887.37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58,648.45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5864" marR="5864" marT="5864" marB="0" anchor="b"/>
                </a:tc>
              </a:tr>
            </a:tbl>
          </a:graphicData>
        </a:graphic>
      </p:graphicFrame>
    </p:spTree>
    <p:extLst>
      <p:ext uri="{BB962C8B-B14F-4D97-AF65-F5344CB8AC3E}">
        <p14:creationId xmlns:p14="http://schemas.microsoft.com/office/powerpoint/2010/main" val="188169501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99</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833087625"/>
              </p:ext>
            </p:extLst>
          </p:nvPr>
        </p:nvGraphicFramePr>
        <p:xfrm>
          <a:off x="496389" y="792482"/>
          <a:ext cx="10641510" cy="3354703"/>
        </p:xfrm>
        <a:graphic>
          <a:graphicData uri="http://schemas.openxmlformats.org/drawingml/2006/table">
            <a:tbl>
              <a:tblPr>
                <a:tableStyleId>{5940675A-B579-460E-94D1-54222C63F5DA}</a:tableStyleId>
              </a:tblPr>
              <a:tblGrid>
                <a:gridCol w="534379"/>
                <a:gridCol w="5735361"/>
                <a:gridCol w="773928"/>
                <a:gridCol w="625016"/>
                <a:gridCol w="466773"/>
                <a:gridCol w="1160892"/>
                <a:gridCol w="1345161"/>
              </a:tblGrid>
              <a:tr h="220972">
                <a:tc>
                  <a:txBody>
                    <a:bodyPr/>
                    <a:lstStyle/>
                    <a:p>
                      <a:pPr algn="l"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WORKS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INFRAUSTRACTURAL DELIVERY AND MANAGEMENT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377050">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chemeClr val="tx1"/>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NO.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Principal Technician Engineer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3,873.40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46,480.79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Snr. Works Superintendent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2,764.86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33,178.32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Works Superintendent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2,498.89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29,986.70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Tradesman Grade 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1,408.75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16,905.04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Foreman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2,258.51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18,089.36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Engineer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2,764.86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33,178.32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220972">
                <a:tc>
                  <a:txBody>
                    <a:bodyPr/>
                    <a:lstStyle/>
                    <a:p>
                      <a:pPr algn="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Technician Engineering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2,457.12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29,485.45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325989">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TOTAL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7</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18,026.39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dirty="0">
                          <a:effectLst/>
                          <a:latin typeface="Arial" panose="020B0604020202020204" pitchFamily="34" charset="0"/>
                          <a:cs typeface="Arial" panose="020B0604020202020204" pitchFamily="34" charset="0"/>
                        </a:rPr>
                        <a:t>         207,303.98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44463092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4117758939"/>
              </p:ext>
            </p:extLst>
          </p:nvPr>
        </p:nvGraphicFramePr>
        <p:xfrm>
          <a:off x="469899" y="750094"/>
          <a:ext cx="10553701" cy="4374993"/>
        </p:xfrm>
        <a:graphic>
          <a:graphicData uri="http://schemas.openxmlformats.org/drawingml/2006/table">
            <a:tbl>
              <a:tblPr/>
              <a:tblGrid>
                <a:gridCol w="529969"/>
                <a:gridCol w="5688035"/>
                <a:gridCol w="767542"/>
                <a:gridCol w="617401"/>
                <a:gridCol w="465380"/>
                <a:gridCol w="1151313"/>
                <a:gridCol w="1334061"/>
              </a:tblGrid>
              <a:tr h="333309">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333309">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PHYSICAL PLANNING</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333309">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333309">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INFRAUSTRACTURAL DELIVERY AND MANAGEMENT</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333309">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a:noFill/>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r>
              <a:tr h="333309">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r>
              <a:tr h="333309">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NO.</a:t>
                      </a:r>
                      <a:r>
                        <a:rPr lang="en-US" sz="1200" b="1" i="0" u="none" strike="noStrike" baseline="0" dirty="0" smtClean="0">
                          <a:solidFill>
                            <a:srgbClr val="000000"/>
                          </a:solidFill>
                          <a:effectLst/>
                          <a:latin typeface="Arial" panose="020B0604020202020204" pitchFamily="34" charset="0"/>
                          <a:cs typeface="Arial" panose="020B0604020202020204" pitchFamily="34" charset="0"/>
                        </a:rPr>
                        <a:t>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33309">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Senior Technical Officer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2,457.12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29,485.45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33309">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SeniorTechnical Officer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2,628.51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31,542.17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33309">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Town Planning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2,957.72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35,492.64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33309">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Snr. Gardener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955.99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11,471.88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33309">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Senior Technician Assistant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1,844.89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22,138.67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33309">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10,844.23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130,130.81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tr>
            </a:tbl>
          </a:graphicData>
        </a:graphic>
      </p:graphicFrame>
    </p:spTree>
    <p:extLst>
      <p:ext uri="{BB962C8B-B14F-4D97-AF65-F5344CB8AC3E}">
        <p14:creationId xmlns:p14="http://schemas.microsoft.com/office/powerpoint/2010/main" val="306182135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101</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434494187"/>
              </p:ext>
            </p:extLst>
          </p:nvPr>
        </p:nvGraphicFramePr>
        <p:xfrm>
          <a:off x="393700" y="610394"/>
          <a:ext cx="10680700" cy="2684145"/>
        </p:xfrm>
        <a:graphic>
          <a:graphicData uri="http://schemas.openxmlformats.org/drawingml/2006/table">
            <a:tbl>
              <a:tblPr>
                <a:tableStyleId>{5940675A-B579-460E-94D1-54222C63F5DA}</a:tableStyleId>
              </a:tblPr>
              <a:tblGrid>
                <a:gridCol w="536347"/>
                <a:gridCol w="5756483"/>
                <a:gridCol w="776778"/>
                <a:gridCol w="644372"/>
                <a:gridCol w="451439"/>
                <a:gridCol w="1165167"/>
                <a:gridCol w="1350114"/>
              </a:tblGrid>
              <a:tr h="190500">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SOCIAL DEVELOPMENT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SOCIAL SERVICES DELIVERY</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S/NO</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i="0" u="none" strike="noStrike" dirty="0" smtClean="0">
                          <a:solidFill>
                            <a:schemeClr val="tx1"/>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NO. AT POST</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Senior Social Development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3,682.39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44,188.64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Social Development Assistant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2,457.12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29,485.45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Senior Social Development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3,442.28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41,307.30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Principal Social Development Assistant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3,500.79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42,009.53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Mass Education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2,673.20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32,078.39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Social Development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3,873.40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46,480.79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Assistant Social Development Officer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2,908.28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34,899.35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7</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22,537.46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270,449.45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411728781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102</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886760674"/>
              </p:ext>
            </p:extLst>
          </p:nvPr>
        </p:nvGraphicFramePr>
        <p:xfrm>
          <a:off x="342902" y="781844"/>
          <a:ext cx="10756899" cy="1529715"/>
        </p:xfrm>
        <a:graphic>
          <a:graphicData uri="http://schemas.openxmlformats.org/drawingml/2006/table">
            <a:tbl>
              <a:tblPr>
                <a:tableStyleId>{5940675A-B579-460E-94D1-54222C63F5DA}</a:tableStyleId>
              </a:tblPr>
              <a:tblGrid>
                <a:gridCol w="540173"/>
                <a:gridCol w="5797551"/>
                <a:gridCol w="782319"/>
                <a:gridCol w="636026"/>
                <a:gridCol w="467604"/>
                <a:gridCol w="1173480"/>
                <a:gridCol w="1359746"/>
              </a:tblGrid>
              <a:tr h="190500">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BIRTH AND DEATH REGISTRATION SERVICES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BIRIM NORTH DISRICT ASSEMBLY-NEW ABIREM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SOCIAL SERVICES DELIVERY</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NO.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ANNUAL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Senior Assistant Registrar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3,384.74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       40,616.88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r>
              <a:tr h="190500">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1</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3,384.74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       40,616.88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209206544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614222126"/>
              </p:ext>
            </p:extLst>
          </p:nvPr>
        </p:nvGraphicFramePr>
        <p:xfrm>
          <a:off x="546101" y="553244"/>
          <a:ext cx="10807699" cy="4415790"/>
        </p:xfrm>
        <a:graphic>
          <a:graphicData uri="http://schemas.openxmlformats.org/drawingml/2006/table">
            <a:tbl>
              <a:tblPr/>
              <a:tblGrid>
                <a:gridCol w="542724"/>
                <a:gridCol w="5824930"/>
                <a:gridCol w="786015"/>
                <a:gridCol w="651750"/>
                <a:gridCol w="457091"/>
                <a:gridCol w="1179021"/>
                <a:gridCol w="1366168"/>
              </a:tblGrid>
              <a:tr h="190500">
                <a:tc>
                  <a:txBody>
                    <a:bodyPr/>
                    <a:lstStyle/>
                    <a:p>
                      <a:pPr algn="ctr"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NOMINAL ROLL</a:t>
                      </a:r>
                      <a:r>
                        <a:rPr lang="en-US" sz="1200" b="1" i="0" u="none" strike="noStrike" baseline="0" dirty="0" smtClean="0">
                          <a:solidFill>
                            <a:srgbClr val="000000"/>
                          </a:solidFill>
                          <a:effectLst/>
                          <a:latin typeface="Arial" panose="020B0604020202020204" pitchFamily="34" charset="0"/>
                          <a:cs typeface="Arial" panose="020B0604020202020204" pitchFamily="34" charset="0"/>
                        </a:rPr>
                        <a:t> BY 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DEPARTMENT</a:t>
                      </a:r>
                      <a:r>
                        <a:rPr lang="en-US" sz="1200" b="1" i="0" u="none" strike="noStrike" baseline="0" dirty="0" smtClean="0">
                          <a:solidFill>
                            <a:srgbClr val="000000"/>
                          </a:solidFill>
                          <a:effectLst/>
                          <a:latin typeface="Arial" panose="020B0604020202020204" pitchFamily="34" charset="0"/>
                          <a:cs typeface="Arial" panose="020B0604020202020204" pitchFamily="34" charset="0"/>
                        </a:rPr>
                        <a:t> OF AGRICULTURE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ECONOMIC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POSITION</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NO. AT POST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1" i="0" u="none" strike="noStrike" dirty="0" smtClean="0">
                          <a:solidFill>
                            <a:srgbClr val="000000"/>
                          </a:solidFill>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1" i="0" u="none" strike="noStrike" dirty="0" smtClean="0">
                          <a:solidFill>
                            <a:srgbClr val="000000"/>
                          </a:solidFill>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t"/>
                      <a:r>
                        <a:rPr lang="en-US" sz="1200" b="1" i="0" u="none" strike="noStrike" dirty="0" smtClean="0">
                          <a:solidFill>
                            <a:srgbClr val="000000"/>
                          </a:solidFill>
                          <a:effectLst/>
                          <a:latin typeface="Arial" panose="020B0604020202020204" pitchFamily="34" charset="0"/>
                          <a:cs typeface="Arial" panose="020B0604020202020204" pitchFamily="34" charset="0"/>
                        </a:rPr>
                        <a:t>MONTHLY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Deputy Director of Agric/Crop Service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23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7,227.16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t"/>
                      <a:r>
                        <a:rPr lang="en-US" sz="1200" b="0" i="0" u="none" strike="noStrike" dirty="0">
                          <a:solidFill>
                            <a:srgbClr val="000000"/>
                          </a:solidFill>
                          <a:effectLst/>
                          <a:latin typeface="Arial" panose="020B0604020202020204" pitchFamily="34" charset="0"/>
                          <a:cs typeface="Arial" panose="020B0604020202020204" pitchFamily="34" charset="0"/>
                        </a:rPr>
                        <a:t>86,725.89</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Chief Technical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12,642.06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t"/>
                      <a:r>
                        <a:rPr lang="en-US" sz="1200" b="0" i="0" u="none" strike="noStrike">
                          <a:solidFill>
                            <a:srgbClr val="000000"/>
                          </a:solidFill>
                          <a:effectLst/>
                          <a:latin typeface="Arial" panose="020B0604020202020204" pitchFamily="34" charset="0"/>
                          <a:cs typeface="Arial" panose="020B0604020202020204" pitchFamily="34" charset="0"/>
                        </a:rPr>
                        <a:t>151,704.87</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Chief Technical Officer .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1,724.59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20,695.11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Chief Technical Asst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2,908.28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34,899.35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Yard Foreman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2,584.58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           31,014.92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Prin.  Technical  Asst.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2,258.51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           27,102.10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dirty="0">
                          <a:solidFill>
                            <a:srgbClr val="000000"/>
                          </a:solidFill>
                          <a:effectLst/>
                          <a:latin typeface="Arial" panose="020B0604020202020204" pitchFamily="34" charset="0"/>
                          <a:cs typeface="Arial" panose="020B0604020202020204" pitchFamily="34" charset="0"/>
                        </a:rPr>
                        <a:t>Senior </a:t>
                      </a:r>
                      <a:r>
                        <a:rPr lang="en-US" sz="1200" b="0" i="0" u="none" strike="noStrike" dirty="0" err="1">
                          <a:solidFill>
                            <a:srgbClr val="000000"/>
                          </a:solidFill>
                          <a:effectLst/>
                          <a:latin typeface="Arial" panose="020B0604020202020204" pitchFamily="34" charset="0"/>
                          <a:cs typeface="Arial" panose="020B0604020202020204" pitchFamily="34" charset="0"/>
                        </a:rPr>
                        <a:t>Agric</a:t>
                      </a:r>
                      <a:r>
                        <a:rPr lang="en-US" sz="1200" b="0" i="0" u="none" strike="noStrike" dirty="0">
                          <a:solidFill>
                            <a:srgbClr val="000000"/>
                          </a:solidFill>
                          <a:effectLst/>
                          <a:latin typeface="Arial" panose="020B0604020202020204" pitchFamily="34" charset="0"/>
                          <a:cs typeface="Arial" panose="020B0604020202020204" pitchFamily="34" charset="0"/>
                        </a:rPr>
                        <a:t> Officer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3,682.39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t"/>
                      <a:r>
                        <a:rPr lang="en-US" sz="1200" b="0" i="0" u="none" strike="noStrike">
                          <a:solidFill>
                            <a:srgbClr val="000000"/>
                          </a:solidFill>
                          <a:effectLst/>
                          <a:latin typeface="Arial" panose="020B0604020202020204" pitchFamily="34" charset="0"/>
                          <a:cs typeface="Arial" panose="020B0604020202020204" pitchFamily="34" charset="0"/>
                        </a:rPr>
                        <a:t>44,188.64</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Assistant Agric Officer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3,272.52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39,270.28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Technical Officer Grade II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3,449.18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41,390.22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Asst Agric Officer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2,908.28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1200" b="0" i="0" u="none" strike="noStrike">
                          <a:solidFill>
                            <a:srgbClr val="000000"/>
                          </a:solidFill>
                          <a:effectLst/>
                          <a:latin typeface="Arial" panose="020B0604020202020204" pitchFamily="34" charset="0"/>
                          <a:cs typeface="Arial" panose="020B0604020202020204" pitchFamily="34" charset="0"/>
                        </a:rPr>
                        <a:t>34,899.35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Prin. Technical Assistant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2,296.90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           27,562.84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Senior Technical Assistant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1,973.58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           15,806.98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Technical Officer Grade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1,973.58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           23,682.93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n-US" sz="1200" b="0" i="0" u="none" strike="noStrike">
                          <a:solidFill>
                            <a:srgbClr val="000000"/>
                          </a:solidFill>
                          <a:effectLst/>
                          <a:latin typeface="Arial" panose="020B0604020202020204" pitchFamily="34" charset="0"/>
                          <a:cs typeface="Arial" panose="020B0604020202020204" pitchFamily="34" charset="0"/>
                        </a:rPr>
                        <a:t>Assistant Agric Officer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3,217.82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200" b="0" i="0" u="none" strike="noStrike">
                          <a:solidFill>
                            <a:srgbClr val="000000"/>
                          </a:solidFill>
                          <a:effectLst/>
                          <a:latin typeface="Arial" panose="020B0604020202020204" pitchFamily="34" charset="0"/>
                          <a:cs typeface="Arial" panose="020B0604020202020204" pitchFamily="34" charset="0"/>
                        </a:rPr>
                        <a:t>           38,613.84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ctr"/>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TOTAL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52,119.43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dirty="0">
                          <a:solidFill>
                            <a:srgbClr val="000000"/>
                          </a:solidFill>
                          <a:effectLst/>
                          <a:latin typeface="Arial" panose="020B0604020202020204" pitchFamily="34" charset="0"/>
                          <a:cs typeface="Arial" panose="020B0604020202020204" pitchFamily="34" charset="0"/>
                        </a:rPr>
                        <a:t>    </a:t>
                      </a:r>
                      <a:r>
                        <a:rPr lang="en-US" sz="1200" b="1" i="0" u="none" strike="noStrike" dirty="0" smtClean="0">
                          <a:solidFill>
                            <a:srgbClr val="000000"/>
                          </a:solidFill>
                          <a:effectLst/>
                          <a:latin typeface="Arial" panose="020B0604020202020204" pitchFamily="34" charset="0"/>
                          <a:cs typeface="Arial" panose="020B0604020202020204" pitchFamily="34" charset="0"/>
                        </a:rPr>
                        <a:t>        </a:t>
                      </a:r>
                      <a:r>
                        <a:rPr lang="en-US" sz="1200" b="1" i="0" u="none" strike="noStrike" dirty="0">
                          <a:solidFill>
                            <a:srgbClr val="000000"/>
                          </a:solidFill>
                          <a:effectLst/>
                          <a:latin typeface="Arial" panose="020B0604020202020204" pitchFamily="34" charset="0"/>
                          <a:cs typeface="Arial" panose="020B0604020202020204" pitchFamily="34" charset="0"/>
                        </a:rPr>
                        <a:t>617,557.32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90500">
                <a:tc>
                  <a:txBody>
                    <a:bodyPr/>
                    <a:lstStyle/>
                    <a:p>
                      <a:pPr algn="ctr" fontAlgn="ctr"/>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200" b="1" i="0" u="none" strike="noStrike">
                          <a:solidFill>
                            <a:srgbClr val="000000"/>
                          </a:solidFill>
                          <a:effectLst/>
                          <a:latin typeface="Arial" panose="020B0604020202020204" pitchFamily="34" charset="0"/>
                          <a:cs typeface="Arial" panose="020B0604020202020204" pitchFamily="34" charset="0"/>
                        </a:rPr>
                        <a:t> GRAND TOTAL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 </a:t>
                      </a:r>
                      <a:r>
                        <a:rPr lang="en-US" sz="1200" b="1" i="0" u="none" strike="noStrike" dirty="0">
                          <a:solidFill>
                            <a:srgbClr val="000000"/>
                          </a:solidFill>
                          <a:effectLst/>
                          <a:latin typeface="Arial" panose="020B0604020202020204" pitchFamily="34" charset="0"/>
                          <a:cs typeface="Arial" panose="020B0604020202020204" pitchFamily="34" charset="0"/>
                        </a:rPr>
                        <a:t>118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smtClean="0">
                          <a:solidFill>
                            <a:srgbClr val="000000"/>
                          </a:solidFill>
                          <a:effectLst/>
                          <a:latin typeface="Arial" panose="020B0604020202020204" pitchFamily="34" charset="0"/>
                          <a:cs typeface="Arial" panose="020B0604020202020204" pitchFamily="34" charset="0"/>
                        </a:rPr>
                        <a:t>300,176.56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US" sz="1200" b="1" i="0" u="none" strike="noStrike" dirty="0">
                          <a:solidFill>
                            <a:srgbClr val="000000"/>
                          </a:solidFill>
                          <a:effectLst/>
                          <a:latin typeface="Arial" panose="020B0604020202020204" pitchFamily="34" charset="0"/>
                          <a:cs typeface="Arial" panose="020B0604020202020204" pitchFamily="34" charset="0"/>
                        </a:rPr>
                        <a:t>   3,593,668.65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64436955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104</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414060986"/>
              </p:ext>
            </p:extLst>
          </p:nvPr>
        </p:nvGraphicFramePr>
        <p:xfrm>
          <a:off x="365754" y="357056"/>
          <a:ext cx="11373402" cy="5879708"/>
        </p:xfrm>
        <a:graphic>
          <a:graphicData uri="http://schemas.openxmlformats.org/drawingml/2006/table">
            <a:tbl>
              <a:tblPr>
                <a:tableStyleId>{5940675A-B579-460E-94D1-54222C63F5DA}</a:tableStyleId>
              </a:tblPr>
              <a:tblGrid>
                <a:gridCol w="515346"/>
                <a:gridCol w="1853391"/>
                <a:gridCol w="600892"/>
                <a:gridCol w="505097"/>
                <a:gridCol w="400594"/>
                <a:gridCol w="705395"/>
                <a:gridCol w="372930"/>
                <a:gridCol w="384715"/>
                <a:gridCol w="120116"/>
                <a:gridCol w="515610"/>
                <a:gridCol w="292118"/>
                <a:gridCol w="403864"/>
                <a:gridCol w="403864"/>
                <a:gridCol w="403864"/>
                <a:gridCol w="403864"/>
                <a:gridCol w="403864"/>
                <a:gridCol w="403864"/>
                <a:gridCol w="403864"/>
                <a:gridCol w="403864"/>
                <a:gridCol w="403864"/>
                <a:gridCol w="736211"/>
                <a:gridCol w="736211"/>
              </a:tblGrid>
              <a:tr h="325190">
                <a:tc>
                  <a:txBody>
                    <a:bodyPr/>
                    <a:lstStyle/>
                    <a:p>
                      <a:pPr algn="l" fontAlgn="b"/>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MMDA</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4">
                  <a:txBody>
                    <a:bodyPr/>
                    <a:lstStyle/>
                    <a:p>
                      <a:pPr algn="l" rtl="0" fontAlgn="b"/>
                      <a:r>
                        <a:rPr lang="en-US" sz="1050" b="1" u="none" strike="noStrike">
                          <a:effectLst/>
                          <a:latin typeface="Arial" panose="020B0604020202020204" pitchFamily="34" charset="0"/>
                          <a:cs typeface="Arial" panose="020B0604020202020204" pitchFamily="34" charset="0"/>
                        </a:rPr>
                        <a:t>BIRIM NORTH DISRICT ASSEMBLY-NEW ABIREM</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l" fontAlgn="b"/>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164573">
                <a:tc>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DEPARTMENT:</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4">
                  <a:txBody>
                    <a:bodyPr/>
                    <a:lstStyle/>
                    <a:p>
                      <a:pPr algn="l" rtl="0" fontAlgn="b"/>
                      <a:r>
                        <a:rPr lang="en-US" sz="1050" b="1" u="none" strike="noStrike">
                          <a:effectLst/>
                          <a:latin typeface="Arial" panose="020B0604020202020204" pitchFamily="34" charset="0"/>
                          <a:cs typeface="Arial" panose="020B0604020202020204" pitchFamily="34" charset="0"/>
                        </a:rPr>
                        <a:t>CENTRAL ADMINISTRATION</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l" fontAlgn="b"/>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COST CENTRE:</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4">
                  <a:txBody>
                    <a:bodyPr/>
                    <a:lstStyle/>
                    <a:p>
                      <a:pPr algn="l" rtl="0" fontAlgn="b"/>
                      <a:r>
                        <a:rPr lang="en-US" sz="1050" b="1" u="none" strike="noStrike">
                          <a:effectLst/>
                          <a:latin typeface="Arial" panose="020B0604020202020204" pitchFamily="34" charset="0"/>
                          <a:cs typeface="Arial" panose="020B0604020202020204" pitchFamily="34" charset="0"/>
                        </a:rPr>
                        <a:t>BIRIM NORTH DISRICT ASSEMBLY-NEW ABIREM</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l" fontAlgn="b"/>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PROGRAMME:</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4">
                  <a:txBody>
                    <a:bodyPr/>
                    <a:lstStyle/>
                    <a:p>
                      <a:pPr algn="l" rtl="0" fontAlgn="b"/>
                      <a:r>
                        <a:rPr lang="en-US" sz="1050" b="1" u="none" strike="noStrike">
                          <a:effectLst/>
                          <a:latin typeface="Arial" panose="020B0604020202020204" pitchFamily="34" charset="0"/>
                          <a:cs typeface="Arial" panose="020B0604020202020204" pitchFamily="34" charset="0"/>
                        </a:rPr>
                        <a:t>MANAGEMENT AND ADMINISTRATION</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l" fontAlgn="b"/>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164573">
                <a:tc>
                  <a:txBody>
                    <a:bodyPr/>
                    <a:lstStyle/>
                    <a:p>
                      <a:pPr algn="ctr"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ctr"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ctr"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15">
                  <a:txBody>
                    <a:bodyPr/>
                    <a:lstStyle/>
                    <a:p>
                      <a:pPr algn="ctr" rtl="0" fontAlgn="b"/>
                      <a:r>
                        <a:rPr lang="en-US" sz="1050" b="1" u="none" strike="noStrike">
                          <a:effectLst/>
                          <a:latin typeface="Arial" panose="020B0604020202020204" pitchFamily="34" charset="0"/>
                          <a:cs typeface="Arial" panose="020B0604020202020204" pitchFamily="34" charset="0"/>
                        </a:rPr>
                        <a:t>ALLOWANCES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164573">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GRADE</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ctr" rtl="0" fontAlgn="b"/>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gridSpan="15">
                  <a:txBody>
                    <a:bodyPr/>
                    <a:lstStyle/>
                    <a:p>
                      <a:pPr algn="ctr" rtl="0" fontAlgn="b"/>
                      <a:r>
                        <a:rPr lang="en-US" sz="1050" b="1" u="none" strike="noStrike" dirty="0">
                          <a:effectLst/>
                          <a:latin typeface="Arial" panose="020B0604020202020204" pitchFamily="34" charset="0"/>
                          <a:cs typeface="Arial" panose="020B0604020202020204" pitchFamily="34" charset="0"/>
                        </a:rPr>
                        <a:t>TYPE(S) OF ALLOWANCES</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646425">
                <a:tc>
                  <a:txBody>
                    <a:bodyPr/>
                    <a:lstStyle/>
                    <a:p>
                      <a:pPr algn="ctr" rtl="0" fontAlgn="b"/>
                      <a:r>
                        <a:rPr lang="en-US" sz="1050" b="1" u="none" strike="noStrike">
                          <a:effectLst/>
                          <a:latin typeface="Arial" panose="020B0604020202020204" pitchFamily="34" charset="0"/>
                          <a:cs typeface="Arial" panose="020B0604020202020204" pitchFamily="34" charset="0"/>
                        </a:rPr>
                        <a:t>S/No</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STAFF NAME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STAFF NUMBER</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LEVEL</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STEP</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b="1" u="none" strike="noStrike" dirty="0" smtClean="0">
                          <a:effectLst/>
                          <a:latin typeface="Arial" panose="020B0604020202020204" pitchFamily="34" charset="0"/>
                          <a:cs typeface="Arial" panose="020B0604020202020204" pitchFamily="34" charset="0"/>
                        </a:rPr>
                        <a:t>BASIC SALARY</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FUEL</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ctr" rtl="0" fontAlgn="b"/>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HOUSING</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DOMESTIC SERVANT SECURITY GUARD</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CLOTHING</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ENTERTAINMENT</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UTILITY</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b="1" u="none" strike="noStrike">
                          <a:effectLst/>
                          <a:latin typeface="Arial" panose="020B0604020202020204" pitchFamily="34" charset="0"/>
                          <a:cs typeface="Arial" panose="020B0604020202020204" pitchFamily="34" charset="0"/>
                        </a:rPr>
                        <a:t>DOMESTIC SERVANT CLEANER</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ctr" rtl="0" fontAlgn="b"/>
                      <a:r>
                        <a:rPr lang="en-US" sz="1050" b="1" u="none" strike="noStrike">
                          <a:effectLst/>
                          <a:latin typeface="Arial" panose="020B0604020202020204" pitchFamily="34" charset="0"/>
                          <a:cs typeface="Arial" panose="020B0604020202020204" pitchFamily="34" charset="0"/>
                        </a:rPr>
                        <a:t> PREMIUM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GOV'T. MACHINERY/PEMPANSIE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502429">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b="1" u="sng" strike="noStrike">
                          <a:effectLst/>
                          <a:latin typeface="Arial" panose="020B0604020202020204" pitchFamily="34" charset="0"/>
                          <a:cs typeface="Arial" panose="020B0604020202020204" pitchFamily="34" charset="0"/>
                        </a:rPr>
                        <a:t>CENTRAL ADMINISTATION</a:t>
                      </a:r>
                      <a:endParaRPr lang="en-US" sz="1050" b="1" i="0" u="sng"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l"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dirty="0">
                          <a:effectLst/>
                          <a:latin typeface="Arial" panose="020B0604020202020204" pitchFamily="34" charset="0"/>
                          <a:cs typeface="Arial" panose="020B0604020202020204" pitchFamily="34" charset="0"/>
                        </a:rPr>
                        <a:t>Albert K. Mensah</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75000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24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7,602.04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ctr" rtl="0" fontAlgn="b"/>
                      <a:r>
                        <a:rPr lang="en-US" sz="1050" u="none" strike="noStrike">
                          <a:effectLst/>
                          <a:latin typeface="Arial" panose="020B0604020202020204" pitchFamily="34" charset="0"/>
                          <a:cs typeface="Arial" panose="020B0604020202020204" pitchFamily="34" charset="0"/>
                        </a:rPr>
                        <a:t>22,873.20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ct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ctr" rtl="0" fontAlgn="b"/>
                      <a:r>
                        <a:rPr lang="en-US" sz="1050" u="none" strike="noStrike">
                          <a:effectLst/>
                          <a:latin typeface="Arial" panose="020B0604020202020204" pitchFamily="34" charset="0"/>
                          <a:cs typeface="Arial" panose="020B0604020202020204" pitchFamily="34" charset="0"/>
                        </a:rPr>
                        <a:t>18,244.92</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u="none" strike="noStrike">
                          <a:effectLst/>
                          <a:latin typeface="Arial" panose="020B0604020202020204" pitchFamily="34" charset="0"/>
                          <a:cs typeface="Arial" panose="020B0604020202020204" pitchFamily="34" charset="0"/>
                        </a:rPr>
                        <a:t>5,510.40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u="none" strike="noStrike">
                          <a:effectLst/>
                          <a:latin typeface="Arial" panose="020B0604020202020204" pitchFamily="34" charset="0"/>
                          <a:cs typeface="Arial" panose="020B0604020202020204" pitchFamily="34" charset="0"/>
                        </a:rPr>
                        <a:t>5,913.60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u="none" strike="noStrike">
                          <a:effectLst/>
                          <a:latin typeface="Arial" panose="020B0604020202020204" pitchFamily="34" charset="0"/>
                          <a:cs typeface="Arial" panose="020B0604020202020204" pitchFamily="34" charset="0"/>
                        </a:rPr>
                        <a:t>5,913.60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u="none" strike="noStrike">
                          <a:effectLst/>
                          <a:latin typeface="Arial" panose="020B0604020202020204" pitchFamily="34" charset="0"/>
                          <a:cs typeface="Arial" panose="020B0604020202020204" pitchFamily="34" charset="0"/>
                        </a:rPr>
                        <a:t>6,804.00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ctr" rtl="0" fontAlgn="b"/>
                      <a:r>
                        <a:rPr lang="en-US" sz="1050" u="none" strike="noStrike">
                          <a:effectLst/>
                          <a:latin typeface="Arial" panose="020B0604020202020204" pitchFamily="34" charset="0"/>
                          <a:cs typeface="Arial" panose="020B0604020202020204" pitchFamily="34" charset="0"/>
                        </a:rPr>
                        <a:t>5,510.40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ctr" rtl="0" fontAlgn="b"/>
                      <a:r>
                        <a:rPr lang="en-US" sz="1050" u="none" strike="noStrike">
                          <a:effectLst/>
                          <a:latin typeface="Arial" panose="020B0604020202020204" pitchFamily="34" charset="0"/>
                          <a:cs typeface="Arial" panose="020B0604020202020204" pitchFamily="34" charset="0"/>
                        </a:rPr>
                        <a:t>  13,683.72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  18,244.92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502429">
                <a:tc>
                  <a:txBody>
                    <a:bodyPr/>
                    <a:lstStyle/>
                    <a:p>
                      <a:pPr algn="ctr" rtl="0" fontAlgn="b"/>
                      <a:r>
                        <a:rPr lang="en-US" sz="1050" u="none" strike="noStrike">
                          <a:effectLst/>
                          <a:latin typeface="Arial" panose="020B0604020202020204" pitchFamily="34" charset="0"/>
                          <a:cs typeface="Arial" panose="020B0604020202020204" pitchFamily="34" charset="0"/>
                        </a:rPr>
                        <a:t>2</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Schandorf Ransford Mensah</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dirty="0" smtClean="0">
                          <a:effectLst/>
                          <a:latin typeface="Arial" panose="020B0604020202020204" pitchFamily="34" charset="0"/>
                          <a:cs typeface="Arial" panose="020B0604020202020204" pitchFamily="34" charset="0"/>
                        </a:rPr>
                        <a:t>918194</a:t>
                      </a:r>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dirty="0" smtClean="0">
                          <a:effectLst/>
                          <a:latin typeface="Arial" panose="020B0604020202020204" pitchFamily="34" charset="0"/>
                          <a:cs typeface="Arial" panose="020B0604020202020204" pitchFamily="34" charset="0"/>
                        </a:rPr>
                        <a:t>19</a:t>
                      </a:r>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dirty="0" smtClean="0">
                          <a:effectLst/>
                          <a:latin typeface="Arial" panose="020B0604020202020204" pitchFamily="34" charset="0"/>
                          <a:cs typeface="Arial" panose="020B0604020202020204" pitchFamily="34" charset="0"/>
                        </a:rPr>
                        <a:t>5</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3,808.65</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6,855.60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9,140.76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3</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Benedicta Coffie</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1327949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3</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2,859.67</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5,147.40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6,863.16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Ama Boamah Ossei</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1329909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2,908.28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5,234.88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6,979.92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Linda Mensah</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1323365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2,908.28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5,234.88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6,979.92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Victoria Asubonteng</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1451654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3</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2,859.67</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5,147.40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6,863.16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Archer Erica Safowa</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1501939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2</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2,811.86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5,061.36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6,748.44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Nyarko Gifty</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121003</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1,612.14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2,901.84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3,869.16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r>
              <a:tr h="325190">
                <a:tc>
                  <a:txBody>
                    <a:bodyPr/>
                    <a:lstStyle/>
                    <a:p>
                      <a:pPr algn="ctr" rtl="0" fontAlgn="b"/>
                      <a:r>
                        <a:rPr lang="en-US" sz="1050" u="none" strike="noStrike">
                          <a:effectLst/>
                          <a:latin typeface="Arial" panose="020B0604020202020204" pitchFamily="34" charset="0"/>
                          <a:cs typeface="Arial" panose="020B0604020202020204" pitchFamily="34" charset="0"/>
                        </a:rPr>
                        <a:t>10</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Amofa David</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842949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2,457.12</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pPr algn="r" rtl="0" fontAlgn="b"/>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gridSpan="2">
                  <a:txBody>
                    <a:bodyPr/>
                    <a:lstStyle/>
                    <a:p>
                      <a:pPr algn="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hMerge="1">
                  <a:txBody>
                    <a:bodyPr/>
                    <a:lstStyle/>
                    <a:p>
                      <a:endParaRPr lang="en-US"/>
                    </a:p>
                  </a:txBody>
                  <a:tcPr/>
                </a:tc>
                <a:tc>
                  <a:txBody>
                    <a:bodyPr/>
                    <a:lstStyle/>
                    <a:p>
                      <a:pPr algn="r" rtl="0" fontAlgn="b"/>
                      <a:r>
                        <a:rPr lang="en-US" sz="1050" u="none" strike="noStrike">
                          <a:effectLst/>
                          <a:latin typeface="Arial" panose="020B0604020202020204" pitchFamily="34" charset="0"/>
                          <a:cs typeface="Arial" panose="020B0604020202020204" pitchFamily="34" charset="0"/>
                        </a:rPr>
                        <a:t>    4,422.84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3941" marR="3941" marT="3941" marB="0" anchor="b"/>
                </a:tc>
                <a:tc>
                  <a:txBody>
                    <a:bodyPr/>
                    <a:lstStyle/>
                    <a:p>
                      <a:pPr algn="r" rtl="0" fontAlgn="b"/>
                      <a:r>
                        <a:rPr lang="en-US" sz="1050" u="none" strike="noStrike" dirty="0">
                          <a:effectLst/>
                          <a:latin typeface="Arial" panose="020B0604020202020204" pitchFamily="34" charset="0"/>
                          <a:cs typeface="Arial" panose="020B0604020202020204" pitchFamily="34" charset="0"/>
                        </a:rPr>
                        <a:t>    5,897.04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3941" marR="3941" marT="3941" marB="0" anchor="b"/>
                </a:tc>
              </a:tr>
            </a:tbl>
          </a:graphicData>
        </a:graphic>
      </p:graphicFrame>
    </p:spTree>
    <p:extLst>
      <p:ext uri="{BB962C8B-B14F-4D97-AF65-F5344CB8AC3E}">
        <p14:creationId xmlns:p14="http://schemas.microsoft.com/office/powerpoint/2010/main" val="157445155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105</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116157926"/>
              </p:ext>
            </p:extLst>
          </p:nvPr>
        </p:nvGraphicFramePr>
        <p:xfrm>
          <a:off x="505100" y="836022"/>
          <a:ext cx="10537550" cy="2579074"/>
        </p:xfrm>
        <a:graphic>
          <a:graphicData uri="http://schemas.openxmlformats.org/drawingml/2006/table">
            <a:tbl>
              <a:tblPr>
                <a:tableStyleId>{5940675A-B579-460E-94D1-54222C63F5DA}</a:tableStyleId>
              </a:tblPr>
              <a:tblGrid>
                <a:gridCol w="624353"/>
                <a:gridCol w="1299674"/>
                <a:gridCol w="697250"/>
                <a:gridCol w="551456"/>
                <a:gridCol w="624353"/>
                <a:gridCol w="931665"/>
                <a:gridCol w="559137"/>
                <a:gridCol w="611611"/>
                <a:gridCol w="611611"/>
                <a:gridCol w="611611"/>
                <a:gridCol w="611611"/>
                <a:gridCol w="611611"/>
                <a:gridCol w="611611"/>
                <a:gridCol w="751772"/>
                <a:gridCol w="828224"/>
              </a:tblGrid>
              <a:tr h="1090280">
                <a:tc>
                  <a:txBody>
                    <a:bodyPr/>
                    <a:lstStyle/>
                    <a:p>
                      <a:pPr algn="l" fontAlgn="b"/>
                      <a:r>
                        <a:rPr lang="en-US" sz="1050" b="1" u="none" strike="noStrike" dirty="0">
                          <a:effectLst/>
                          <a:latin typeface="Arial" panose="020B0604020202020204" pitchFamily="34" charset="0"/>
                          <a:cs typeface="Arial" panose="020B0604020202020204" pitchFamily="34" charset="0"/>
                        </a:rPr>
                        <a:t>S/NO</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dirty="0">
                          <a:effectLst/>
                          <a:latin typeface="Arial" panose="020B0604020202020204" pitchFamily="34" charset="0"/>
                          <a:cs typeface="Arial" panose="020B0604020202020204" pitchFamily="34" charset="0"/>
                        </a:rPr>
                        <a:t>NAME OF STAFF</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STAFF ID</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GRADE</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SSSS</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BASIC SALARY</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a:effectLst/>
                          <a:latin typeface="Arial" panose="020B0604020202020204" pitchFamily="34" charset="0"/>
                          <a:cs typeface="Arial" panose="020B0604020202020204" pitchFamily="34" charset="0"/>
                        </a:rPr>
                        <a:t> PREMIUM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fontAlgn="b"/>
                      <a:r>
                        <a:rPr lang="en-US" sz="1050" b="1" u="none" strike="noStrike" dirty="0">
                          <a:effectLst/>
                          <a:latin typeface="Arial" panose="020B0604020202020204" pitchFamily="34" charset="0"/>
                          <a:cs typeface="Arial" panose="020B0604020202020204" pitchFamily="34" charset="0"/>
                        </a:rPr>
                        <a:t> GOVERNMENT MACHINERY/PEMPAMSIE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r>
              <a:tr h="368439">
                <a:tc>
                  <a:txBody>
                    <a:bodyPr/>
                    <a:lstStyle/>
                    <a:p>
                      <a:pPr algn="ctr" rtl="0" fontAlgn="b"/>
                      <a:r>
                        <a:rPr lang="en-US" sz="1050" u="none" strike="noStrike">
                          <a:effectLst/>
                          <a:latin typeface="Arial" panose="020B0604020202020204" pitchFamily="34" charset="0"/>
                          <a:cs typeface="Arial" panose="020B0604020202020204" pitchFamily="34" charset="0"/>
                        </a:rPr>
                        <a:t>11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Harrison Danquah Danso</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15</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1</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2,457.12</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4,422.84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5,897.04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187979">
                <a:tc>
                  <a:txBody>
                    <a:bodyPr/>
                    <a:lstStyle/>
                    <a:p>
                      <a:pPr algn="ctr" rtl="0" fontAlgn="b"/>
                      <a:r>
                        <a:rPr lang="en-US" sz="1050" u="none" strike="noStrike">
                          <a:effectLst/>
                          <a:latin typeface="Arial" panose="020B0604020202020204" pitchFamily="34" charset="0"/>
                          <a:cs typeface="Arial" panose="020B0604020202020204" pitchFamily="34" charset="0"/>
                        </a:rPr>
                        <a:t>12</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Diana Antwi</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1537175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1</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2,457.12</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4,422.84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5,897.04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368439">
                <a:tc>
                  <a:txBody>
                    <a:bodyPr/>
                    <a:lstStyle/>
                    <a:p>
                      <a:pPr algn="ctr" rtl="0" fontAlgn="b"/>
                      <a:r>
                        <a:rPr lang="en-US" sz="1050" u="none" strike="noStrike">
                          <a:effectLst/>
                          <a:latin typeface="Arial" panose="020B0604020202020204" pitchFamily="34" charset="0"/>
                          <a:cs typeface="Arial" panose="020B0604020202020204" pitchFamily="34" charset="0"/>
                        </a:rPr>
                        <a:t>13</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Addai David Opoku</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1547875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1</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2,457.12</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4,422.84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5,897.04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187979">
                <a:tc>
                  <a:txBody>
                    <a:bodyPr/>
                    <a:lstStyle/>
                    <a:p>
                      <a:pPr algn="ctr" rtl="0" fontAlgn="b"/>
                      <a:r>
                        <a:rPr lang="en-US" sz="1050" u="none" strike="noStrike">
                          <a:effectLst/>
                          <a:latin typeface="Arial" panose="020B0604020202020204" pitchFamily="34" charset="0"/>
                          <a:cs typeface="Arial" panose="020B0604020202020204" pitchFamily="34" charset="0"/>
                        </a:rPr>
                        <a:t>14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Shafui Fouzia</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1547884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2,457.12</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4,422.84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5,897.04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187979">
                <a:tc>
                  <a:txBody>
                    <a:bodyPr/>
                    <a:lstStyle/>
                    <a:p>
                      <a:pPr algn="ctr" rtl="0" fontAlgn="b"/>
                      <a:r>
                        <a:rPr lang="en-US" sz="1050" u="none" strike="noStrike">
                          <a:effectLst/>
                          <a:latin typeface="Arial" panose="020B0604020202020204" pitchFamily="34" charset="0"/>
                          <a:cs typeface="Arial" panose="020B0604020202020204" pitchFamily="34" charset="0"/>
                        </a:rPr>
                        <a:t>15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Oliver Amevor</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917325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u="none" strike="noStrike" dirty="0">
                          <a:effectLst/>
                          <a:latin typeface="Arial" panose="020B0604020202020204" pitchFamily="34" charset="0"/>
                          <a:cs typeface="Arial" panose="020B0604020202020204" pitchFamily="34" charset="0"/>
                        </a:rPr>
                        <a:t>3,008.00</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5,414.40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7,219.20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187979">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TOTAL</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050" b="1" u="none" strike="noStrike" dirty="0">
                          <a:effectLst/>
                          <a:latin typeface="Arial" panose="020B0604020202020204" pitchFamily="34" charset="0"/>
                          <a:cs typeface="Arial" panose="020B0604020202020204" pitchFamily="34" charset="0"/>
                        </a:rPr>
                        <a:t>42,664.19</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76,795.68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102,393.84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r>
            </a:tbl>
          </a:graphicData>
        </a:graphic>
      </p:graphicFrame>
    </p:spTree>
    <p:extLst>
      <p:ext uri="{BB962C8B-B14F-4D97-AF65-F5344CB8AC3E}">
        <p14:creationId xmlns:p14="http://schemas.microsoft.com/office/powerpoint/2010/main" val="301224644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106</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917956496"/>
              </p:ext>
            </p:extLst>
          </p:nvPr>
        </p:nvGraphicFramePr>
        <p:xfrm>
          <a:off x="404953" y="671740"/>
          <a:ext cx="11181797" cy="4854781"/>
        </p:xfrm>
        <a:graphic>
          <a:graphicData uri="http://schemas.openxmlformats.org/drawingml/2006/table">
            <a:tbl>
              <a:tblPr>
                <a:tableStyleId>{5940675A-B579-460E-94D1-54222C63F5DA}</a:tableStyleId>
              </a:tblPr>
              <a:tblGrid>
                <a:gridCol w="637442"/>
                <a:gridCol w="1478736"/>
                <a:gridCol w="644435"/>
                <a:gridCol w="827314"/>
                <a:gridCol w="661851"/>
                <a:gridCol w="853440"/>
                <a:gridCol w="487681"/>
                <a:gridCol w="637442"/>
                <a:gridCol w="637442"/>
                <a:gridCol w="637442"/>
                <a:gridCol w="637442"/>
                <a:gridCol w="637442"/>
                <a:gridCol w="637442"/>
                <a:gridCol w="863203"/>
                <a:gridCol w="903043"/>
              </a:tblGrid>
              <a:tr h="468397">
                <a:tc>
                  <a:txBody>
                    <a:bodyPr/>
                    <a:lstStyle/>
                    <a:p>
                      <a:pPr algn="ctr"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HUMAN RESOURCES CLASS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753508">
                <a:tc>
                  <a:txBody>
                    <a:bodyPr/>
                    <a:lstStyle/>
                    <a:p>
                      <a:pPr algn="ctr" rtl="0" fontAlgn="b"/>
                      <a:r>
                        <a:rPr lang="en-US" sz="1200" b="1" u="none" strike="noStrike" dirty="0">
                          <a:effectLst/>
                          <a:latin typeface="Arial" panose="020B0604020202020204" pitchFamily="34" charset="0"/>
                          <a:cs typeface="Arial" panose="020B0604020202020204" pitchFamily="34" charset="0"/>
                        </a:rPr>
                        <a:t> 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NAME OF STAFF</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ID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SSSS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r>
              <a:tr h="515915">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Samuel Kwame  Asane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1198156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3,560.31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6,408.60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8,544.72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346206">
                <a:tc>
                  <a:txBody>
                    <a:bodyPr/>
                    <a:lstStyle/>
                    <a:p>
                      <a:pPr algn="ctr" rtl="0" fontAlgn="b"/>
                      <a:r>
                        <a:rPr lang="en-US" sz="1200" u="none" strike="noStrike">
                          <a:effectLst/>
                          <a:latin typeface="Arial" panose="020B0604020202020204" pitchFamily="34" charset="0"/>
                          <a:cs typeface="Arial" panose="020B0604020202020204" pitchFamily="34" charset="0"/>
                        </a:rPr>
                        <a:t>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Evelyn Animah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1415046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2,859.67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5,147.40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6,863.16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17649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6,419.98</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11,556.00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15,407.88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17649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sng" strike="noStrike">
                          <a:effectLst/>
                          <a:latin typeface="Arial" panose="020B0604020202020204" pitchFamily="34" charset="0"/>
                          <a:cs typeface="Arial" panose="020B0604020202020204" pitchFamily="34" charset="0"/>
                        </a:rPr>
                        <a:t>PLANNING</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346206">
                <a:tc>
                  <a:txBody>
                    <a:bodyPr/>
                    <a:lstStyle/>
                    <a:p>
                      <a:pPr algn="ctr" rtl="0"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Sandra Arkoh Audrey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915379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3,808.65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6,855.60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9,140.76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346206">
                <a:tc>
                  <a:txBody>
                    <a:bodyPr/>
                    <a:lstStyle/>
                    <a:p>
                      <a:pPr algn="ctr" rtl="0"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Quainoo Esther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1492250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2,764.86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4,976.76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6,635.64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346206">
                <a:tc>
                  <a:txBody>
                    <a:bodyPr/>
                    <a:lstStyle/>
                    <a:p>
                      <a:pPr algn="ctr" rtl="0" fontAlgn="b"/>
                      <a:r>
                        <a:rPr lang="en-US" sz="1200" u="none" strike="noStrike">
                          <a:effectLst/>
                          <a:latin typeface="Arial" panose="020B0604020202020204" pitchFamily="34" charset="0"/>
                          <a:cs typeface="Arial" panose="020B0604020202020204" pitchFamily="34" charset="0"/>
                        </a:rPr>
                        <a:t>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Hayford Kay Mordzi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1504449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2,764.86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4,976.76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6,635.64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17649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9,338.37</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16,809.12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22,412.04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17649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STATISTICS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346206">
                <a:tc>
                  <a:txBody>
                    <a:bodyPr/>
                    <a:lstStyle/>
                    <a:p>
                      <a:pPr algn="ctr" rtl="0" fontAlgn="b"/>
                      <a:r>
                        <a:rPr lang="en-US" sz="1200" u="none" strike="noStrike">
                          <a:effectLst/>
                          <a:latin typeface="Arial" panose="020B0604020202020204" pitchFamily="34" charset="0"/>
                          <a:cs typeface="Arial" panose="020B0604020202020204" pitchFamily="34" charset="0"/>
                        </a:rPr>
                        <a:t>21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Alberta Efuah Essiful</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1410914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2,764.86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4,976.76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6,635.64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88" marR="6788" marT="6788" marB="0" anchor="b"/>
                </a:tc>
              </a:tr>
              <a:tr h="176497">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2,764.86</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4,976.76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6,635.64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88" marR="6788" marT="6788" marB="0" anchor="b"/>
                </a:tc>
              </a:tr>
            </a:tbl>
          </a:graphicData>
        </a:graphic>
      </p:graphicFrame>
    </p:spTree>
    <p:extLst>
      <p:ext uri="{BB962C8B-B14F-4D97-AF65-F5344CB8AC3E}">
        <p14:creationId xmlns:p14="http://schemas.microsoft.com/office/powerpoint/2010/main" val="273762562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107</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745056151"/>
              </p:ext>
            </p:extLst>
          </p:nvPr>
        </p:nvGraphicFramePr>
        <p:xfrm>
          <a:off x="280855" y="785453"/>
          <a:ext cx="11249290" cy="1879370"/>
        </p:xfrm>
        <a:graphic>
          <a:graphicData uri="http://schemas.openxmlformats.org/drawingml/2006/table">
            <a:tbl>
              <a:tblPr/>
              <a:tblGrid>
                <a:gridCol w="591419"/>
                <a:gridCol w="2126575"/>
                <a:gridCol w="652133"/>
                <a:gridCol w="484442"/>
                <a:gridCol w="457865"/>
                <a:gridCol w="1153836"/>
                <a:gridCol w="503074"/>
                <a:gridCol w="462343"/>
                <a:gridCol w="591419"/>
                <a:gridCol w="591419"/>
                <a:gridCol w="591419"/>
                <a:gridCol w="591419"/>
                <a:gridCol w="591419"/>
                <a:gridCol w="763917"/>
                <a:gridCol w="1096591"/>
              </a:tblGrid>
              <a:tr h="442696">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MANAGEMENT INFO. SYSTEM</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dirty="0">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dirty="0">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7987">
                <a:tc>
                  <a:txBody>
                    <a:bodyPr/>
                    <a:lstStyle/>
                    <a:p>
                      <a:pPr algn="ctr" rtl="0" fontAlgn="b"/>
                      <a:r>
                        <a:rPr lang="en-US" sz="900" b="1" i="0" u="none" strike="noStrike">
                          <a:solidFill>
                            <a:srgbClr val="000000"/>
                          </a:solidFill>
                          <a:effectLst/>
                          <a:latin typeface="Arial" panose="020B0604020202020204" pitchFamily="34" charset="0"/>
                        </a:rPr>
                        <a:t>S/NO.</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STAFF NAME</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900" b="1" i="0" u="none" strike="noStrike">
                          <a:solidFill>
                            <a:srgbClr val="000000"/>
                          </a:solidFill>
                          <a:effectLst/>
                          <a:latin typeface="Arial" panose="020B0604020202020204" pitchFamily="34" charset="0"/>
                        </a:rPr>
                        <a:t>STAFF ID</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900" b="1" i="0" u="none" strike="noStrike">
                          <a:solidFill>
                            <a:srgbClr val="000000"/>
                          </a:solidFill>
                          <a:effectLst/>
                          <a:latin typeface="Arial" panose="020B0604020202020204" pitchFamily="34" charset="0"/>
                        </a:rPr>
                        <a:t>GRADE</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900" b="1" i="0" u="none" strike="noStrike">
                          <a:solidFill>
                            <a:srgbClr val="000000"/>
                          </a:solidFill>
                          <a:effectLst/>
                          <a:latin typeface="Arial" panose="020B0604020202020204" pitchFamily="34" charset="0"/>
                        </a:rPr>
                        <a:t>SSSS</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BASIC SALARY</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a:solidFill>
                            <a:srgbClr val="000000"/>
                          </a:solidFill>
                          <a:effectLst/>
                          <a:latin typeface="Arial" panose="020B0604020202020204" pitchFamily="34" charset="0"/>
                        </a:rPr>
                        <a:t> PREMIUM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900" b="1" i="0" u="none" strike="noStrike" dirty="0">
                          <a:solidFill>
                            <a:srgbClr val="000000"/>
                          </a:solidFill>
                          <a:effectLst/>
                          <a:latin typeface="Arial" panose="020B0604020202020204" pitchFamily="34" charset="0"/>
                        </a:rPr>
                        <a:t> GOVERNMENT MACHINERY/PEMPAMSIE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162">
                <a:tc>
                  <a:txBody>
                    <a:bodyPr/>
                    <a:lstStyle/>
                    <a:p>
                      <a:pPr algn="ctr" rtl="0" fontAlgn="b"/>
                      <a:r>
                        <a:rPr lang="en-US" sz="1100" b="0" i="0" u="none" strike="noStrike">
                          <a:solidFill>
                            <a:srgbClr val="000000"/>
                          </a:solidFill>
                          <a:effectLst/>
                          <a:latin typeface="Arial" panose="020B0604020202020204" pitchFamily="34" charset="0"/>
                        </a:rPr>
                        <a:t>22</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Danny Osei Arthur-Afriyie</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14161</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12</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1,724.59</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100" b="0" i="0" u="none" strike="noStrike">
                          <a:solidFill>
                            <a:srgbClr val="000000"/>
                          </a:solidFill>
                          <a:effectLst/>
                          <a:latin typeface="Arial" panose="020B0604020202020204" pitchFamily="34" charset="0"/>
                        </a:rPr>
                        <a:t>  3,104.28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100" b="0" i="0" u="none" strike="noStrike">
                          <a:solidFill>
                            <a:srgbClr val="000000"/>
                          </a:solidFill>
                          <a:effectLst/>
                          <a:latin typeface="Arial" panose="020B0604020202020204" pitchFamily="34" charset="0"/>
                        </a:rPr>
                        <a:t>         4,139.04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5525">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TOTAL</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1,724.59</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1100" b="1" i="0" u="none" strike="noStrike">
                          <a:solidFill>
                            <a:srgbClr val="000000"/>
                          </a:solidFill>
                          <a:effectLst/>
                          <a:latin typeface="Arial" panose="020B0604020202020204" pitchFamily="34" charset="0"/>
                        </a:rPr>
                        <a:t>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100" b="1" i="0" u="none" strike="noStrike">
                          <a:solidFill>
                            <a:srgbClr val="000000"/>
                          </a:solidFill>
                          <a:effectLst/>
                          <a:latin typeface="Arial" panose="020B0604020202020204" pitchFamily="34" charset="0"/>
                        </a:rPr>
                        <a:t>  3,104.28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0" fontAlgn="b"/>
                      <a:r>
                        <a:rPr lang="en-US" sz="1100" b="1" i="0" u="none" strike="noStrike" dirty="0">
                          <a:solidFill>
                            <a:srgbClr val="000000"/>
                          </a:solidFill>
                          <a:effectLst/>
                          <a:latin typeface="Arial" panose="020B0604020202020204" pitchFamily="34" charset="0"/>
                        </a:rPr>
                        <a:t>         4,139.04 </a:t>
                      </a:r>
                    </a:p>
                  </a:txBody>
                  <a:tcPr marL="6911" marR="6911" marT="691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2112596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108</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108522182"/>
              </p:ext>
            </p:extLst>
          </p:nvPr>
        </p:nvGraphicFramePr>
        <p:xfrm>
          <a:off x="409302" y="496388"/>
          <a:ext cx="11538858" cy="5233851"/>
        </p:xfrm>
        <a:graphic>
          <a:graphicData uri="http://schemas.openxmlformats.org/drawingml/2006/table">
            <a:tbl>
              <a:tblPr>
                <a:tableStyleId>{5940675A-B579-460E-94D1-54222C63F5DA}</a:tableStyleId>
              </a:tblPr>
              <a:tblGrid>
                <a:gridCol w="632266"/>
                <a:gridCol w="1692030"/>
                <a:gridCol w="805758"/>
                <a:gridCol w="630145"/>
                <a:gridCol w="507600"/>
                <a:gridCol w="1106466"/>
                <a:gridCol w="632266"/>
                <a:gridCol w="632266"/>
                <a:gridCol w="632266"/>
                <a:gridCol w="632266"/>
                <a:gridCol w="632266"/>
                <a:gridCol w="632266"/>
                <a:gridCol w="632266"/>
                <a:gridCol w="717986"/>
                <a:gridCol w="1020745"/>
              </a:tblGrid>
              <a:tr h="302303">
                <a:tc>
                  <a:txBody>
                    <a:bodyPr/>
                    <a:lstStyle/>
                    <a:p>
                      <a:pPr algn="ctr"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sng" strike="noStrike" dirty="0" smtClean="0">
                          <a:effectLst/>
                          <a:latin typeface="Arial" panose="020B0604020202020204" pitchFamily="34" charset="0"/>
                          <a:cs typeface="Arial" panose="020B0604020202020204" pitchFamily="34" charset="0"/>
                        </a:rPr>
                        <a:t>BUDGET UNIT</a:t>
                      </a:r>
                      <a:endParaRPr lang="en-US" sz="1050" b="1" i="0" u="sng"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r>
              <a:tr h="1098934">
                <a:tc>
                  <a:txBody>
                    <a:bodyPr/>
                    <a:lstStyle/>
                    <a:p>
                      <a:pPr algn="ctr" rtl="0" fontAlgn="b"/>
                      <a:r>
                        <a:rPr lang="en-US" sz="1050" b="1" u="none" strike="noStrike">
                          <a:effectLst/>
                          <a:latin typeface="Arial" panose="020B0604020202020204" pitchFamily="34" charset="0"/>
                          <a:cs typeface="Arial" panose="020B0604020202020204" pitchFamily="34" charset="0"/>
                        </a:rPr>
                        <a:t>S/NO.</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sng" strike="noStrike">
                          <a:effectLst/>
                          <a:latin typeface="Arial" panose="020B0604020202020204" pitchFamily="34" charset="0"/>
                          <a:cs typeface="Arial" panose="020B0604020202020204" pitchFamily="34" charset="0"/>
                        </a:rPr>
                        <a:t>NAME OF STAFF</a:t>
                      </a:r>
                      <a:endParaRPr lang="en-US" sz="1050" b="1" i="0" u="sng"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b="1" u="none" strike="noStrike">
                          <a:effectLst/>
                          <a:latin typeface="Arial" panose="020B0604020202020204" pitchFamily="34" charset="0"/>
                          <a:cs typeface="Arial" panose="020B0604020202020204" pitchFamily="34" charset="0"/>
                        </a:rPr>
                        <a:t>STAFF ID</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GRADE</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SSSS</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BASIC SALARY</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a:effectLst/>
                          <a:latin typeface="Arial" panose="020B0604020202020204" pitchFamily="34" charset="0"/>
                          <a:cs typeface="Arial" panose="020B0604020202020204" pitchFamily="34" charset="0"/>
                        </a:rPr>
                        <a:t> PREMIUM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GOVERNMENT MACHINERY/PEMPAMSIE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r>
              <a:tr h="439194">
                <a:tc>
                  <a:txBody>
                    <a:bodyPr/>
                    <a:lstStyle/>
                    <a:p>
                      <a:pPr algn="ctr" rtl="0" fontAlgn="b"/>
                      <a:r>
                        <a:rPr lang="en-US" sz="1050" u="none" strike="noStrike">
                          <a:effectLst/>
                          <a:latin typeface="Arial" panose="020B0604020202020204" pitchFamily="34" charset="0"/>
                          <a:cs typeface="Arial" panose="020B0604020202020204" pitchFamily="34" charset="0"/>
                        </a:rPr>
                        <a:t>23</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Victoria Akosua Lokko</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980957</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3,682.39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6,628.32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8,837.76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r>
              <a:tr h="439194">
                <a:tc>
                  <a:txBody>
                    <a:bodyPr/>
                    <a:lstStyle/>
                    <a:p>
                      <a:pPr algn="ctr" rtl="0" fontAlgn="b"/>
                      <a:r>
                        <a:rPr lang="en-US" sz="1050" u="none" strike="noStrike">
                          <a:effectLst/>
                          <a:latin typeface="Arial" panose="020B0604020202020204" pitchFamily="34" charset="0"/>
                          <a:cs typeface="Arial" panose="020B0604020202020204" pitchFamily="34" charset="0"/>
                        </a:rPr>
                        <a:t>24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Emmanuel Adjalo</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928056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2</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3,442.28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6,196.08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8,261.52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r>
              <a:tr h="439194">
                <a:tc>
                  <a:txBody>
                    <a:bodyPr/>
                    <a:lstStyle/>
                    <a:p>
                      <a:pPr algn="ctr" rtl="0" fontAlgn="b"/>
                      <a:r>
                        <a:rPr lang="en-US" sz="1050" u="none" strike="noStrike">
                          <a:effectLst/>
                          <a:latin typeface="Arial" panose="020B0604020202020204" pitchFamily="34" charset="0"/>
                          <a:cs typeface="Arial" panose="020B0604020202020204" pitchFamily="34" charset="0"/>
                        </a:rPr>
                        <a:t>25</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Ebenezer Badasu</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1338449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2,908.28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dirty="0">
                          <a:effectLst/>
                          <a:latin typeface="Arial" panose="020B0604020202020204" pitchFamily="34" charset="0"/>
                          <a:cs typeface="Arial" panose="020B0604020202020204" pitchFamily="34" charset="0"/>
                        </a:rPr>
                        <a:t> </a:t>
                      </a:r>
                      <a:endParaRPr lang="en-US" sz="1050" b="0"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5,234.88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6,979.92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r>
              <a:tr h="866980">
                <a:tc>
                  <a:txBody>
                    <a:bodyPr/>
                    <a:lstStyle/>
                    <a:p>
                      <a:pPr algn="ctr" rtl="0" fontAlgn="b"/>
                      <a:r>
                        <a:rPr lang="en-US" sz="1050" u="none" strike="noStrike">
                          <a:effectLst/>
                          <a:latin typeface="Arial" panose="020B0604020202020204" pitchFamily="34" charset="0"/>
                          <a:cs typeface="Arial" panose="020B0604020202020204" pitchFamily="34" charset="0"/>
                        </a:rPr>
                        <a:t>26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Agyapong Twum Andrews Appiah</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991911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3</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2,859.67</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5,147.40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6,863.16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r>
              <a:tr h="439194">
                <a:tc>
                  <a:txBody>
                    <a:bodyPr/>
                    <a:lstStyle/>
                    <a:p>
                      <a:pPr algn="ctr" rtl="0" fontAlgn="b"/>
                      <a:r>
                        <a:rPr lang="en-US" sz="1050" u="none" strike="noStrike">
                          <a:effectLst/>
                          <a:latin typeface="Arial" panose="020B0604020202020204" pitchFamily="34" charset="0"/>
                          <a:cs typeface="Arial" panose="020B0604020202020204" pitchFamily="34" charset="0"/>
                        </a:rPr>
                        <a:t>27</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Boateng Kelvin Nana</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1501007</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2,764.86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4,976.76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6,635.64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r>
              <a:tr h="581789">
                <a:tc>
                  <a:txBody>
                    <a:bodyPr/>
                    <a:lstStyle/>
                    <a:p>
                      <a:pPr algn="ctr" rtl="0" fontAlgn="b"/>
                      <a:r>
                        <a:rPr lang="en-US" sz="1050" u="none" strike="noStrike">
                          <a:effectLst/>
                          <a:latin typeface="Arial" panose="020B0604020202020204" pitchFamily="34" charset="0"/>
                          <a:cs typeface="Arial" panose="020B0604020202020204" pitchFamily="34" charset="0"/>
                        </a:rPr>
                        <a:t>28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Mercy Amoafoa Oppong</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1529497</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2,764.86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4,976.76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6,635.64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r>
              <a:tr h="439194">
                <a:tc>
                  <a:txBody>
                    <a:bodyPr/>
                    <a:lstStyle/>
                    <a:p>
                      <a:pPr algn="ctr" rtl="0" fontAlgn="b"/>
                      <a:r>
                        <a:rPr lang="en-US" sz="1050" u="none" strike="noStrike">
                          <a:effectLst/>
                          <a:latin typeface="Arial" panose="020B0604020202020204" pitchFamily="34" charset="0"/>
                          <a:cs typeface="Arial" panose="020B0604020202020204" pitchFamily="34" charset="0"/>
                        </a:rPr>
                        <a:t>29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Elizabeth Martey</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916249</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16</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u="none" strike="noStrike">
                          <a:effectLst/>
                          <a:latin typeface="Arial" panose="020B0604020202020204" pitchFamily="34" charset="0"/>
                          <a:cs typeface="Arial" panose="020B0604020202020204" pitchFamily="34" charset="0"/>
                        </a:rPr>
                        <a:t>4</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2,908.28</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u="none" strike="noStrike">
                          <a:effectLst/>
                          <a:latin typeface="Arial" panose="020B0604020202020204" pitchFamily="34" charset="0"/>
                          <a:cs typeface="Arial" panose="020B0604020202020204" pitchFamily="34" charset="0"/>
                        </a:rPr>
                        <a:t>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5,234.88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u="none" strike="noStrike">
                          <a:effectLst/>
                          <a:latin typeface="Arial" panose="020B0604020202020204" pitchFamily="34" charset="0"/>
                          <a:cs typeface="Arial" panose="020B0604020202020204" pitchFamily="34" charset="0"/>
                        </a:rPr>
                        <a:t>   6,979.92 </a:t>
                      </a:r>
                      <a:endParaRPr lang="en-US" sz="1050" b="0"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r>
              <a:tr h="187875">
                <a:tc>
                  <a:txBody>
                    <a:bodyPr/>
                    <a:lstStyle/>
                    <a:p>
                      <a:pPr algn="ctr" rtl="0" fontAlgn="b"/>
                      <a:r>
                        <a:rPr lang="en-US" sz="1050" u="none" strike="noStrike">
                          <a:effectLst/>
                          <a:latin typeface="Arial" panose="020B0604020202020204" pitchFamily="34" charset="0"/>
                          <a:cs typeface="Arial" panose="020B0604020202020204" pitchFamily="34" charset="0"/>
                        </a:rPr>
                        <a:t> </a:t>
                      </a:r>
                      <a:endParaRPr lang="en-US" sz="1050" b="1" i="0" u="none" strike="noStrike">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TOTAL</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ctr"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b="1" u="none" strike="noStrike" dirty="0">
                          <a:effectLst/>
                          <a:latin typeface="Arial" panose="020B0604020202020204" pitchFamily="34" charset="0"/>
                          <a:cs typeface="Arial" panose="020B0604020202020204" pitchFamily="34" charset="0"/>
                        </a:rPr>
                        <a:t>21,330.62</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l" rtl="0" fontAlgn="b"/>
                      <a:r>
                        <a:rPr lang="en-US" sz="1050" b="1" u="none" strike="noStrike" dirty="0">
                          <a:effectLst/>
                          <a:latin typeface="Arial" panose="020B0604020202020204" pitchFamily="34" charset="0"/>
                          <a:cs typeface="Arial" panose="020B0604020202020204" pitchFamily="34" charset="0"/>
                        </a:rPr>
                        <a:t>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b="1" u="none" strike="noStrike" dirty="0">
                          <a:effectLst/>
                          <a:latin typeface="Arial" panose="020B0604020202020204" pitchFamily="34" charset="0"/>
                          <a:cs typeface="Arial" panose="020B0604020202020204" pitchFamily="34" charset="0"/>
                        </a:rPr>
                        <a:t> 38,395.08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c>
                  <a:txBody>
                    <a:bodyPr/>
                    <a:lstStyle/>
                    <a:p>
                      <a:pPr algn="r" rtl="0" fontAlgn="b"/>
                      <a:r>
                        <a:rPr lang="en-US" sz="1050" b="1" u="none" strike="noStrike" dirty="0">
                          <a:effectLst/>
                          <a:latin typeface="Arial" panose="020B0604020202020204" pitchFamily="34" charset="0"/>
                          <a:cs typeface="Arial" panose="020B0604020202020204" pitchFamily="34" charset="0"/>
                        </a:rPr>
                        <a:t> 51,193.56 </a:t>
                      </a:r>
                      <a:endParaRPr lang="en-US" sz="1050" b="1" i="0" u="none" strike="noStrike" dirty="0">
                        <a:solidFill>
                          <a:srgbClr val="000000"/>
                        </a:solidFill>
                        <a:effectLst/>
                        <a:latin typeface="Arial" panose="020B0604020202020204" pitchFamily="34" charset="0"/>
                        <a:cs typeface="Arial" panose="020B0604020202020204" pitchFamily="34" charset="0"/>
                      </a:endParaRPr>
                    </a:p>
                  </a:txBody>
                  <a:tcPr marL="4973" marR="4973" marT="4973" marB="0" anchor="b"/>
                </a:tc>
              </a:tr>
            </a:tbl>
          </a:graphicData>
        </a:graphic>
      </p:graphicFrame>
    </p:spTree>
    <p:extLst>
      <p:ext uri="{BB962C8B-B14F-4D97-AF65-F5344CB8AC3E}">
        <p14:creationId xmlns:p14="http://schemas.microsoft.com/office/powerpoint/2010/main" val="95530695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109</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930853982"/>
              </p:ext>
            </p:extLst>
          </p:nvPr>
        </p:nvGraphicFramePr>
        <p:xfrm>
          <a:off x="269965" y="635724"/>
          <a:ext cx="11521440" cy="4711337"/>
        </p:xfrm>
        <a:graphic>
          <a:graphicData uri="http://schemas.openxmlformats.org/drawingml/2006/table">
            <a:tbl>
              <a:tblPr/>
              <a:tblGrid>
                <a:gridCol w="649095"/>
                <a:gridCol w="1745763"/>
                <a:gridCol w="809897"/>
                <a:gridCol w="548640"/>
                <a:gridCol w="696686"/>
                <a:gridCol w="1018903"/>
                <a:gridCol w="175269"/>
                <a:gridCol w="779085"/>
                <a:gridCol w="649095"/>
                <a:gridCol w="649095"/>
                <a:gridCol w="649095"/>
                <a:gridCol w="649095"/>
                <a:gridCol w="649095"/>
                <a:gridCol w="960121"/>
                <a:gridCol w="892506"/>
              </a:tblGrid>
              <a:tr h="266293">
                <a:tc>
                  <a:txBody>
                    <a:bodyPr/>
                    <a:lstStyle/>
                    <a:p>
                      <a:pPr algn="ctr"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1" i="0" u="sng" strike="noStrike">
                          <a:solidFill>
                            <a:srgbClr val="000000"/>
                          </a:solidFill>
                          <a:effectLst/>
                          <a:latin typeface="Arial" panose="020B0604020202020204" pitchFamily="34" charset="0"/>
                        </a:rPr>
                        <a:t>AUDIT UNIT</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36865">
                <a:tc>
                  <a:txBody>
                    <a:bodyPr/>
                    <a:lstStyle/>
                    <a:p>
                      <a:pPr algn="ctr" rtl="0" fontAlgn="b"/>
                      <a:r>
                        <a:rPr lang="en-US" sz="1000" b="1" i="0" u="none" strike="noStrike">
                          <a:solidFill>
                            <a:srgbClr val="000000"/>
                          </a:solidFill>
                          <a:effectLst/>
                          <a:latin typeface="Arial" panose="020B0604020202020204" pitchFamily="34" charset="0"/>
                        </a:rPr>
                        <a:t>S/NO.</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sng" strike="noStrike">
                          <a:solidFill>
                            <a:srgbClr val="000000"/>
                          </a:solidFill>
                          <a:effectLst/>
                          <a:latin typeface="Arial" panose="020B0604020202020204" pitchFamily="34" charset="0"/>
                        </a:rPr>
                        <a:t>MANE OF STAFF</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STAFF ID</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GRADE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dirty="0">
                          <a:solidFill>
                            <a:srgbClr val="000000"/>
                          </a:solidFill>
                          <a:effectLst/>
                          <a:latin typeface="Arial" panose="020B0604020202020204" pitchFamily="34" charset="0"/>
                        </a:rPr>
                        <a:t>SSSS</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BASIC SALARY</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PREMIUM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GOVERNMENT MACHINERY/PEMPAMSIE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86217">
                <a:tc>
                  <a:txBody>
                    <a:bodyPr/>
                    <a:lstStyle/>
                    <a:p>
                      <a:pPr algn="ctr" rtl="0" fontAlgn="b"/>
                      <a:r>
                        <a:rPr lang="en-US" sz="1200" b="0" i="0" u="none" strike="noStrike">
                          <a:solidFill>
                            <a:srgbClr val="000000"/>
                          </a:solidFill>
                          <a:effectLst/>
                          <a:latin typeface="Arial" panose="020B0604020202020204" pitchFamily="34" charset="0"/>
                        </a:rPr>
                        <a:t>30</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Mohammed Ali</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dirty="0">
                          <a:solidFill>
                            <a:srgbClr val="000000"/>
                          </a:solidFill>
                          <a:effectLst/>
                          <a:latin typeface="Arial" panose="020B0604020202020204" pitchFamily="34" charset="0"/>
                        </a:rPr>
                        <a:t>667139</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21</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8</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5,707.87</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10,274.16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13,698.84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22344">
                <a:tc>
                  <a:txBody>
                    <a:bodyPr/>
                    <a:lstStyle/>
                    <a:p>
                      <a:pPr algn="ctr" rtl="0" fontAlgn="b"/>
                      <a:r>
                        <a:rPr lang="en-US" sz="1200" b="0" i="0" u="none" strike="noStrike">
                          <a:solidFill>
                            <a:srgbClr val="000000"/>
                          </a:solidFill>
                          <a:effectLst/>
                          <a:latin typeface="Arial" panose="020B0604020202020204" pitchFamily="34" charset="0"/>
                        </a:rPr>
                        <a:t>31</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Bright Amoako -Asante</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920784</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10</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3,217.82</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5,792.04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7,722.72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22344">
                <a:tc>
                  <a:txBody>
                    <a:bodyPr/>
                    <a:lstStyle/>
                    <a:p>
                      <a:pPr algn="ctr" rtl="0" fontAlgn="b"/>
                      <a:r>
                        <a:rPr lang="en-US" sz="1200" b="0" i="0" u="none" strike="noStrike">
                          <a:solidFill>
                            <a:srgbClr val="000000"/>
                          </a:solidFill>
                          <a:effectLst/>
                          <a:latin typeface="Arial" panose="020B0604020202020204" pitchFamily="34" charset="0"/>
                        </a:rPr>
                        <a:t>32</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Clement Kwame Torkplizo</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1405098</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3</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2,859.67</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5,147.40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6,863.16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22344">
                <a:tc>
                  <a:txBody>
                    <a:bodyPr/>
                    <a:lstStyle/>
                    <a:p>
                      <a:pPr algn="ctr" rtl="0" fontAlgn="b"/>
                      <a:r>
                        <a:rPr lang="en-US" sz="1200" b="0" i="0" u="none" strike="noStrike">
                          <a:solidFill>
                            <a:srgbClr val="000000"/>
                          </a:solidFill>
                          <a:effectLst/>
                          <a:latin typeface="Arial" panose="020B0604020202020204" pitchFamily="34" charset="0"/>
                        </a:rPr>
                        <a:t>33</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Adolf Abraham Nartey</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1451060</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2,764.86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4,976.76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6,635.64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22344">
                <a:tc>
                  <a:txBody>
                    <a:bodyPr/>
                    <a:lstStyle/>
                    <a:p>
                      <a:pPr algn="ctr" rtl="0" fontAlgn="b"/>
                      <a:r>
                        <a:rPr lang="en-US" sz="1200" b="0" i="0" u="none" strike="noStrike">
                          <a:solidFill>
                            <a:srgbClr val="000000"/>
                          </a:solidFill>
                          <a:effectLst/>
                          <a:latin typeface="Arial" panose="020B0604020202020204" pitchFamily="34" charset="0"/>
                        </a:rPr>
                        <a:t>34</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Christopher Nabrah Addo</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1,493,071</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2,764.86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4,976.76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6,635.64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6293">
                <a:tc>
                  <a:txBody>
                    <a:bodyPr/>
                    <a:lstStyle/>
                    <a:p>
                      <a:pPr algn="ctr" rtl="0" fontAlgn="b"/>
                      <a:r>
                        <a:rPr lang="en-US" sz="1200" b="0" i="0" u="none" strike="noStrike">
                          <a:solidFill>
                            <a:srgbClr val="000000"/>
                          </a:solidFill>
                          <a:effectLst/>
                          <a:latin typeface="Arial" panose="020B0604020202020204" pitchFamily="34" charset="0"/>
                        </a:rPr>
                        <a:t>35</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Grace Danso</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1546589</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1</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0" i="0" u="none" strike="noStrike">
                          <a:solidFill>
                            <a:srgbClr val="000000"/>
                          </a:solidFill>
                          <a:effectLst/>
                          <a:latin typeface="Arial" panose="020B0604020202020204" pitchFamily="34" charset="0"/>
                        </a:rPr>
                        <a:t>2,764.86</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0"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4,976.76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0" i="0" u="none" strike="noStrike">
                          <a:solidFill>
                            <a:srgbClr val="000000"/>
                          </a:solidFill>
                          <a:effectLst/>
                          <a:latin typeface="Arial" panose="020B0604020202020204" pitchFamily="34" charset="0"/>
                        </a:rPr>
                        <a:t>   6,635.64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6293">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200" b="1" i="0" u="none" strike="noStrike">
                          <a:solidFill>
                            <a:srgbClr val="000000"/>
                          </a:solidFill>
                          <a:effectLst/>
                          <a:latin typeface="Arial" panose="020B0604020202020204" pitchFamily="34" charset="0"/>
                        </a:rPr>
                        <a:t>TOTAL</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20,079.94</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200" b="1" i="0" u="none" strike="noStrike">
                          <a:solidFill>
                            <a:srgbClr val="000000"/>
                          </a:solidFill>
                          <a:effectLst/>
                          <a:latin typeface="Arial" panose="020B0604020202020204" pitchFamily="34" charset="0"/>
                        </a:rPr>
                        <a:t>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1" i="0" u="none" strike="noStrike">
                          <a:solidFill>
                            <a:srgbClr val="000000"/>
                          </a:solidFill>
                          <a:effectLst/>
                          <a:latin typeface="Arial" panose="020B0604020202020204" pitchFamily="34" charset="0"/>
                        </a:rPr>
                        <a:t>  36,143.88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rtl="0" fontAlgn="b"/>
                      <a:r>
                        <a:rPr lang="en-US" sz="1200" b="1" i="0" u="none" strike="noStrike" dirty="0">
                          <a:solidFill>
                            <a:srgbClr val="000000"/>
                          </a:solidFill>
                          <a:effectLst/>
                          <a:latin typeface="Arial" panose="020B0604020202020204" pitchFamily="34" charset="0"/>
                        </a:rPr>
                        <a:t> 48,191.64 </a:t>
                      </a:r>
                    </a:p>
                  </a:txBody>
                  <a:tcPr marL="7405" marR="7405" marT="740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8357310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467046815"/>
              </p:ext>
            </p:extLst>
          </p:nvPr>
        </p:nvGraphicFramePr>
        <p:xfrm>
          <a:off x="322217" y="668814"/>
          <a:ext cx="11704685" cy="2434590"/>
        </p:xfrm>
        <a:graphic>
          <a:graphicData uri="http://schemas.openxmlformats.org/drawingml/2006/table">
            <a:tbl>
              <a:tblPr>
                <a:tableStyleId>{5940675A-B579-460E-94D1-54222C63F5DA}</a:tableStyleId>
              </a:tblPr>
              <a:tblGrid>
                <a:gridCol w="634487"/>
                <a:gridCol w="1838747"/>
                <a:gridCol w="740229"/>
                <a:gridCol w="740229"/>
                <a:gridCol w="548995"/>
                <a:gridCol w="819987"/>
                <a:gridCol w="356516"/>
                <a:gridCol w="404651"/>
                <a:gridCol w="761563"/>
                <a:gridCol w="765888"/>
                <a:gridCol w="765888"/>
                <a:gridCol w="571172"/>
                <a:gridCol w="605786"/>
                <a:gridCol w="887439"/>
                <a:gridCol w="1263108"/>
              </a:tblGrid>
              <a:tr h="333375">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S/NO</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sng" strike="noStrike" dirty="0">
                          <a:effectLst/>
                          <a:latin typeface="Arial" panose="020B0604020202020204" pitchFamily="34" charset="0"/>
                          <a:cs typeface="Arial" panose="020B0604020202020204" pitchFamily="34" charset="0"/>
                        </a:rPr>
                        <a:t>PROCUREMENT / STORES</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dirty="0" smtClean="0">
                          <a:effectLst/>
                          <a:latin typeface="Arial" panose="020B0604020202020204" pitchFamily="34" charset="0"/>
                          <a:cs typeface="Arial" panose="020B0604020202020204" pitchFamily="34" charset="0"/>
                        </a:rPr>
                        <a:t>STAFF ID</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smtClean="0">
                          <a:effectLst/>
                          <a:latin typeface="Arial" panose="020B0604020202020204" pitchFamily="34" charset="0"/>
                          <a:cs typeface="Arial" panose="020B0604020202020204" pitchFamily="34" charset="0"/>
                        </a:rPr>
                        <a:t>GRADE</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smtClean="0">
                          <a:effectLst/>
                          <a:latin typeface="Arial" panose="020B0604020202020204" pitchFamily="34" charset="0"/>
                          <a:cs typeface="Arial" panose="020B0604020202020204" pitchFamily="34" charset="0"/>
                        </a:rPr>
                        <a:t>SSSS</a:t>
                      </a: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smtClean="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r>
                        <a:rPr lang="en-US" sz="1200" b="1" u="none" strike="noStrike" dirty="0" smtClean="0">
                          <a:effectLst/>
                          <a:latin typeface="Arial" panose="020B0604020202020204" pitchFamily="34" charset="0"/>
                          <a:cs typeface="Arial" panose="020B0604020202020204" pitchFamily="34" charset="0"/>
                        </a:rPr>
                        <a:t>PREMIUM</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r>
                        <a:rPr lang="en-US" sz="1200" b="1" u="none" strike="noStrike" dirty="0" smtClean="0">
                          <a:effectLst/>
                          <a:latin typeface="Arial" panose="020B0604020202020204" pitchFamily="34" charset="0"/>
                          <a:cs typeface="Arial" panose="020B0604020202020204" pitchFamily="34" charset="0"/>
                        </a:rPr>
                        <a:t>GOVERNMENT</a:t>
                      </a:r>
                      <a:r>
                        <a:rPr lang="en-US" sz="1200" b="1" u="none" strike="noStrike" baseline="0" dirty="0" smtClean="0">
                          <a:effectLst/>
                          <a:latin typeface="Arial" panose="020B0604020202020204" pitchFamily="34" charset="0"/>
                          <a:cs typeface="Arial" panose="020B0604020202020204" pitchFamily="34" charset="0"/>
                        </a:rPr>
                        <a:t> MACHINERY/PEMPAMSIE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00025">
                <a:tc>
                  <a:txBody>
                    <a:bodyPr/>
                    <a:lstStyle/>
                    <a:p>
                      <a:pPr algn="ctr" fontAlgn="b"/>
                      <a:r>
                        <a:rPr lang="en-US" sz="1200" u="none" strike="noStrike">
                          <a:effectLst/>
                          <a:latin typeface="Arial" panose="020B0604020202020204" pitchFamily="34" charset="0"/>
                          <a:cs typeface="Arial" panose="020B0604020202020204" pitchFamily="34" charset="0"/>
                        </a:rPr>
                        <a:t>36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Francis Yeboah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104094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3,620.83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543.12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724.17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00025">
                <a:tc>
                  <a:txBody>
                    <a:bodyPr/>
                    <a:lstStyle/>
                    <a:p>
                      <a:pPr algn="ctr" fontAlgn="b"/>
                      <a:r>
                        <a:rPr lang="en-US" sz="1200" u="none" strike="noStrike">
                          <a:effectLst/>
                          <a:latin typeface="Arial" panose="020B0604020202020204" pitchFamily="34" charset="0"/>
                          <a:cs typeface="Arial" panose="020B0604020202020204" pitchFamily="34" charset="0"/>
                        </a:rPr>
                        <a:t>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Fuseini Ayisha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1452377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2,457.12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368.57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491.42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00025">
                <a:tc>
                  <a:txBody>
                    <a:bodyPr/>
                    <a:lstStyle/>
                    <a:p>
                      <a:pPr algn="ctr" fontAlgn="b"/>
                      <a:r>
                        <a:rPr lang="en-US" sz="1200" u="none" strike="noStrike">
                          <a:effectLst/>
                          <a:latin typeface="Arial" panose="020B0604020202020204" pitchFamily="34" charset="0"/>
                          <a:cs typeface="Arial" panose="020B0604020202020204" pitchFamily="34" charset="0"/>
                        </a:rPr>
                        <a:t>38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Anita Okai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1524919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2,457.12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368.57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491.42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00025">
                <a:tc>
                  <a:txBody>
                    <a:bodyPr/>
                    <a:lstStyle/>
                    <a:p>
                      <a:pPr algn="ctr" fontAlgn="b"/>
                      <a:r>
                        <a:rPr lang="en-US" sz="1200" u="none" strike="noStrike">
                          <a:effectLst/>
                          <a:latin typeface="Arial" panose="020B0604020202020204" pitchFamily="34" charset="0"/>
                          <a:cs typeface="Arial" panose="020B0604020202020204" pitchFamily="34" charset="0"/>
                        </a:rPr>
                        <a:t>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Benson Tetteh Lartey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1529781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2,457.12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a:effectLst/>
                          <a:latin typeface="Arial" panose="020B0604020202020204" pitchFamily="34" charset="0"/>
                          <a:cs typeface="Arial" panose="020B0604020202020204" pitchFamily="34" charset="0"/>
                        </a:rPr>
                        <a:t>                368.57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u="none" strike="noStrike" dirty="0">
                          <a:effectLst/>
                          <a:latin typeface="Arial" panose="020B0604020202020204" pitchFamily="34" charset="0"/>
                          <a:cs typeface="Arial" panose="020B0604020202020204" pitchFamily="34" charset="0"/>
                        </a:rPr>
                        <a:t>            491.42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r h="200025">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10,992.19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l"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a:effectLst/>
                          <a:latin typeface="Arial" panose="020B0604020202020204" pitchFamily="34" charset="0"/>
                          <a:cs typeface="Arial" panose="020B0604020202020204" pitchFamily="34" charset="0"/>
                        </a:rPr>
                        <a:t>            1,648.83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n-US" sz="1200" b="1" u="none" strike="noStrike" dirty="0">
                          <a:effectLst/>
                          <a:latin typeface="Arial" panose="020B0604020202020204" pitchFamily="34" charset="0"/>
                          <a:cs typeface="Arial" panose="020B0604020202020204" pitchFamily="34" charset="0"/>
                        </a:rPr>
                        <a:t>       2,198.44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r>
            </a:tbl>
          </a:graphicData>
        </a:graphic>
      </p:graphicFrame>
    </p:spTree>
    <p:extLst>
      <p:ext uri="{BB962C8B-B14F-4D97-AF65-F5344CB8AC3E}">
        <p14:creationId xmlns:p14="http://schemas.microsoft.com/office/powerpoint/2010/main" val="115790286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111</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3975104789"/>
              </p:ext>
            </p:extLst>
          </p:nvPr>
        </p:nvGraphicFramePr>
        <p:xfrm>
          <a:off x="287387" y="358911"/>
          <a:ext cx="11383319" cy="6362564"/>
        </p:xfrm>
        <a:graphic>
          <a:graphicData uri="http://schemas.openxmlformats.org/drawingml/2006/table">
            <a:tbl>
              <a:tblPr>
                <a:tableStyleId>{5940675A-B579-460E-94D1-54222C63F5DA}</a:tableStyleId>
              </a:tblPr>
              <a:tblGrid>
                <a:gridCol w="657493"/>
                <a:gridCol w="1230540"/>
                <a:gridCol w="661500"/>
                <a:gridCol w="661500"/>
                <a:gridCol w="661500"/>
                <a:gridCol w="964689"/>
                <a:gridCol w="661500"/>
                <a:gridCol w="661500"/>
                <a:gridCol w="661500"/>
                <a:gridCol w="661500"/>
                <a:gridCol w="661500"/>
                <a:gridCol w="661500"/>
                <a:gridCol w="661500"/>
                <a:gridCol w="964689"/>
                <a:gridCol w="950908"/>
              </a:tblGrid>
              <a:tr h="461364">
                <a:tc>
                  <a:txBody>
                    <a:bodyPr/>
                    <a:lstStyle/>
                    <a:p>
                      <a:pPr algn="ctr"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sng" strike="noStrike" dirty="0">
                          <a:effectLst/>
                          <a:latin typeface="Arial" panose="020B0604020202020204" pitchFamily="34" charset="0"/>
                          <a:cs typeface="Arial" panose="020B0604020202020204" pitchFamily="34" charset="0"/>
                        </a:rPr>
                        <a:t>REVENUE UNIT</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984834">
                <a:tc>
                  <a:txBody>
                    <a:bodyPr/>
                    <a:lstStyle/>
                    <a:p>
                      <a:pPr algn="ctr" rtl="0" fontAlgn="b"/>
                      <a:r>
                        <a:rPr lang="en-US" sz="1200" b="1" u="none" strike="noStrike" dirty="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sng" strike="noStrike" dirty="0">
                          <a:effectLst/>
                          <a:latin typeface="Arial" panose="020B0604020202020204" pitchFamily="34" charset="0"/>
                          <a:cs typeface="Arial" panose="020B0604020202020204" pitchFamily="34" charset="0"/>
                        </a:rPr>
                        <a:t>NAME OF STAFF</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ID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r>
              <a:tr h="452491">
                <a:tc>
                  <a:txBody>
                    <a:bodyPr/>
                    <a:lstStyle/>
                    <a:p>
                      <a:pPr algn="ctr" rtl="0" fontAlgn="b"/>
                      <a:r>
                        <a:rPr lang="en-US" sz="1200" u="none" strike="noStrike">
                          <a:effectLst/>
                          <a:latin typeface="Arial" panose="020B0604020202020204" pitchFamily="34" charset="0"/>
                          <a:cs typeface="Arial" panose="020B0604020202020204" pitchFamily="34" charset="0"/>
                        </a:rPr>
                        <a:t>40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Patrick Samuel </a:t>
                      </a:r>
                      <a:r>
                        <a:rPr lang="en-US" sz="1200" u="none" strike="noStrike" dirty="0" err="1">
                          <a:effectLst/>
                          <a:latin typeface="Arial" panose="020B0604020202020204" pitchFamily="34" charset="0"/>
                          <a:cs typeface="Arial" panose="020B0604020202020204" pitchFamily="34" charset="0"/>
                        </a:rPr>
                        <a:t>Sarpong</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685355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15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2,457.12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4,422.84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5,897.04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452491">
                <a:tc>
                  <a:txBody>
                    <a:bodyPr/>
                    <a:lstStyle/>
                    <a:p>
                      <a:pPr algn="ctr" rtl="0" fontAlgn="b"/>
                      <a:r>
                        <a:rPr lang="en-US" sz="1200" u="none" strike="noStrike">
                          <a:effectLst/>
                          <a:latin typeface="Arial" panose="020B0604020202020204" pitchFamily="34" charset="0"/>
                          <a:cs typeface="Arial" panose="020B0604020202020204" pitchFamily="34" charset="0"/>
                        </a:rPr>
                        <a:t>41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Asihene Seth 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76169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9</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11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1,432.70</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2,578.92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3,438.48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452491">
                <a:tc>
                  <a:txBody>
                    <a:bodyPr/>
                    <a:lstStyle/>
                    <a:p>
                      <a:pPr algn="ctr" rtl="0" fontAlgn="b"/>
                      <a:r>
                        <a:rPr lang="en-US" sz="1200" u="none" strike="noStrike">
                          <a:effectLst/>
                          <a:latin typeface="Arial" panose="020B0604020202020204" pitchFamily="34" charset="0"/>
                          <a:cs typeface="Arial" panose="020B0604020202020204" pitchFamily="34" charset="0"/>
                        </a:rPr>
                        <a:t>42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Janet Afosah Nyarkoaa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646190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2,584.58</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4,652.28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6,203.04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452491">
                <a:tc>
                  <a:txBody>
                    <a:bodyPr/>
                    <a:lstStyle/>
                    <a:p>
                      <a:pPr algn="ctr" rtl="0" fontAlgn="b"/>
                      <a:r>
                        <a:rPr lang="en-US" sz="1200" u="none" strike="noStrike">
                          <a:effectLst/>
                          <a:latin typeface="Arial" panose="020B0604020202020204" pitchFamily="34" charset="0"/>
                          <a:cs typeface="Arial" panose="020B0604020202020204" pitchFamily="34" charset="0"/>
                        </a:rPr>
                        <a:t>43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Ophelia Boabeng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842939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1,753.91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3,157.08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4,209.36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452491">
                <a:tc>
                  <a:txBody>
                    <a:bodyPr/>
                    <a:lstStyle/>
                    <a:p>
                      <a:pPr algn="ctr" rtl="0" fontAlgn="b"/>
                      <a:r>
                        <a:rPr lang="en-US" sz="1200" u="none" strike="noStrike">
                          <a:effectLst/>
                          <a:latin typeface="Arial" panose="020B0604020202020204" pitchFamily="34" charset="0"/>
                          <a:cs typeface="Arial" panose="020B0604020202020204" pitchFamily="34" charset="0"/>
                        </a:rPr>
                        <a:t>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Richmond  Antwi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903359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3,104.28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4,139.04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368376">
                <a:tc>
                  <a:txBody>
                    <a:bodyPr/>
                    <a:lstStyle/>
                    <a:p>
                      <a:pPr algn="ctr" rtl="0" fontAlgn="b"/>
                      <a:r>
                        <a:rPr lang="en-US" sz="1200" u="none" strike="noStrike" dirty="0">
                          <a:effectLst/>
                          <a:latin typeface="Arial" panose="020B0604020202020204" pitchFamily="34" charset="0"/>
                          <a:cs typeface="Arial" panose="020B0604020202020204" pitchFamily="34" charset="0"/>
                        </a:rPr>
                        <a:t>45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endParaRPr lang="en-US" sz="1200" u="none" strike="noStrike" dirty="0" smtClean="0">
                        <a:effectLst/>
                        <a:latin typeface="Arial" panose="020B0604020202020204" pitchFamily="34" charset="0"/>
                        <a:cs typeface="Arial" panose="020B0604020202020204" pitchFamily="34" charset="0"/>
                      </a:endParaRPr>
                    </a:p>
                    <a:p>
                      <a:pPr algn="l" rtl="0" fontAlgn="b"/>
                      <a:r>
                        <a:rPr lang="en-US" sz="1200" u="none" strike="noStrike" dirty="0" err="1" smtClean="0">
                          <a:effectLst/>
                          <a:latin typeface="Arial" panose="020B0604020202020204" pitchFamily="34" charset="0"/>
                          <a:cs typeface="Arial" panose="020B0604020202020204" pitchFamily="34" charset="0"/>
                        </a:rPr>
                        <a:t>Abora</a:t>
                      </a:r>
                      <a:r>
                        <a:rPr lang="en-US" sz="1200" u="none" strike="noStrike" dirty="0" smtClean="0">
                          <a:effectLst/>
                          <a:latin typeface="Arial" panose="020B0604020202020204" pitchFamily="34" charset="0"/>
                          <a:cs typeface="Arial" panose="020B0604020202020204" pitchFamily="34" charset="0"/>
                        </a:rPr>
                        <a:t> </a:t>
                      </a:r>
                      <a:r>
                        <a:rPr lang="en-US" sz="1200" u="none" strike="noStrike" dirty="0">
                          <a:effectLst/>
                          <a:latin typeface="Arial" panose="020B0604020202020204" pitchFamily="34" charset="0"/>
                          <a:cs typeface="Arial" panose="020B0604020202020204" pitchFamily="34" charset="0"/>
                        </a:rPr>
                        <a:t>Peter </a:t>
                      </a:r>
                      <a:endParaRPr lang="en-US" sz="1200" u="none" strike="noStrike" dirty="0" smtClean="0">
                        <a:effectLst/>
                        <a:latin typeface="Arial" panose="020B0604020202020204" pitchFamily="34" charset="0"/>
                        <a:cs typeface="Arial" panose="020B0604020202020204" pitchFamily="34" charset="0"/>
                      </a:endParaRPr>
                    </a:p>
                    <a:p>
                      <a:pPr algn="l" rtl="0"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562873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3,104.28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4,139.04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326265">
                <a:tc>
                  <a:txBody>
                    <a:bodyPr/>
                    <a:lstStyle/>
                    <a:p>
                      <a:pPr algn="ctr" rtl="0" fontAlgn="b"/>
                      <a:r>
                        <a:rPr lang="en-US" sz="1200" u="none" strike="noStrike">
                          <a:effectLst/>
                          <a:latin typeface="Arial" panose="020B0604020202020204" pitchFamily="34" charset="0"/>
                          <a:cs typeface="Arial" panose="020B0604020202020204" pitchFamily="34" charset="0"/>
                        </a:rPr>
                        <a:t>46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endParaRPr lang="en-US" sz="1200" u="none" strike="noStrike" dirty="0" smtClean="0">
                        <a:effectLst/>
                        <a:latin typeface="Arial" panose="020B0604020202020204" pitchFamily="34" charset="0"/>
                        <a:cs typeface="Arial" panose="020B0604020202020204" pitchFamily="34" charset="0"/>
                      </a:endParaRPr>
                    </a:p>
                    <a:p>
                      <a:pPr algn="l" rtl="0" fontAlgn="b"/>
                      <a:r>
                        <a:rPr lang="en-US" sz="1200" u="none" strike="noStrike" dirty="0" err="1" smtClean="0">
                          <a:effectLst/>
                          <a:latin typeface="Arial" panose="020B0604020202020204" pitchFamily="34" charset="0"/>
                          <a:cs typeface="Arial" panose="020B0604020202020204" pitchFamily="34" charset="0"/>
                        </a:rPr>
                        <a:t>Adu</a:t>
                      </a:r>
                      <a:r>
                        <a:rPr lang="en-US" sz="1200" u="none" strike="noStrike" dirty="0" smtClean="0">
                          <a:effectLst/>
                          <a:latin typeface="Arial" panose="020B0604020202020204" pitchFamily="34" charset="0"/>
                          <a:cs typeface="Arial" panose="020B0604020202020204" pitchFamily="34" charset="0"/>
                        </a:rPr>
                        <a:t> </a:t>
                      </a:r>
                      <a:r>
                        <a:rPr lang="en-US" sz="1200" u="none" strike="noStrike" dirty="0" err="1" smtClean="0">
                          <a:effectLst/>
                          <a:latin typeface="Arial" panose="020B0604020202020204" pitchFamily="34" charset="0"/>
                          <a:cs typeface="Arial" panose="020B0604020202020204" pitchFamily="34" charset="0"/>
                        </a:rPr>
                        <a:t>Gyamfi</a:t>
                      </a:r>
                      <a:endParaRPr lang="en-US" sz="1200" u="none" strike="noStrike" dirty="0" smtClean="0">
                        <a:effectLst/>
                        <a:latin typeface="Arial" panose="020B0604020202020204" pitchFamily="34" charset="0"/>
                        <a:cs typeface="Arial" panose="020B0604020202020204" pitchFamily="34" charset="0"/>
                      </a:endParaRPr>
                    </a:p>
                    <a:p>
                      <a:pPr algn="l" rtl="0"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694459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2,584.58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4,652.28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6,203.04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452491">
                <a:tc>
                  <a:txBody>
                    <a:bodyPr/>
                    <a:lstStyle/>
                    <a:p>
                      <a:pPr algn="ctr" rtl="0" fontAlgn="b"/>
                      <a:r>
                        <a:rPr lang="en-US" sz="1200" u="none" strike="noStrike">
                          <a:effectLst/>
                          <a:latin typeface="Arial" panose="020B0604020202020204" pitchFamily="34" charset="0"/>
                          <a:cs typeface="Arial" panose="020B0604020202020204" pitchFamily="34" charset="0"/>
                        </a:rPr>
                        <a:t>47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Jerome Atiogbe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891634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1,408.75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2,535.72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3,381.00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232258">
                <a:tc>
                  <a:txBody>
                    <a:bodyPr/>
                    <a:lstStyle/>
                    <a:p>
                      <a:pPr algn="ctr" rtl="0" fontAlgn="b"/>
                      <a:r>
                        <a:rPr lang="en-US" sz="1200" u="none" strike="noStrike">
                          <a:effectLst/>
                          <a:latin typeface="Arial" panose="020B0604020202020204" pitchFamily="34" charset="0"/>
                          <a:cs typeface="Arial" panose="020B0604020202020204" pitchFamily="34" charset="0"/>
                        </a:rPr>
                        <a:t>48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MacCarthy Kwaku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944627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3,104.28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4,139.04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276" marR="7276" marT="7276" marB="0" anchor="b"/>
                </a:tc>
              </a:tr>
              <a:tr h="596830">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17,395.41</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31,311.96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41,749.08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276" marR="7276" marT="7276" marB="0" anchor="b"/>
                </a:tc>
              </a:tr>
            </a:tbl>
          </a:graphicData>
        </a:graphic>
      </p:graphicFrame>
    </p:spTree>
    <p:extLst>
      <p:ext uri="{BB962C8B-B14F-4D97-AF65-F5344CB8AC3E}">
        <p14:creationId xmlns:p14="http://schemas.microsoft.com/office/powerpoint/2010/main" val="364229357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112</a:t>
            </a:fld>
            <a:endParaRPr lang="en-US"/>
          </a:p>
        </p:txBody>
      </p:sp>
      <p:graphicFrame>
        <p:nvGraphicFramePr>
          <p:cNvPr id="8" name="Table 7"/>
          <p:cNvGraphicFramePr>
            <a:graphicFrameLocks noGrp="1"/>
          </p:cNvGraphicFramePr>
          <p:nvPr>
            <p:extLst>
              <p:ext uri="{D42A27DB-BD31-4B8C-83A1-F6EECF244321}">
                <p14:modId xmlns:p14="http://schemas.microsoft.com/office/powerpoint/2010/main" val="4049415253"/>
              </p:ext>
            </p:extLst>
          </p:nvPr>
        </p:nvGraphicFramePr>
        <p:xfrm>
          <a:off x="508004" y="812800"/>
          <a:ext cx="10794996" cy="5718342"/>
        </p:xfrm>
        <a:graphic>
          <a:graphicData uri="http://schemas.openxmlformats.org/drawingml/2006/table">
            <a:tbl>
              <a:tblPr>
                <a:tableStyleId>{5940675A-B579-460E-94D1-54222C63F5DA}</a:tableStyleId>
              </a:tblPr>
              <a:tblGrid>
                <a:gridCol w="631902"/>
                <a:gridCol w="1053171"/>
                <a:gridCol w="631902"/>
                <a:gridCol w="631902"/>
                <a:gridCol w="631902"/>
                <a:gridCol w="829372"/>
                <a:gridCol w="631902"/>
                <a:gridCol w="631902"/>
                <a:gridCol w="631902"/>
                <a:gridCol w="631902"/>
                <a:gridCol w="631902"/>
                <a:gridCol w="631902"/>
                <a:gridCol w="631902"/>
                <a:gridCol w="921525"/>
                <a:gridCol w="1040006"/>
              </a:tblGrid>
              <a:tr h="466094">
                <a:tc>
                  <a:txBody>
                    <a:bodyPr/>
                    <a:lstStyle/>
                    <a:p>
                      <a:pPr algn="ctr"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sng" strike="noStrike">
                          <a:effectLst/>
                          <a:latin typeface="Arial" panose="020B0604020202020204" pitchFamily="34" charset="0"/>
                          <a:cs typeface="Arial" panose="020B0604020202020204" pitchFamily="34" charset="0"/>
                        </a:rPr>
                        <a:t>ENVIRONMENTAL </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238006">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sng" strike="noStrike">
                          <a:effectLst/>
                          <a:latin typeface="Arial" panose="020B0604020202020204" pitchFamily="34" charset="0"/>
                          <a:cs typeface="Arial" panose="020B0604020202020204" pitchFamily="34" charset="0"/>
                        </a:rPr>
                        <a:t>HEALTH UNIT</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882604">
                <a:tc>
                  <a:txBody>
                    <a:bodyPr/>
                    <a:lstStyle/>
                    <a:p>
                      <a:pPr algn="ctr" rtl="0" fontAlgn="b"/>
                      <a:r>
                        <a:rPr lang="en-US" sz="1200" b="1" u="none" strike="noStrike" dirty="0">
                          <a:effectLst/>
                          <a:latin typeface="Arial" panose="020B0604020202020204" pitchFamily="34" charset="0"/>
                          <a:cs typeface="Arial" panose="020B0604020202020204" pitchFamily="34" charset="0"/>
                        </a:rPr>
                        <a:t>S/NO.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NAME OF STAFF</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ID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r>
              <a:tr h="694184">
                <a:tc>
                  <a:txBody>
                    <a:bodyPr/>
                    <a:lstStyle/>
                    <a:p>
                      <a:pPr algn="ctr" rtl="0" fontAlgn="b"/>
                      <a:r>
                        <a:rPr lang="en-US" sz="1200" u="none" strike="noStrike">
                          <a:effectLst/>
                          <a:latin typeface="Arial" panose="020B0604020202020204" pitchFamily="34" charset="0"/>
                          <a:cs typeface="Arial" panose="020B0604020202020204" pitchFamily="34" charset="0"/>
                        </a:rPr>
                        <a:t>49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Gershon Kwaku Hiamedey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49734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3,560.31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6,408.60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8,544.72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694184">
                <a:tc>
                  <a:txBody>
                    <a:bodyPr/>
                    <a:lstStyle/>
                    <a:p>
                      <a:pPr algn="ctr" rtl="0" fontAlgn="b"/>
                      <a:r>
                        <a:rPr lang="en-US" sz="1200" u="none" strike="noStrike">
                          <a:effectLst/>
                          <a:latin typeface="Arial" panose="020B0604020202020204" pitchFamily="34" charset="0"/>
                          <a:cs typeface="Arial" panose="020B0604020202020204" pitchFamily="34" charset="0"/>
                        </a:rPr>
                        <a:t>50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Kumenu Beatrice Venunye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683092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2,498.89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4,497.96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5,997.36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238006">
                <a:tc>
                  <a:txBody>
                    <a:bodyPr/>
                    <a:lstStyle/>
                    <a:p>
                      <a:pPr algn="ctr" rtl="0" fontAlgn="b"/>
                      <a:r>
                        <a:rPr lang="en-US" sz="1200" u="none" strike="noStrike">
                          <a:effectLst/>
                          <a:latin typeface="Arial" panose="020B0604020202020204" pitchFamily="34" charset="0"/>
                          <a:cs typeface="Arial" panose="020B0604020202020204" pitchFamily="34" charset="0"/>
                        </a:rPr>
                        <a:t>51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Collins Yeboah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1374760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1,783.73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3,210.72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4,281.00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694184">
                <a:tc>
                  <a:txBody>
                    <a:bodyPr/>
                    <a:lstStyle/>
                    <a:p>
                      <a:pPr algn="ctr" rtl="0" fontAlgn="b"/>
                      <a:r>
                        <a:rPr lang="en-US" sz="1200" u="none" strike="noStrike">
                          <a:effectLst/>
                          <a:latin typeface="Arial" panose="020B0604020202020204" pitchFamily="34" charset="0"/>
                          <a:cs typeface="Arial" panose="020B0604020202020204" pitchFamily="34" charset="0"/>
                        </a:rPr>
                        <a:t>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Kenneth Kwaku Tumawu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982944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2,258.51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4,065.36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5,420.40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694184">
                <a:tc>
                  <a:txBody>
                    <a:bodyPr/>
                    <a:lstStyle/>
                    <a:p>
                      <a:pPr algn="ctr" rtl="0" fontAlgn="b"/>
                      <a:r>
                        <a:rPr lang="en-US" sz="1200" u="none" strike="noStrike">
                          <a:effectLst/>
                          <a:latin typeface="Arial" panose="020B0604020202020204" pitchFamily="34" charset="0"/>
                          <a:cs typeface="Arial" panose="020B0604020202020204" pitchFamily="34" charset="0"/>
                        </a:rPr>
                        <a:t>53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Samuel Agyapong Akosah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1408859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2,859.67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5,147.40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6,863.16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238006">
                <a:tc>
                  <a:txBody>
                    <a:bodyPr/>
                    <a:lstStyle/>
                    <a:p>
                      <a:pPr algn="ctr" rtl="0" fontAlgn="b"/>
                      <a:r>
                        <a:rPr lang="en-US" sz="1200" u="none" strike="noStrike">
                          <a:effectLst/>
                          <a:latin typeface="Arial" panose="020B0604020202020204" pitchFamily="34" charset="0"/>
                          <a:cs typeface="Arial" panose="020B0604020202020204" pitchFamily="34" charset="0"/>
                        </a:rPr>
                        <a:t>54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Dzila Edem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1099838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2,007.13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3,612.84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4,817.16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66094">
                <a:tc>
                  <a:txBody>
                    <a:bodyPr/>
                    <a:lstStyle/>
                    <a:p>
                      <a:pPr algn="ctr" rtl="0" fontAlgn="b"/>
                      <a:r>
                        <a:rPr lang="en-US" sz="1200" u="none" strike="noStrike">
                          <a:effectLst/>
                          <a:latin typeface="Arial" panose="020B0604020202020204" pitchFamily="34" charset="0"/>
                          <a:cs typeface="Arial" panose="020B0604020202020204" pitchFamily="34" charset="0"/>
                        </a:rPr>
                        <a:t>55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Amaah-Quao Samuel Nii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1347965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2,908.28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5,234.88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6,979.92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238006">
                <a:tc>
                  <a:txBody>
                    <a:bodyPr/>
                    <a:lstStyle/>
                    <a:p>
                      <a:pPr algn="ctr" rtl="0" fontAlgn="b"/>
                      <a:r>
                        <a:rPr lang="en-US" sz="1200" u="none" strike="noStrike">
                          <a:effectLst/>
                          <a:latin typeface="Arial" panose="020B0604020202020204" pitchFamily="34" charset="0"/>
                          <a:cs typeface="Arial" panose="020B0604020202020204" pitchFamily="34" charset="0"/>
                        </a:rPr>
                        <a:t>56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Dompreh Kudjo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76178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1,131.52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2,036.76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dirty="0">
                          <a:effectLst/>
                          <a:latin typeface="Arial" panose="020B0604020202020204" pitchFamily="34" charset="0"/>
                          <a:cs typeface="Arial" panose="020B0604020202020204" pitchFamily="34" charset="0"/>
                        </a:rPr>
                        <a:t>         2,715.60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r>
            </a:tbl>
          </a:graphicData>
        </a:graphic>
      </p:graphicFrame>
    </p:spTree>
    <p:extLst>
      <p:ext uri="{BB962C8B-B14F-4D97-AF65-F5344CB8AC3E}">
        <p14:creationId xmlns:p14="http://schemas.microsoft.com/office/powerpoint/2010/main" val="424974651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113</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616648930"/>
              </p:ext>
            </p:extLst>
          </p:nvPr>
        </p:nvGraphicFramePr>
        <p:xfrm>
          <a:off x="889003" y="474129"/>
          <a:ext cx="10625663" cy="5777660"/>
        </p:xfrm>
        <a:graphic>
          <a:graphicData uri="http://schemas.openxmlformats.org/drawingml/2006/table">
            <a:tbl>
              <a:tblPr>
                <a:tableStyleId>{5940675A-B579-460E-94D1-54222C63F5DA}</a:tableStyleId>
              </a:tblPr>
              <a:tblGrid>
                <a:gridCol w="621990"/>
                <a:gridCol w="1036650"/>
                <a:gridCol w="621990"/>
                <a:gridCol w="621990"/>
                <a:gridCol w="621990"/>
                <a:gridCol w="816362"/>
                <a:gridCol w="621990"/>
                <a:gridCol w="621990"/>
                <a:gridCol w="621990"/>
                <a:gridCol w="621990"/>
                <a:gridCol w="621990"/>
                <a:gridCol w="621990"/>
                <a:gridCol w="621990"/>
                <a:gridCol w="907069"/>
                <a:gridCol w="1023692"/>
              </a:tblGrid>
              <a:tr h="412690">
                <a:tc>
                  <a:txBody>
                    <a:bodyPr/>
                    <a:lstStyle/>
                    <a:p>
                      <a:pPr algn="ctr" rtl="0" fontAlgn="b"/>
                      <a:r>
                        <a:rPr lang="en-US" sz="1200" u="none" strike="noStrike" dirty="0">
                          <a:effectLst/>
                          <a:latin typeface="Arial" panose="020B0604020202020204" pitchFamily="34" charset="0"/>
                          <a:cs typeface="Arial" panose="020B0604020202020204" pitchFamily="34" charset="0"/>
                        </a:rPr>
                        <a:t>57</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Annor Ernest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76175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1,294.88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2,330.76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3,107.76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Sophia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147478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1,131.52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2,036.76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2,715.60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Ansah Eunice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76184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1,231.03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2,215.80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2,954.52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Dora Acheampong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891643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1,170.32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2,106.60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2,808.72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Kingsford Arthur</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104457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1,231.03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2,215.80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2,954.52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Kwabena Tom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675611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1,170.32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2,106.60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2,808.72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Habib Kasuum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41936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1,385.21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2,493.36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3,324.48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Charles Amoah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645425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1,131.52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2,036.76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2,715.60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Yakubu Kwabena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67389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1,294.88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2,330.76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3,107.76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Opoku Kofi Sakyi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1502279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3,104.28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4,139.04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Antwi Enoch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764820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2,007.13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3,612.84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4,817.16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Agnes Arhin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1541705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955.99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1,720.80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2,294.40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u="none" strike="noStrike">
                          <a:effectLst/>
                          <a:latin typeface="Arial" panose="020B0604020202020204" pitchFamily="34" charset="0"/>
                          <a:cs typeface="Arial" panose="020B0604020202020204" pitchFamily="34" charset="0"/>
                        </a:rPr>
                        <a:t>69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Micheal Ahenkrah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1545125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1,362.05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2,451.72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3,268.92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7620" marR="7620" marT="7620" marB="0" anchor="b"/>
                </a:tc>
              </a:tr>
              <a:tr h="412690">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36,098.51</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64,977.36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86,636.52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7620" marR="7620" marT="7620" marB="0" anchor="b"/>
                </a:tc>
              </a:tr>
            </a:tbl>
          </a:graphicData>
        </a:graphic>
      </p:graphicFrame>
    </p:spTree>
    <p:extLst>
      <p:ext uri="{BB962C8B-B14F-4D97-AF65-F5344CB8AC3E}">
        <p14:creationId xmlns:p14="http://schemas.microsoft.com/office/powerpoint/2010/main" val="422474094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114</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830125368"/>
              </p:ext>
            </p:extLst>
          </p:nvPr>
        </p:nvGraphicFramePr>
        <p:xfrm>
          <a:off x="668869" y="762000"/>
          <a:ext cx="10684933" cy="5708031"/>
        </p:xfrm>
        <a:graphic>
          <a:graphicData uri="http://schemas.openxmlformats.org/drawingml/2006/table">
            <a:tbl>
              <a:tblPr>
                <a:tableStyleId>{5940675A-B579-460E-94D1-54222C63F5DA}</a:tableStyleId>
              </a:tblPr>
              <a:tblGrid>
                <a:gridCol w="550888"/>
                <a:gridCol w="1675619"/>
                <a:gridCol w="791901"/>
                <a:gridCol w="550888"/>
                <a:gridCol w="436119"/>
                <a:gridCol w="918146"/>
                <a:gridCol w="550888"/>
                <a:gridCol w="550888"/>
                <a:gridCol w="550888"/>
                <a:gridCol w="550888"/>
                <a:gridCol w="550888"/>
                <a:gridCol w="550888"/>
                <a:gridCol w="550888"/>
                <a:gridCol w="803379"/>
                <a:gridCol w="1101777"/>
              </a:tblGrid>
              <a:tr h="510074">
                <a:tc>
                  <a:txBody>
                    <a:bodyPr/>
                    <a:lstStyle/>
                    <a:p>
                      <a:pPr algn="ctr"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sng" strike="noStrike">
                          <a:effectLst/>
                          <a:latin typeface="Arial" panose="020B0604020202020204" pitchFamily="34" charset="0"/>
                          <a:cs typeface="Arial" panose="020B0604020202020204" pitchFamily="34" charset="0"/>
                        </a:rPr>
                        <a:t>WIRELESS OPERATORS</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657212">
                <a:tc>
                  <a:txBody>
                    <a:bodyPr/>
                    <a:lstStyle/>
                    <a:p>
                      <a:pPr algn="ctr" rtl="0" fontAlgn="b"/>
                      <a:r>
                        <a:rPr lang="en-US" sz="1200" b="1" u="none" strike="noStrike" dirty="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b="1" u="sng" strike="noStrike" dirty="0">
                          <a:effectLst/>
                          <a:latin typeface="Arial" panose="020B0604020202020204" pitchFamily="34" charset="0"/>
                          <a:cs typeface="Arial" panose="020B0604020202020204" pitchFamily="34" charset="0"/>
                        </a:rPr>
                        <a:t>NAME OF STAFF</a:t>
                      </a:r>
                      <a:endParaRPr lang="en-US" sz="1200" b="1" i="0" u="sng"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ID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GRADE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SSSS</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r>
              <a:tr h="500266">
                <a:tc>
                  <a:txBody>
                    <a:bodyPr/>
                    <a:lstStyle/>
                    <a:p>
                      <a:pPr algn="ctr" rtl="0" fontAlgn="b"/>
                      <a:r>
                        <a:rPr lang="en-US" sz="1200" u="none" strike="noStrike">
                          <a:effectLst/>
                          <a:latin typeface="Arial" panose="020B0604020202020204" pitchFamily="34" charset="0"/>
                          <a:cs typeface="Arial" panose="020B0604020202020204" pitchFamily="34" charset="0"/>
                        </a:rPr>
                        <a:t>70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Harriet Alimoh-Fiasam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883959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2,541.37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4,574.52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6,099.24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255037">
                <a:tc>
                  <a:txBody>
                    <a:bodyPr/>
                    <a:lstStyle/>
                    <a:p>
                      <a:pPr algn="ctr" rtl="0" fontAlgn="b"/>
                      <a:r>
                        <a:rPr lang="en-US" sz="1200" u="none" strike="noStrike">
                          <a:effectLst/>
                          <a:latin typeface="Arial" panose="020B0604020202020204" pitchFamily="34" charset="0"/>
                          <a:cs typeface="Arial" panose="020B0604020202020204" pitchFamily="34" charset="0"/>
                        </a:rPr>
                        <a:t>71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Nicholas Addo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72262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3,873.40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6,972.12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9,296.16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25503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6,414.77</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11,546.64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15,395.40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25503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sng" strike="noStrike">
                          <a:effectLst/>
                          <a:latin typeface="Arial" panose="020B0604020202020204" pitchFamily="34" charset="0"/>
                          <a:cs typeface="Arial" panose="020B0604020202020204" pitchFamily="34" charset="0"/>
                        </a:rPr>
                        <a:t>DRIVERS</a:t>
                      </a:r>
                      <a:endParaRPr lang="en-US" sz="1200" b="1" i="0" u="sng"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500266">
                <a:tc>
                  <a:txBody>
                    <a:bodyPr/>
                    <a:lstStyle/>
                    <a:p>
                      <a:pPr algn="ctr" rtl="0" fontAlgn="b"/>
                      <a:r>
                        <a:rPr lang="en-US" sz="1200" u="none" strike="noStrike">
                          <a:effectLst/>
                          <a:latin typeface="Arial" panose="020B0604020202020204" pitchFamily="34" charset="0"/>
                          <a:cs typeface="Arial" panose="020B0604020202020204" pitchFamily="34" charset="0"/>
                        </a:rPr>
                        <a:t>72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Kwabena Clement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65347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2,584.58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4,652.28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6,203.04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255037">
                <a:tc>
                  <a:txBody>
                    <a:bodyPr/>
                    <a:lstStyle/>
                    <a:p>
                      <a:pPr algn="ctr" rtl="0" fontAlgn="b"/>
                      <a:r>
                        <a:rPr lang="en-US" sz="1200" u="none" strike="noStrike">
                          <a:effectLst/>
                          <a:latin typeface="Arial" panose="020B0604020202020204" pitchFamily="34" charset="0"/>
                          <a:cs typeface="Arial" panose="020B0604020202020204" pitchFamily="34" charset="0"/>
                        </a:rPr>
                        <a:t>73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Owusu Kofi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65367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2,584.58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4,652.28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6,203.04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500266">
                <a:tc>
                  <a:txBody>
                    <a:bodyPr/>
                    <a:lstStyle/>
                    <a:p>
                      <a:pPr algn="ctr" rtl="0" fontAlgn="b"/>
                      <a:r>
                        <a:rPr lang="en-US" sz="1200" u="none" strike="noStrike">
                          <a:effectLst/>
                          <a:latin typeface="Arial" panose="020B0604020202020204" pitchFamily="34" charset="0"/>
                          <a:cs typeface="Arial" panose="020B0604020202020204" pitchFamily="34" charset="0"/>
                        </a:rPr>
                        <a:t>74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Awudu Rhaman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79760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2,541.37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4,574.52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6,099.24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500266">
                <a:tc>
                  <a:txBody>
                    <a:bodyPr/>
                    <a:lstStyle/>
                    <a:p>
                      <a:pPr algn="ctr" rtl="0" fontAlgn="b"/>
                      <a:r>
                        <a:rPr lang="en-US" sz="1200" u="none" strike="noStrike">
                          <a:effectLst/>
                          <a:latin typeface="Arial" panose="020B0604020202020204" pitchFamily="34" charset="0"/>
                          <a:cs typeface="Arial" panose="020B0604020202020204" pitchFamily="34" charset="0"/>
                        </a:rPr>
                        <a:t>75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Kwasi Ankrah Welbeck</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914561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2,183.63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3,930.48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5,240.76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255037">
                <a:tc>
                  <a:txBody>
                    <a:bodyPr/>
                    <a:lstStyle/>
                    <a:p>
                      <a:pPr algn="ctr" rtl="0" fontAlgn="b"/>
                      <a:r>
                        <a:rPr lang="en-US" sz="1200" u="none" strike="noStrike">
                          <a:effectLst/>
                          <a:latin typeface="Arial" panose="020B0604020202020204" pitchFamily="34" charset="0"/>
                          <a:cs typeface="Arial" panose="020B0604020202020204" pitchFamily="34" charset="0"/>
                        </a:rPr>
                        <a:t>76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Appiah Francis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1802666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2,183.63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3,930.48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5,240.76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745494">
                <a:tc>
                  <a:txBody>
                    <a:bodyPr/>
                    <a:lstStyle/>
                    <a:p>
                      <a:pPr algn="ctr" rtl="0" fontAlgn="b"/>
                      <a:r>
                        <a:rPr lang="en-US" sz="1200" u="none" strike="noStrike">
                          <a:effectLst/>
                          <a:latin typeface="Arial" panose="020B0604020202020204" pitchFamily="34" charset="0"/>
                          <a:cs typeface="Arial" panose="020B0604020202020204" pitchFamily="34" charset="0"/>
                        </a:rPr>
                        <a:t>77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Kwaku Attafuah Acheampong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1545128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1,075.72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1,936.32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2,581.68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r>
              <a:tr h="25503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13,153.51</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23,676.36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31,568.52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777" marR="6777" marT="6777" marB="0" anchor="b"/>
                </a:tc>
              </a:tr>
            </a:tbl>
          </a:graphicData>
        </a:graphic>
      </p:graphicFrame>
    </p:spTree>
    <p:extLst>
      <p:ext uri="{BB962C8B-B14F-4D97-AF65-F5344CB8AC3E}">
        <p14:creationId xmlns:p14="http://schemas.microsoft.com/office/powerpoint/2010/main" val="423381185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115</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139670505"/>
              </p:ext>
            </p:extLst>
          </p:nvPr>
        </p:nvGraphicFramePr>
        <p:xfrm>
          <a:off x="694265" y="444203"/>
          <a:ext cx="10820402" cy="6094709"/>
        </p:xfrm>
        <a:graphic>
          <a:graphicData uri="http://schemas.openxmlformats.org/drawingml/2006/table">
            <a:tbl>
              <a:tblPr>
                <a:tableStyleId>{5940675A-B579-460E-94D1-54222C63F5DA}</a:tableStyleId>
              </a:tblPr>
              <a:tblGrid>
                <a:gridCol w="851809"/>
                <a:gridCol w="596265"/>
                <a:gridCol w="596265"/>
                <a:gridCol w="973495"/>
                <a:gridCol w="584097"/>
                <a:gridCol w="584097"/>
                <a:gridCol w="160627"/>
                <a:gridCol w="467278"/>
                <a:gridCol w="467278"/>
                <a:gridCol w="467278"/>
                <a:gridCol w="467278"/>
                <a:gridCol w="467278"/>
                <a:gridCol w="467278"/>
                <a:gridCol w="467278"/>
                <a:gridCol w="467278"/>
                <a:gridCol w="467278"/>
                <a:gridCol w="467278"/>
                <a:gridCol w="851809"/>
                <a:gridCol w="949158"/>
              </a:tblGrid>
              <a:tr h="436985">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l" rtl="0" fontAlgn="b"/>
                      <a:r>
                        <a:rPr lang="en-US" sz="1200" u="none" strike="noStrike">
                          <a:effectLst/>
                          <a:latin typeface="Arial" panose="020B0604020202020204" pitchFamily="34" charset="0"/>
                          <a:cs typeface="Arial" panose="020B0604020202020204" pitchFamily="34" charset="0"/>
                        </a:rPr>
                        <a:t>WORKS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gridSpan="5">
                  <a:txBody>
                    <a:bodyPr/>
                    <a:lstStyle/>
                    <a:p>
                      <a:pPr algn="l" rtl="0" fontAlgn="b"/>
                      <a:r>
                        <a:rPr lang="en-US" sz="1200" u="none" strike="noStrike">
                          <a:effectLst/>
                          <a:latin typeface="Arial" panose="020B0604020202020204" pitchFamily="34" charset="0"/>
                          <a:cs typeface="Arial" panose="020B0604020202020204" pitchFamily="34" charset="0"/>
                        </a:rPr>
                        <a:t>INFRAUSTRACTURAL DELIVERY AND MANAGEMENT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ctr" rtl="0" fontAlgn="b"/>
                      <a:r>
                        <a:rPr lang="en-US" sz="1200" u="none" strike="noStrike">
                          <a:effectLst/>
                          <a:latin typeface="Arial" panose="020B0604020202020204" pitchFamily="34" charset="0"/>
                          <a:cs typeface="Arial" panose="020B0604020202020204" pitchFamily="34" charset="0"/>
                        </a:rPr>
                        <a:t>GRADE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ctr" rtl="0" fontAlgn="b"/>
                      <a:r>
                        <a:rPr lang="en-US" sz="1200" u="none" strike="noStrike">
                          <a:effectLst/>
                          <a:latin typeface="Arial" panose="020B0604020202020204" pitchFamily="34" charset="0"/>
                          <a:cs typeface="Arial" panose="020B0604020202020204" pitchFamily="34" charset="0"/>
                        </a:rPr>
                        <a:t>BASIC</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14">
                  <a:txBody>
                    <a:bodyPr/>
                    <a:lstStyle/>
                    <a:p>
                      <a:pPr algn="ctr" rtl="0" fontAlgn="b"/>
                      <a:r>
                        <a:rPr lang="en-US" sz="1200" u="none" strike="noStrike">
                          <a:effectLst/>
                          <a:latin typeface="Arial" panose="020B0604020202020204" pitchFamily="34" charset="0"/>
                          <a:cs typeface="Arial" panose="020B0604020202020204" pitchFamily="34" charset="0"/>
                        </a:rPr>
                        <a:t>TYPE(S) OF ALLOWANCES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987965">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NUMBER</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LEVEL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STEP</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FUEL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ctr" rtl="0" fontAlgn="b"/>
                      <a:r>
                        <a:rPr lang="en-US" sz="1200" b="1" u="none" strike="noStrike" dirty="0">
                          <a:effectLst/>
                          <a:latin typeface="Arial" panose="020B0604020202020204" pitchFamily="34" charset="0"/>
                          <a:cs typeface="Arial" panose="020B0604020202020204" pitchFamily="34" charset="0"/>
                        </a:rPr>
                        <a:t>HOUSING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ctr" rtl="0" fontAlgn="b"/>
                      <a:r>
                        <a:rPr lang="en-US" sz="1200" b="1" u="none" strike="noStrike" dirty="0">
                          <a:effectLst/>
                          <a:latin typeface="Arial" panose="020B0604020202020204" pitchFamily="34" charset="0"/>
                          <a:cs typeface="Arial" panose="020B0604020202020204" pitchFamily="34" charset="0"/>
                        </a:rPr>
                        <a:t>DOMESTIC SERVANT SECURITY GUARD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ctr" rtl="0" fontAlgn="b"/>
                      <a:r>
                        <a:rPr lang="en-US" sz="1200" b="1" u="none" strike="noStrike" dirty="0">
                          <a:effectLst/>
                          <a:latin typeface="Arial" panose="020B0604020202020204" pitchFamily="34" charset="0"/>
                          <a:cs typeface="Arial" panose="020B0604020202020204" pitchFamily="34" charset="0"/>
                        </a:rPr>
                        <a:t>CLOTHING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ctr" rtl="0" fontAlgn="b"/>
                      <a:r>
                        <a:rPr lang="en-US" sz="1200" b="1" u="none" strike="noStrike" dirty="0">
                          <a:effectLst/>
                          <a:latin typeface="Arial" panose="020B0604020202020204" pitchFamily="34" charset="0"/>
                          <a:cs typeface="Arial" panose="020B0604020202020204" pitchFamily="34" charset="0"/>
                        </a:rPr>
                        <a:t>ENTERTAINMENT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ctr" rtl="0" fontAlgn="b"/>
                      <a:r>
                        <a:rPr lang="en-US" sz="1200" b="1" u="none" strike="noStrike" dirty="0">
                          <a:effectLst/>
                          <a:latin typeface="Arial" panose="020B0604020202020204" pitchFamily="34" charset="0"/>
                          <a:cs typeface="Arial" panose="020B0604020202020204" pitchFamily="34" charset="0"/>
                        </a:rPr>
                        <a:t>UTILITY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ctr" rtl="0" fontAlgn="b"/>
                      <a:r>
                        <a:rPr lang="en-US" sz="1200" b="1" u="none" strike="noStrike" dirty="0">
                          <a:effectLst/>
                          <a:latin typeface="Arial" panose="020B0604020202020204" pitchFamily="34" charset="0"/>
                          <a:cs typeface="Arial" panose="020B0604020202020204" pitchFamily="34" charset="0"/>
                        </a:rPr>
                        <a:t>MAID SERVANT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ctr"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ctr" rtl="0" fontAlgn="b"/>
                      <a:r>
                        <a:rPr lang="en-US" sz="1200" u="none" strike="noStrike">
                          <a:effectLst/>
                          <a:latin typeface="Arial" panose="020B0604020202020204" pitchFamily="34" charset="0"/>
                          <a:cs typeface="Arial" panose="020B0604020202020204" pitchFamily="34" charset="0"/>
                        </a:rPr>
                        <a:t>610182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3,873.40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u="none" strike="noStrike">
                          <a:effectLst/>
                          <a:latin typeface="Arial" panose="020B0604020202020204" pitchFamily="34" charset="0"/>
                          <a:cs typeface="Arial" panose="020B0604020202020204" pitchFamily="34" charset="0"/>
                        </a:rPr>
                        <a:t>       6,972.12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9,296.16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ctr" rtl="0" fontAlgn="b"/>
                      <a:r>
                        <a:rPr lang="en-US" sz="1200" u="none" strike="noStrike">
                          <a:effectLst/>
                          <a:latin typeface="Arial" panose="020B0604020202020204" pitchFamily="34" charset="0"/>
                          <a:cs typeface="Arial" panose="020B0604020202020204" pitchFamily="34" charset="0"/>
                        </a:rPr>
                        <a:t>65337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2,764.86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u="none" strike="noStrike">
                          <a:effectLst/>
                          <a:latin typeface="Arial" panose="020B0604020202020204" pitchFamily="34" charset="0"/>
                          <a:cs typeface="Arial" panose="020B0604020202020204" pitchFamily="34" charset="0"/>
                        </a:rPr>
                        <a:t>       4,976.76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6,635.64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ctr" rtl="0" fontAlgn="b"/>
                      <a:r>
                        <a:rPr lang="en-US" sz="1200" u="none" strike="noStrike">
                          <a:effectLst/>
                          <a:latin typeface="Arial" panose="020B0604020202020204" pitchFamily="34" charset="0"/>
                          <a:cs typeface="Arial" panose="020B0604020202020204" pitchFamily="34" charset="0"/>
                        </a:rPr>
                        <a:t>85653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2,498.89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u="none" strike="noStrike">
                          <a:effectLst/>
                          <a:latin typeface="Arial" panose="020B0604020202020204" pitchFamily="34" charset="0"/>
                          <a:cs typeface="Arial" panose="020B0604020202020204" pitchFamily="34" charset="0"/>
                        </a:rPr>
                        <a:t>       4,497.96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5,997.36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446484">
                <a:tc>
                  <a:txBody>
                    <a:bodyPr/>
                    <a:lstStyle/>
                    <a:p>
                      <a:pPr algn="ctr" rtl="0" fontAlgn="b"/>
                      <a:r>
                        <a:rPr lang="en-US" sz="1200" u="none" strike="noStrike">
                          <a:effectLst/>
                          <a:latin typeface="Arial" panose="020B0604020202020204" pitchFamily="34" charset="0"/>
                          <a:cs typeface="Arial" panose="020B0604020202020204" pitchFamily="34" charset="0"/>
                        </a:rPr>
                        <a:t>928837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1,408.75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u="none" strike="noStrike">
                          <a:effectLst/>
                          <a:latin typeface="Arial" panose="020B0604020202020204" pitchFamily="34" charset="0"/>
                          <a:cs typeface="Arial" panose="020B0604020202020204" pitchFamily="34" charset="0"/>
                        </a:rPr>
                        <a:t>       2,535.72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3,381.00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ctr" rtl="0" fontAlgn="b"/>
                      <a:r>
                        <a:rPr lang="en-US" sz="1200" u="none" strike="noStrike">
                          <a:effectLst/>
                          <a:latin typeface="Arial" panose="020B0604020202020204" pitchFamily="34" charset="0"/>
                          <a:cs typeface="Arial" panose="020B0604020202020204" pitchFamily="34" charset="0"/>
                        </a:rPr>
                        <a:t>920425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2,258.51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u="none" strike="noStrike">
                          <a:effectLst/>
                          <a:latin typeface="Arial" panose="020B0604020202020204" pitchFamily="34" charset="0"/>
                          <a:cs typeface="Arial" panose="020B0604020202020204" pitchFamily="34" charset="0"/>
                        </a:rPr>
                        <a:t>       4,065.36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5,420.40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446484">
                <a:tc>
                  <a:txBody>
                    <a:bodyPr/>
                    <a:lstStyle/>
                    <a:p>
                      <a:pPr algn="ctr" rtl="0" fontAlgn="b"/>
                      <a:r>
                        <a:rPr lang="en-US" sz="1200" u="none" strike="noStrike">
                          <a:effectLst/>
                          <a:latin typeface="Arial" panose="020B0604020202020204" pitchFamily="34" charset="0"/>
                          <a:cs typeface="Arial" panose="020B0604020202020204" pitchFamily="34" charset="0"/>
                        </a:rPr>
                        <a:t>1536130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2,764.86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u="none" strike="noStrike">
                          <a:effectLst/>
                          <a:latin typeface="Arial" panose="020B0604020202020204" pitchFamily="34" charset="0"/>
                          <a:cs typeface="Arial" panose="020B0604020202020204" pitchFamily="34" charset="0"/>
                        </a:rPr>
                        <a:t>       4,976.76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6,635.64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ctr" rtl="0" fontAlgn="b"/>
                      <a:r>
                        <a:rPr lang="en-US" sz="1200" u="none" strike="noStrike">
                          <a:effectLst/>
                          <a:latin typeface="Arial" panose="020B0604020202020204" pitchFamily="34" charset="0"/>
                          <a:cs typeface="Arial" panose="020B0604020202020204" pitchFamily="34" charset="0"/>
                        </a:rPr>
                        <a:t>1540429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2,457.12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u="none" strike="noStrike">
                          <a:effectLst/>
                          <a:latin typeface="Arial" panose="020B0604020202020204" pitchFamily="34" charset="0"/>
                          <a:cs typeface="Arial" panose="020B0604020202020204" pitchFamily="34" charset="0"/>
                        </a:rPr>
                        <a:t>       4,422.84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5,897.04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0" marR="6380" marT="6380" marB="0" anchor="b"/>
                </a:tc>
              </a:tr>
              <a:tr h="227992">
                <a:tc>
                  <a:txBody>
                    <a:bodyPr/>
                    <a:lstStyle/>
                    <a:p>
                      <a:pPr algn="ctr"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18,026.39</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gridSpan="2">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gridSpan="2">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hMerge="1">
                  <a:txBody>
                    <a:bodyPr/>
                    <a:lstStyle/>
                    <a:p>
                      <a:endParaRPr lang="en-US"/>
                    </a:p>
                  </a:txBody>
                  <a:tcPr/>
                </a:tc>
                <a:tc>
                  <a:txBody>
                    <a:bodyPr/>
                    <a:lstStyle/>
                    <a:p>
                      <a:pPr algn="r" rtl="0" fontAlgn="b"/>
                      <a:r>
                        <a:rPr lang="en-US" sz="1200" b="1" u="none" strike="noStrike" dirty="0">
                          <a:effectLst/>
                          <a:latin typeface="Arial" panose="020B0604020202020204" pitchFamily="34" charset="0"/>
                          <a:cs typeface="Arial" panose="020B0604020202020204" pitchFamily="34" charset="0"/>
                        </a:rPr>
                        <a:t>     32,447.52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43,263.24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0" marR="6380" marT="6380" marB="0" anchor="b"/>
                </a:tc>
              </a:tr>
            </a:tbl>
          </a:graphicData>
        </a:graphic>
      </p:graphicFrame>
    </p:spTree>
    <p:extLst>
      <p:ext uri="{BB962C8B-B14F-4D97-AF65-F5344CB8AC3E}">
        <p14:creationId xmlns:p14="http://schemas.microsoft.com/office/powerpoint/2010/main" val="65901679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116</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632887846"/>
              </p:ext>
            </p:extLst>
          </p:nvPr>
        </p:nvGraphicFramePr>
        <p:xfrm>
          <a:off x="651936" y="508002"/>
          <a:ext cx="11057464" cy="5292724"/>
        </p:xfrm>
        <a:graphic>
          <a:graphicData uri="http://schemas.openxmlformats.org/drawingml/2006/table">
            <a:tbl>
              <a:tblPr>
                <a:tableStyleId>{5940675A-B579-460E-94D1-54222C63F5DA}</a:tableStyleId>
              </a:tblPr>
              <a:tblGrid>
                <a:gridCol w="499916"/>
                <a:gridCol w="1601772"/>
                <a:gridCol w="714166"/>
                <a:gridCol w="867202"/>
                <a:gridCol w="499916"/>
                <a:gridCol w="816190"/>
                <a:gridCol w="489714"/>
                <a:gridCol w="744773"/>
                <a:gridCol w="489714"/>
                <a:gridCol w="489714"/>
                <a:gridCol w="632547"/>
                <a:gridCol w="469310"/>
                <a:gridCol w="632547"/>
                <a:gridCol w="831516"/>
                <a:gridCol w="1278467"/>
              </a:tblGrid>
              <a:tr h="493604">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MMDA:</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DEARTMENT: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PHYSICAL PLANNING</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hMerge="1">
                  <a:txBody>
                    <a:bodyPr/>
                    <a:lstStyle/>
                    <a:p>
                      <a:endParaRPr lang="en-US"/>
                    </a:p>
                  </a:txBody>
                  <a:tcPr/>
                </a:tc>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493604">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COST CENTRE: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PROGRAMME: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gridSpan="5">
                  <a:txBody>
                    <a:bodyPr/>
                    <a:lstStyle/>
                    <a:p>
                      <a:pPr algn="l" rtl="0" fontAlgn="b"/>
                      <a:r>
                        <a:rPr lang="en-US" sz="1200" u="none" strike="noStrike">
                          <a:effectLst/>
                          <a:latin typeface="Arial" panose="020B0604020202020204" pitchFamily="34" charset="0"/>
                          <a:cs typeface="Arial" panose="020B0604020202020204" pitchFamily="34" charset="0"/>
                        </a:rPr>
                        <a:t>INFRAUSTRACTURAL DELIVERY AND MANAGEMENT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gridSpan="2">
                  <a:txBody>
                    <a:bodyPr/>
                    <a:lstStyle/>
                    <a:p>
                      <a:pPr algn="ctr" rtl="0" fontAlgn="b"/>
                      <a:r>
                        <a:rPr lang="en-US" sz="1200" u="none" strike="noStrike">
                          <a:effectLst/>
                          <a:latin typeface="Arial" panose="020B0604020202020204" pitchFamily="34" charset="0"/>
                          <a:cs typeface="Arial" panose="020B0604020202020204" pitchFamily="34" charset="0"/>
                        </a:rPr>
                        <a:t>GRADE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hMerge="1">
                  <a:txBody>
                    <a:bodyPr/>
                    <a:lstStyle/>
                    <a:p>
                      <a:endParaRPr lang="en-US"/>
                    </a:p>
                  </a:txBody>
                  <a:tcPr/>
                </a:tc>
                <a:tc>
                  <a:txBody>
                    <a:bodyPr/>
                    <a:lstStyle/>
                    <a:p>
                      <a:pPr algn="ctr" rtl="0" fontAlgn="b"/>
                      <a:r>
                        <a:rPr lang="en-US" sz="1200" u="none" strike="noStrike">
                          <a:effectLst/>
                          <a:latin typeface="Arial" panose="020B0604020202020204" pitchFamily="34" charset="0"/>
                          <a:cs typeface="Arial" panose="020B0604020202020204" pitchFamily="34" charset="0"/>
                        </a:rPr>
                        <a:t>BASIC</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gridSpan="7">
                  <a:txBody>
                    <a:bodyPr/>
                    <a:lstStyle/>
                    <a:p>
                      <a:pPr algn="ctr" rtl="0" fontAlgn="b"/>
                      <a:r>
                        <a:rPr lang="en-US" sz="1200" u="none" strike="noStrike">
                          <a:effectLst/>
                          <a:latin typeface="Arial" panose="020B0604020202020204" pitchFamily="34" charset="0"/>
                          <a:cs typeface="Arial" panose="020B0604020202020204" pitchFamily="34" charset="0"/>
                        </a:rPr>
                        <a:t>TYPE(S) OF ALLOWANCES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984888">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r>
                        <a:rPr lang="en-US" sz="1200" b="1" u="none" strike="noStrike" dirty="0" smtClean="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NAME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NUMBER</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LEVEL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STEP</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FUEL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HOUSING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DOMESTIC SERVANT SECURITY GUARD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CLOTHING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ENTERTAINMENT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UTILTY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MAID SERVANT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r>
              <a:tr h="491739">
                <a:tc>
                  <a:txBody>
                    <a:bodyPr/>
                    <a:lstStyle/>
                    <a:p>
                      <a:pPr algn="ctr" rtl="0" fontAlgn="b"/>
                      <a:r>
                        <a:rPr lang="en-US" sz="1200" u="none" strike="noStrike">
                          <a:effectLst/>
                          <a:latin typeface="Arial" panose="020B0604020202020204" pitchFamily="34" charset="0"/>
                          <a:cs typeface="Arial" panose="020B0604020202020204" pitchFamily="34" charset="0"/>
                        </a:rPr>
                        <a:t>89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Emmanuel Bediako Owusu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718589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2,457.12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4,422.84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5,897.04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rtl="0" fontAlgn="b"/>
                      <a:r>
                        <a:rPr lang="en-US" sz="1200" u="none" strike="noStrike">
                          <a:effectLst/>
                          <a:latin typeface="Arial" panose="020B0604020202020204" pitchFamily="34" charset="0"/>
                          <a:cs typeface="Arial" panose="020B0604020202020204" pitchFamily="34" charset="0"/>
                        </a:rPr>
                        <a:t>90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William Ofori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691161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2,628.51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4,731.36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6,308.40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rtl="0" fontAlgn="b"/>
                      <a:r>
                        <a:rPr lang="en-US" sz="1200" u="none" strike="noStrike">
                          <a:effectLst/>
                          <a:latin typeface="Arial" panose="020B0604020202020204" pitchFamily="34" charset="0"/>
                          <a:cs typeface="Arial" panose="020B0604020202020204" pitchFamily="34" charset="0"/>
                        </a:rPr>
                        <a:t>91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Yaw Gyamfi Asare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1291913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2,957.72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5,323.92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7,098.48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rtl="0" fontAlgn="b"/>
                      <a:r>
                        <a:rPr lang="en-US" sz="1200" u="none" strike="noStrike">
                          <a:effectLst/>
                          <a:latin typeface="Arial" panose="020B0604020202020204" pitchFamily="34" charset="0"/>
                          <a:cs typeface="Arial" panose="020B0604020202020204" pitchFamily="34" charset="0"/>
                        </a:rPr>
                        <a:t>92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Noah Kwaku Tetteh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1545118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955.99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1,720.80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2,294.40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11470">
                <a:tc>
                  <a:txBody>
                    <a:bodyPr/>
                    <a:lstStyle/>
                    <a:p>
                      <a:pPr algn="ctr" rtl="0" fontAlgn="b"/>
                      <a:r>
                        <a:rPr lang="en-US" sz="1200" u="none" strike="noStrike">
                          <a:effectLst/>
                          <a:latin typeface="Arial" panose="020B0604020202020204" pitchFamily="34" charset="0"/>
                          <a:cs typeface="Arial" panose="020B0604020202020204" pitchFamily="34" charset="0"/>
                        </a:rPr>
                        <a:t>93</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Ernest Osei  Obuobi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900570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1,844.89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3,320.76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4,427.76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073" marR="6073" marT="6073" marB="0" anchor="b"/>
                </a:tc>
              </a:tr>
              <a:tr h="251623">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10,844.23</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19,519.68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26,026.08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073" marR="6073" marT="6073" marB="0" anchor="b"/>
                </a:tc>
              </a:tr>
            </a:tbl>
          </a:graphicData>
        </a:graphic>
      </p:graphicFrame>
    </p:spTree>
    <p:extLst>
      <p:ext uri="{BB962C8B-B14F-4D97-AF65-F5344CB8AC3E}">
        <p14:creationId xmlns:p14="http://schemas.microsoft.com/office/powerpoint/2010/main" val="395979961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117</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786347972"/>
              </p:ext>
            </p:extLst>
          </p:nvPr>
        </p:nvGraphicFramePr>
        <p:xfrm>
          <a:off x="470266" y="592179"/>
          <a:ext cx="11127373" cy="5882209"/>
        </p:xfrm>
        <a:graphic>
          <a:graphicData uri="http://schemas.openxmlformats.org/drawingml/2006/table">
            <a:tbl>
              <a:tblPr>
                <a:tableStyleId>{5940675A-B579-460E-94D1-54222C63F5DA}</a:tableStyleId>
              </a:tblPr>
              <a:tblGrid>
                <a:gridCol w="563126"/>
                <a:gridCol w="1441604"/>
                <a:gridCol w="687014"/>
                <a:gridCol w="563126"/>
                <a:gridCol w="563126"/>
                <a:gridCol w="1160040"/>
                <a:gridCol w="540601"/>
                <a:gridCol w="630702"/>
                <a:gridCol w="822164"/>
                <a:gridCol w="720801"/>
                <a:gridCol w="540601"/>
                <a:gridCol w="540601"/>
                <a:gridCol w="867215"/>
                <a:gridCol w="743326"/>
                <a:gridCol w="743326"/>
              </a:tblGrid>
              <a:tr h="431213">
                <a:tc>
                  <a:txBody>
                    <a:bodyPr/>
                    <a:lstStyle/>
                    <a:p>
                      <a:pPr algn="ctr" rtl="0" fontAlgn="b"/>
                      <a:r>
                        <a:rPr lang="en-US" sz="1200" u="none" strike="noStrike" dirty="0">
                          <a:effectLst/>
                          <a:latin typeface="Arial" panose="020B0604020202020204" pitchFamily="34" charset="0"/>
                          <a:cs typeface="Arial" panose="020B0604020202020204" pitchFamily="34" charset="0"/>
                        </a:rPr>
                        <a:t>1</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MMDA: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431213">
                <a:tc>
                  <a:txBody>
                    <a:bodyPr/>
                    <a:lstStyle/>
                    <a:p>
                      <a:pPr algn="ctr" rtl="0"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DEARTMENT: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gridSpan="2">
                  <a:txBody>
                    <a:bodyPr/>
                    <a:lstStyle/>
                    <a:p>
                      <a:pPr algn="l" rtl="0" fontAlgn="b"/>
                      <a:r>
                        <a:rPr lang="en-US" sz="1200" u="none" strike="noStrike">
                          <a:effectLst/>
                          <a:latin typeface="Arial" panose="020B0604020202020204" pitchFamily="34" charset="0"/>
                          <a:cs typeface="Arial" panose="020B0604020202020204" pitchFamily="34" charset="0"/>
                        </a:rPr>
                        <a:t>SOCIAL DEVELOPMENT</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hMerge="1">
                  <a:txBody>
                    <a:bodyPr/>
                    <a:lstStyle/>
                    <a:p>
                      <a:endParaRPr lang="en-US"/>
                    </a:p>
                  </a:txBody>
                  <a:tcPr/>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431213">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COST CENTRE: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431213">
                <a:tc>
                  <a:txBody>
                    <a:bodyPr/>
                    <a:lstStyle/>
                    <a:p>
                      <a:pPr algn="ctr" rtl="0"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PROGRAMME: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gridSpan="3">
                  <a:txBody>
                    <a:bodyPr/>
                    <a:lstStyle/>
                    <a:p>
                      <a:pPr algn="l" rtl="0" fontAlgn="b"/>
                      <a:r>
                        <a:rPr lang="en-US" sz="1200" u="none" strike="noStrike">
                          <a:effectLst/>
                          <a:latin typeface="Arial" panose="020B0604020202020204" pitchFamily="34" charset="0"/>
                          <a:cs typeface="Arial" panose="020B0604020202020204" pitchFamily="34" charset="0"/>
                        </a:rPr>
                        <a:t>SOCIAL SERVICES DELIVERY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hMerge="1">
                  <a:txBody>
                    <a:bodyPr/>
                    <a:lstStyle/>
                    <a:p>
                      <a:endParaRPr lang="en-US"/>
                    </a:p>
                  </a:txBody>
                  <a:tcPr/>
                </a:tc>
                <a:tc hMerge="1">
                  <a:txBody>
                    <a:bodyPr/>
                    <a:lstStyle/>
                    <a:p>
                      <a:endParaRPr lang="en-US"/>
                    </a:p>
                  </a:txBody>
                  <a:tcPr/>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dirty="0">
                          <a:effectLst/>
                          <a:latin typeface="Arial" panose="020B0604020202020204" pitchFamily="34" charset="0"/>
                          <a:cs typeface="Arial" panose="020B0604020202020204" pitchFamily="34" charset="0"/>
                        </a:rPr>
                        <a:t>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gridSpan="2">
                  <a:txBody>
                    <a:bodyPr/>
                    <a:lstStyle/>
                    <a:p>
                      <a:pPr algn="ctr" rtl="0" fontAlgn="b"/>
                      <a:r>
                        <a:rPr lang="en-US" sz="1200" u="none" strike="noStrike">
                          <a:effectLst/>
                          <a:latin typeface="Arial" panose="020B0604020202020204" pitchFamily="34" charset="0"/>
                          <a:cs typeface="Arial" panose="020B0604020202020204" pitchFamily="34" charset="0"/>
                        </a:rPr>
                        <a:t>GRADE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hMerge="1">
                  <a:txBody>
                    <a:bodyPr/>
                    <a:lstStyle/>
                    <a:p>
                      <a:endParaRPr lang="en-US"/>
                    </a:p>
                  </a:txBody>
                  <a:tcPr/>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gridSpan="8">
                  <a:txBody>
                    <a:bodyPr/>
                    <a:lstStyle/>
                    <a:p>
                      <a:pPr algn="ctr" rtl="0" fontAlgn="b"/>
                      <a:r>
                        <a:rPr lang="en-US" sz="1200" u="none" strike="noStrike">
                          <a:effectLst/>
                          <a:latin typeface="Arial" panose="020B0604020202020204" pitchFamily="34" charset="0"/>
                          <a:cs typeface="Arial" panose="020B0604020202020204" pitchFamily="34" charset="0"/>
                        </a:rPr>
                        <a:t>TYPE(S) OF ALLOWANCES</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985628">
                <a:tc>
                  <a:txBody>
                    <a:bodyPr/>
                    <a:lstStyle/>
                    <a:p>
                      <a:pPr algn="ctr" rtl="0" fontAlgn="b"/>
                      <a:r>
                        <a:rPr lang="en-US" sz="1200" b="1" u="none" strike="noStrike" dirty="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NAME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NUMBER</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LEVEL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STEP</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FUEL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HOUSING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DOMESTIC SERVANT SECURITY GUARD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CLOTHING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ENTERTAINMENT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UTILTY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MAID SERVANT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rtl="0" fontAlgn="b"/>
                      <a:r>
                        <a:rPr lang="en-US" sz="1200" u="none" strike="noStrike">
                          <a:effectLst/>
                          <a:latin typeface="Arial" panose="020B0604020202020204" pitchFamily="34" charset="0"/>
                          <a:cs typeface="Arial" panose="020B0604020202020204" pitchFamily="34" charset="0"/>
                        </a:rPr>
                        <a:t>94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Anastasia Boadiwaa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873206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3,682.39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6,628.32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8,837.76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rtl="0" fontAlgn="b"/>
                      <a:r>
                        <a:rPr lang="en-US" sz="1200" u="none" strike="noStrike">
                          <a:effectLst/>
                          <a:latin typeface="Arial" panose="020B0604020202020204" pitchFamily="34" charset="0"/>
                          <a:cs typeface="Arial" panose="020B0604020202020204" pitchFamily="34" charset="0"/>
                        </a:rPr>
                        <a:t>95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Linda Ackom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1497776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2,457.12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4,422.84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5,897.04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rtl="0" fontAlgn="b"/>
                      <a:r>
                        <a:rPr lang="en-US" sz="1200" u="none" strike="noStrike">
                          <a:effectLst/>
                          <a:latin typeface="Arial" panose="020B0604020202020204" pitchFamily="34" charset="0"/>
                          <a:cs typeface="Arial" panose="020B0604020202020204" pitchFamily="34" charset="0"/>
                        </a:rPr>
                        <a:t>96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Vida Arabe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879206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3,442.28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6,196.08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8,261.52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rtl="0" fontAlgn="b"/>
                      <a:r>
                        <a:rPr lang="en-US" sz="1200" u="none" strike="noStrike">
                          <a:effectLst/>
                          <a:latin typeface="Arial" panose="020B0604020202020204" pitchFamily="34" charset="0"/>
                          <a:cs typeface="Arial" panose="020B0604020202020204" pitchFamily="34" charset="0"/>
                        </a:rPr>
                        <a:t>97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Micheal Akuamoah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928146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3,500.79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6,301.44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8,401.92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457614">
                <a:tc>
                  <a:txBody>
                    <a:bodyPr/>
                    <a:lstStyle/>
                    <a:p>
                      <a:pPr algn="ctr" rtl="0" fontAlgn="b"/>
                      <a:r>
                        <a:rPr lang="en-US" sz="1200" u="none" strike="noStrike">
                          <a:effectLst/>
                          <a:latin typeface="Arial" panose="020B0604020202020204" pitchFamily="34" charset="0"/>
                          <a:cs typeface="Arial" panose="020B0604020202020204" pitchFamily="34" charset="0"/>
                        </a:rPr>
                        <a:t>98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Micheal Boadi Asamoah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935012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2,673.20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4,811.76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6,415.68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457614">
                <a:tc>
                  <a:txBody>
                    <a:bodyPr/>
                    <a:lstStyle/>
                    <a:p>
                      <a:pPr algn="ctr" rtl="0" fontAlgn="b"/>
                      <a:r>
                        <a:rPr lang="en-US" sz="1200" u="none" strike="noStrike">
                          <a:effectLst/>
                          <a:latin typeface="Arial" panose="020B0604020202020204" pitchFamily="34" charset="0"/>
                          <a:cs typeface="Arial" panose="020B0604020202020204" pitchFamily="34" charset="0"/>
                        </a:rPr>
                        <a:t>99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Daniel Denilson Ntiamoah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920778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3,873.40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6,972.12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9,296.16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rtl="0" fontAlgn="b"/>
                      <a:r>
                        <a:rPr lang="en-US" sz="1200" u="none" strike="noStrike">
                          <a:effectLst/>
                          <a:latin typeface="Arial" panose="020B0604020202020204" pitchFamily="34" charset="0"/>
                          <a:cs typeface="Arial" panose="020B0604020202020204" pitchFamily="34" charset="0"/>
                        </a:rPr>
                        <a:t>100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Fred Korankye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951641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2,908.28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5,234.88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u="none" strike="noStrike">
                          <a:effectLst/>
                          <a:latin typeface="Arial" panose="020B0604020202020204" pitchFamily="34" charset="0"/>
                          <a:cs typeface="Arial" panose="020B0604020202020204" pitchFamily="34" charset="0"/>
                        </a:rPr>
                        <a:t>   6,979.92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386" marR="6386" marT="6386" marB="0" anchor="b"/>
                </a:tc>
              </a:tr>
              <a:tr h="237607">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22,537.46</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40,567.44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c>
                  <a:txBody>
                    <a:bodyPr/>
                    <a:lstStyle/>
                    <a:p>
                      <a:pPr algn="r" rtl="0" fontAlgn="b"/>
                      <a:r>
                        <a:rPr lang="en-US" sz="1200" b="1" u="none" strike="noStrike" dirty="0">
                          <a:effectLst/>
                          <a:latin typeface="Arial" panose="020B0604020202020204" pitchFamily="34" charset="0"/>
                          <a:cs typeface="Arial" panose="020B0604020202020204" pitchFamily="34" charset="0"/>
                        </a:rPr>
                        <a:t> 54,090.00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386" marR="6386" marT="6386" marB="0" anchor="b"/>
                </a:tc>
              </a:tr>
            </a:tbl>
          </a:graphicData>
        </a:graphic>
      </p:graphicFrame>
    </p:spTree>
    <p:extLst>
      <p:ext uri="{BB962C8B-B14F-4D97-AF65-F5344CB8AC3E}">
        <p14:creationId xmlns:p14="http://schemas.microsoft.com/office/powerpoint/2010/main" val="3969043808"/>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118</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836946293"/>
              </p:ext>
            </p:extLst>
          </p:nvPr>
        </p:nvGraphicFramePr>
        <p:xfrm>
          <a:off x="696685" y="1062444"/>
          <a:ext cx="10927080" cy="5293905"/>
        </p:xfrm>
        <a:graphic>
          <a:graphicData uri="http://schemas.openxmlformats.org/drawingml/2006/table">
            <a:tbl>
              <a:tblPr>
                <a:tableStyleId>{5940675A-B579-460E-94D1-54222C63F5DA}</a:tableStyleId>
              </a:tblPr>
              <a:tblGrid>
                <a:gridCol w="549493"/>
                <a:gridCol w="1827908"/>
                <a:gridCol w="784992"/>
                <a:gridCol w="538280"/>
                <a:gridCol w="430624"/>
                <a:gridCol w="549493"/>
                <a:gridCol w="796205"/>
                <a:gridCol w="538280"/>
                <a:gridCol w="538280"/>
                <a:gridCol w="538280"/>
                <a:gridCol w="762562"/>
                <a:gridCol w="538280"/>
                <a:gridCol w="538280"/>
                <a:gridCol w="627993"/>
                <a:gridCol w="684065"/>
                <a:gridCol w="684065"/>
              </a:tblGrid>
              <a:tr h="529390">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MMDA:</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5">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529390">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DEARTMENT: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5">
                  <a:txBody>
                    <a:bodyPr/>
                    <a:lstStyle/>
                    <a:p>
                      <a:pPr algn="l" rtl="0" fontAlgn="b"/>
                      <a:r>
                        <a:rPr lang="en-US" sz="1200" u="none" strike="noStrike">
                          <a:effectLst/>
                          <a:latin typeface="Arial" panose="020B0604020202020204" pitchFamily="34" charset="0"/>
                          <a:cs typeface="Arial" panose="020B0604020202020204" pitchFamily="34" charset="0"/>
                        </a:rPr>
                        <a:t>BIRTH AND DEATH REGISTRATION SERVICES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529390">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COST CENTRE: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5">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269256">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PROGRAMME: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4">
                  <a:txBody>
                    <a:bodyPr/>
                    <a:lstStyle/>
                    <a:p>
                      <a:pPr algn="l" rtl="0" fontAlgn="b"/>
                      <a:r>
                        <a:rPr lang="en-US" sz="1200" u="none" strike="noStrike">
                          <a:effectLst/>
                          <a:latin typeface="Arial" panose="020B0604020202020204" pitchFamily="34" charset="0"/>
                          <a:cs typeface="Arial" panose="020B0604020202020204" pitchFamily="34" charset="0"/>
                        </a:rPr>
                        <a:t>SOCIAL SERVICES DELIVERY</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269256">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2">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269256">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2">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269256">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3">
                  <a:txBody>
                    <a:bodyPr/>
                    <a:lstStyle/>
                    <a:p>
                      <a:pPr algn="ctr" rtl="0" fontAlgn="b"/>
                      <a:r>
                        <a:rPr lang="en-US" sz="1200" u="none" strike="noStrike">
                          <a:effectLst/>
                          <a:latin typeface="Arial" panose="020B0604020202020204" pitchFamily="34" charset="0"/>
                          <a:cs typeface="Arial" panose="020B0604020202020204" pitchFamily="34" charset="0"/>
                        </a:rPr>
                        <a:t>GRADE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hMerge="1">
                  <a:txBody>
                    <a:bodyPr/>
                    <a:lstStyle/>
                    <a:p>
                      <a:endParaRPr lang="en-US"/>
                    </a:p>
                  </a:txBody>
                  <a:tcPr/>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8">
                  <a:txBody>
                    <a:bodyPr/>
                    <a:lstStyle/>
                    <a:p>
                      <a:pPr algn="ctr" rtl="0" fontAlgn="b"/>
                      <a:r>
                        <a:rPr lang="en-US" sz="1200" u="none" strike="noStrike">
                          <a:effectLst/>
                          <a:latin typeface="Arial" panose="020B0604020202020204" pitchFamily="34" charset="0"/>
                          <a:cs typeface="Arial" panose="020B0604020202020204" pitchFamily="34" charset="0"/>
                        </a:rPr>
                        <a:t>TYPE(S) OF ALLOWANCES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2090199">
                <a:tc>
                  <a:txBody>
                    <a:bodyPr/>
                    <a:lstStyle/>
                    <a:p>
                      <a:pPr algn="ctr" rtl="0" fontAlgn="b"/>
                      <a:r>
                        <a:rPr lang="en-US" sz="1200" b="1" u="none" strike="noStrike" dirty="0">
                          <a:effectLst/>
                          <a:latin typeface="Arial" panose="020B0604020202020204" pitchFamily="34" charset="0"/>
                          <a:cs typeface="Arial" panose="020B0604020202020204" pitchFamily="34" charset="0"/>
                        </a:rPr>
                        <a:t>S/NO</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NAME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NUMBER</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gridSpan="2">
                  <a:txBody>
                    <a:bodyPr/>
                    <a:lstStyle/>
                    <a:p>
                      <a:pPr algn="ctr" rtl="0" fontAlgn="b"/>
                      <a:r>
                        <a:rPr lang="en-US" sz="1200" b="1" u="none" strike="noStrike" dirty="0">
                          <a:effectLst/>
                          <a:latin typeface="Arial" panose="020B0604020202020204" pitchFamily="34" charset="0"/>
                          <a:cs typeface="Arial" panose="020B0604020202020204" pitchFamily="34" charset="0"/>
                        </a:rPr>
                        <a:t>LEVEL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STEP</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FUEL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HOUSING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DOMESTIC SERVANT SECURITY GUARD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CLOTHING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ENTERTAINMENT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UTILTY</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MAID SERVANT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r>
              <a:tr h="269256">
                <a:tc>
                  <a:txBody>
                    <a:bodyPr/>
                    <a:lstStyle/>
                    <a:p>
                      <a:pPr algn="ctr" rtl="0" fontAlgn="b"/>
                      <a:r>
                        <a:rPr lang="en-US" sz="1200" u="none" strike="noStrike">
                          <a:effectLst/>
                          <a:latin typeface="Arial" panose="020B0604020202020204" pitchFamily="34" charset="0"/>
                          <a:cs typeface="Arial" panose="020B0604020202020204" pitchFamily="34" charset="0"/>
                        </a:rPr>
                        <a:t>94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ADELAIDE CUDJOE</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1292754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gridSpan="2">
                  <a:txBody>
                    <a:bodyPr/>
                    <a:lstStyle/>
                    <a:p>
                      <a:pPr algn="ctr" rtl="0" fontAlgn="b"/>
                      <a:r>
                        <a:rPr lang="en-US" sz="1200" u="none" strike="noStrike">
                          <a:effectLst/>
                          <a:latin typeface="Arial" panose="020B0604020202020204" pitchFamily="34" charset="0"/>
                          <a:cs typeface="Arial" panose="020B0604020202020204" pitchFamily="34" charset="0"/>
                        </a:rPr>
                        <a:t>18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hMerge="1">
                  <a:txBody>
                    <a:bodyPr/>
                    <a:lstStyle/>
                    <a:p>
                      <a:endParaRPr lang="en-US"/>
                    </a:p>
                  </a:txBody>
                  <a:tcPr/>
                </a:tc>
                <a:tc>
                  <a:txBody>
                    <a:bodyPr/>
                    <a:lstStyle/>
                    <a:p>
                      <a:pPr algn="ctr" rtl="0" fontAlgn="b"/>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3,384.74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6,092.52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8,123.40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12" marR="6412" marT="6412" marB="0" anchor="b"/>
                </a:tc>
              </a:tr>
              <a:tr h="269256">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ctr" fontAlgn="b"/>
                      <a:r>
                        <a:rPr lang="en-US" sz="1200" b="1" u="none" strike="noStrike" dirty="0">
                          <a:effectLst/>
                          <a:latin typeface="Arial" panose="020B0604020202020204" pitchFamily="34" charset="0"/>
                          <a:cs typeface="Arial" panose="020B0604020202020204" pitchFamily="34" charset="0"/>
                        </a:rPr>
                        <a:t>3,384.74</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6,092.52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c>
                  <a:txBody>
                    <a:bodyPr/>
                    <a:lstStyle/>
                    <a:p>
                      <a:pPr algn="l" fontAlgn="b"/>
                      <a:r>
                        <a:rPr lang="en-US" sz="1200" b="1" u="none" strike="noStrike" dirty="0">
                          <a:effectLst/>
                          <a:latin typeface="Arial" panose="020B0604020202020204" pitchFamily="34" charset="0"/>
                          <a:cs typeface="Arial" panose="020B0604020202020204" pitchFamily="34" charset="0"/>
                        </a:rPr>
                        <a:t> 8,123.40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12" marR="6412" marT="6412" marB="0" anchor="b"/>
                </a:tc>
              </a:tr>
            </a:tbl>
          </a:graphicData>
        </a:graphic>
      </p:graphicFrame>
    </p:spTree>
    <p:extLst>
      <p:ext uri="{BB962C8B-B14F-4D97-AF65-F5344CB8AC3E}">
        <p14:creationId xmlns:p14="http://schemas.microsoft.com/office/powerpoint/2010/main" val="228491371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119</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2242250483"/>
              </p:ext>
            </p:extLst>
          </p:nvPr>
        </p:nvGraphicFramePr>
        <p:xfrm>
          <a:off x="383179" y="272211"/>
          <a:ext cx="11312432" cy="6247742"/>
        </p:xfrm>
        <a:graphic>
          <a:graphicData uri="http://schemas.openxmlformats.org/drawingml/2006/table">
            <a:tbl>
              <a:tblPr>
                <a:tableStyleId>{5940675A-B579-460E-94D1-54222C63F5DA}</a:tableStyleId>
              </a:tblPr>
              <a:tblGrid>
                <a:gridCol w="543337"/>
                <a:gridCol w="1940495"/>
                <a:gridCol w="776198"/>
                <a:gridCol w="543337"/>
                <a:gridCol w="543337"/>
                <a:gridCol w="986880"/>
                <a:gridCol w="532249"/>
                <a:gridCol w="532249"/>
                <a:gridCol w="532249"/>
                <a:gridCol w="532249"/>
                <a:gridCol w="532249"/>
                <a:gridCol w="532249"/>
                <a:gridCol w="532249"/>
                <a:gridCol w="887084"/>
                <a:gridCol w="1366021"/>
              </a:tblGrid>
              <a:tr h="366980">
                <a:tc>
                  <a:txBody>
                    <a:bodyPr/>
                    <a:lstStyle/>
                    <a:p>
                      <a:pPr algn="ctr"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MMDA:</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850540">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DEARTMENT:</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DEPARTMENT OF AGRICULTURE</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60760">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COST CENTRE: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gridSpan="4">
                  <a:txBody>
                    <a:bodyPr/>
                    <a:lstStyle/>
                    <a:p>
                      <a:pPr algn="l" rtl="0" fontAlgn="b"/>
                      <a:r>
                        <a:rPr lang="en-US" sz="1200" u="none" strike="noStrike">
                          <a:effectLst/>
                          <a:latin typeface="Arial" panose="020B0604020202020204" pitchFamily="34" charset="0"/>
                          <a:cs typeface="Arial" panose="020B0604020202020204" pitchFamily="34" charset="0"/>
                        </a:rPr>
                        <a:t>BIRIM NORTH DISRICT ASSEMBLY-NEW ABIREM</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425269">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PROGRAMME: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ECONOMIC</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212633">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fontAlgn="ctr"/>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212633">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gridSpan="2">
                  <a:txBody>
                    <a:bodyPr/>
                    <a:lstStyle/>
                    <a:p>
                      <a:pPr algn="ctr" rtl="0" fontAlgn="b"/>
                      <a:r>
                        <a:rPr lang="en-US" sz="1200" u="none" strike="noStrike">
                          <a:effectLst/>
                          <a:latin typeface="Arial" panose="020B0604020202020204" pitchFamily="34" charset="0"/>
                          <a:cs typeface="Arial" panose="020B0604020202020204" pitchFamily="34" charset="0"/>
                        </a:rPr>
                        <a:t>GRADE</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hMerge="1">
                  <a:txBody>
                    <a:bodyPr/>
                    <a:lstStyle/>
                    <a:p>
                      <a:endParaRPr lang="en-US"/>
                    </a:p>
                  </a:txBody>
                  <a:tcPr/>
                </a:tc>
                <a:tc>
                  <a:txBody>
                    <a:bodyPr/>
                    <a:lstStyle/>
                    <a:p>
                      <a:pPr algn="ctr" rtl="0" fontAlgn="b"/>
                      <a:r>
                        <a:rPr lang="en-US" sz="1200"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gridSpan="8">
                  <a:txBody>
                    <a:bodyPr/>
                    <a:lstStyle/>
                    <a:p>
                      <a:pPr algn="ctr" rtl="0" fontAlgn="b"/>
                      <a:r>
                        <a:rPr lang="en-US" sz="1200" u="none" strike="noStrike">
                          <a:effectLst/>
                          <a:latin typeface="Arial" panose="020B0604020202020204" pitchFamily="34" charset="0"/>
                          <a:cs typeface="Arial" panose="020B0604020202020204" pitchFamily="34" charset="0"/>
                        </a:rPr>
                        <a:t>TYPE(S) OF ALLOWANCES</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1568923">
                <a:tc>
                  <a:txBody>
                    <a:bodyPr/>
                    <a:lstStyle/>
                    <a:p>
                      <a:pPr algn="ctr" rtl="0" fontAlgn="b"/>
                      <a:r>
                        <a:rPr lang="en-US" sz="1200" b="1" u="none" strike="noStrike" dirty="0">
                          <a:effectLst/>
                          <a:latin typeface="Arial" panose="020B0604020202020204" pitchFamily="34" charset="0"/>
                          <a:cs typeface="Arial" panose="020B0604020202020204" pitchFamily="34" charset="0"/>
                        </a:rPr>
                        <a:t>S/NO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NAME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STAFF NUMBER</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LEVEL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a:effectLst/>
                          <a:latin typeface="Arial" panose="020B0604020202020204" pitchFamily="34" charset="0"/>
                          <a:cs typeface="Arial" panose="020B0604020202020204" pitchFamily="34" charset="0"/>
                        </a:rPr>
                        <a:t>STEP</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BASIC SALARY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FUEL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HOUSING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DOMESTIC SERVANT SECURITY GUARD</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CLOTHING</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ENTERTAINMENT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UTILTY</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MAID SERVANT</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 PREMIUM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GOVERNMENT MACHINERY/PEMPAMSIE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r>
              <a:tr h="360760">
                <a:tc>
                  <a:txBody>
                    <a:bodyPr/>
                    <a:lstStyle/>
                    <a:p>
                      <a:pPr algn="ctr" rtl="0" fontAlgn="b"/>
                      <a:r>
                        <a:rPr lang="en-US" sz="1200" u="none" strike="noStrike">
                          <a:effectLst/>
                          <a:latin typeface="Arial" panose="020B0604020202020204" pitchFamily="34" charset="0"/>
                          <a:cs typeface="Arial" panose="020B0604020202020204" pitchFamily="34" charset="0"/>
                        </a:rPr>
                        <a:t>101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Akutten Ivan</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113704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23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u="none" strike="noStrike">
                          <a:effectLst/>
                          <a:latin typeface="Arial" panose="020B0604020202020204" pitchFamily="34" charset="0"/>
                          <a:cs typeface="Arial" panose="020B0604020202020204" pitchFamily="34" charset="0"/>
                        </a:rPr>
                        <a:t>7,227.16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13,008.84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17,345.16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60760">
                <a:tc>
                  <a:txBody>
                    <a:bodyPr/>
                    <a:lstStyle/>
                    <a:p>
                      <a:pPr algn="ctr" rtl="0" fontAlgn="b"/>
                      <a:r>
                        <a:rPr lang="en-US" sz="1200" u="none" strike="noStrike" dirty="0">
                          <a:effectLst/>
                          <a:latin typeface="Arial" panose="020B0604020202020204" pitchFamily="34" charset="0"/>
                          <a:cs typeface="Arial" panose="020B0604020202020204" pitchFamily="34" charset="0"/>
                        </a:rPr>
                        <a:t>102</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dirty="0" err="1">
                          <a:effectLst/>
                          <a:latin typeface="Arial" panose="020B0604020202020204" pitchFamily="34" charset="0"/>
                          <a:cs typeface="Arial" panose="020B0604020202020204" pitchFamily="34" charset="0"/>
                        </a:rPr>
                        <a:t>Agbosege</a:t>
                      </a:r>
                      <a:r>
                        <a:rPr lang="en-US" sz="1200" u="none" strike="noStrike" dirty="0">
                          <a:effectLst/>
                          <a:latin typeface="Arial" panose="020B0604020202020204" pitchFamily="34" charset="0"/>
                          <a:cs typeface="Arial" panose="020B0604020202020204" pitchFamily="34" charset="0"/>
                        </a:rPr>
                        <a:t> Richard</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56958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4,214.02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7,585.20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10,113.60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60760">
                <a:tc>
                  <a:txBody>
                    <a:bodyPr/>
                    <a:lstStyle/>
                    <a:p>
                      <a:pPr algn="ctr" rtl="0" fontAlgn="b"/>
                      <a:r>
                        <a:rPr lang="en-US" sz="1200" u="none" strike="noStrike" dirty="0">
                          <a:effectLst/>
                          <a:latin typeface="Arial" panose="020B0604020202020204" pitchFamily="34" charset="0"/>
                          <a:cs typeface="Arial" panose="020B0604020202020204" pitchFamily="34" charset="0"/>
                        </a:rPr>
                        <a:t>103</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Yahaya  Abdulai Beyom</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60182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4,214.02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7,585.20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10,113.60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60760">
                <a:tc>
                  <a:txBody>
                    <a:bodyPr/>
                    <a:lstStyle/>
                    <a:p>
                      <a:pPr algn="ctr" rtl="0" fontAlgn="b"/>
                      <a:r>
                        <a:rPr lang="en-US" sz="1200" u="none" strike="noStrike" dirty="0">
                          <a:effectLst/>
                          <a:latin typeface="Arial" panose="020B0604020202020204" pitchFamily="34" charset="0"/>
                          <a:cs typeface="Arial" panose="020B0604020202020204" pitchFamily="34" charset="0"/>
                        </a:rPr>
                        <a:t>104</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Joseph </a:t>
                      </a:r>
                      <a:r>
                        <a:rPr lang="en-US" sz="1200" u="none" strike="noStrike" dirty="0" err="1">
                          <a:effectLst/>
                          <a:latin typeface="Arial" panose="020B0604020202020204" pitchFamily="34" charset="0"/>
                          <a:cs typeface="Arial" panose="020B0604020202020204" pitchFamily="34" charset="0"/>
                        </a:rPr>
                        <a:t>Kissi</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1191210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3,104.28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4,139.04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60760">
                <a:tc>
                  <a:txBody>
                    <a:bodyPr/>
                    <a:lstStyle/>
                    <a:p>
                      <a:pPr algn="ctr" rtl="0" fontAlgn="b"/>
                      <a:r>
                        <a:rPr lang="en-US" sz="1200" u="none" strike="noStrike" dirty="0">
                          <a:effectLst/>
                          <a:latin typeface="Arial" panose="020B0604020202020204" pitchFamily="34" charset="0"/>
                          <a:cs typeface="Arial" panose="020B0604020202020204" pitchFamily="34" charset="0"/>
                        </a:rPr>
                        <a:t>105</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dirty="0" err="1">
                          <a:effectLst/>
                          <a:latin typeface="Arial" panose="020B0604020202020204" pitchFamily="34" charset="0"/>
                          <a:cs typeface="Arial" panose="020B0604020202020204" pitchFamily="34" charset="0"/>
                        </a:rPr>
                        <a:t>Marfo</a:t>
                      </a:r>
                      <a:r>
                        <a:rPr lang="en-US" sz="1200" u="none" strike="noStrike" dirty="0">
                          <a:effectLst/>
                          <a:latin typeface="Arial" panose="020B0604020202020204" pitchFamily="34" charset="0"/>
                          <a:cs typeface="Arial" panose="020B0604020202020204" pitchFamily="34" charset="0"/>
                        </a:rPr>
                        <a:t> Georgina</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69944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2,908.28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5,234.88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6,979.92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60760">
                <a:tc>
                  <a:txBody>
                    <a:bodyPr/>
                    <a:lstStyle/>
                    <a:p>
                      <a:pPr algn="ctr" rtl="0" fontAlgn="b"/>
                      <a:r>
                        <a:rPr lang="en-US" sz="1200" u="none" strike="noStrike" dirty="0">
                          <a:effectLst/>
                          <a:latin typeface="Arial" panose="020B0604020202020204" pitchFamily="34" charset="0"/>
                          <a:cs typeface="Arial" panose="020B0604020202020204" pitchFamily="34" charset="0"/>
                        </a:rPr>
                        <a:t>106</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Peter Kwadwo Ofosu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2,584.58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4,652.28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dirty="0">
                          <a:effectLst/>
                          <a:latin typeface="Arial" panose="020B0604020202020204" pitchFamily="34" charset="0"/>
                          <a:cs typeface="Arial" panose="020B0604020202020204" pitchFamily="34" charset="0"/>
                        </a:rPr>
                        <a:t>       6,203.04 </a:t>
                      </a:r>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r>
            </a:tbl>
          </a:graphicData>
        </a:graphic>
      </p:graphicFrame>
    </p:spTree>
    <p:extLst>
      <p:ext uri="{BB962C8B-B14F-4D97-AF65-F5344CB8AC3E}">
        <p14:creationId xmlns:p14="http://schemas.microsoft.com/office/powerpoint/2010/main" val="214535747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120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770720427"/>
              </p:ext>
            </p:extLst>
          </p:nvPr>
        </p:nvGraphicFramePr>
        <p:xfrm>
          <a:off x="609600" y="670564"/>
          <a:ext cx="11031583" cy="4793480"/>
        </p:xfrm>
        <a:graphic>
          <a:graphicData uri="http://schemas.openxmlformats.org/drawingml/2006/table">
            <a:tbl>
              <a:tblPr>
                <a:tableStyleId>{5940675A-B579-460E-94D1-54222C63F5DA}</a:tableStyleId>
              </a:tblPr>
              <a:tblGrid>
                <a:gridCol w="553273"/>
                <a:gridCol w="1975976"/>
                <a:gridCol w="790390"/>
                <a:gridCol w="553273"/>
                <a:gridCol w="553273"/>
                <a:gridCol w="1004925"/>
                <a:gridCol w="541981"/>
                <a:gridCol w="541981"/>
                <a:gridCol w="541981"/>
                <a:gridCol w="541981"/>
                <a:gridCol w="541981"/>
                <a:gridCol w="541981"/>
                <a:gridCol w="541981"/>
                <a:gridCol w="903303"/>
                <a:gridCol w="903303"/>
              </a:tblGrid>
              <a:tr h="349541">
                <a:tc>
                  <a:txBody>
                    <a:bodyPr/>
                    <a:lstStyle/>
                    <a:p>
                      <a:pPr algn="ctr" rtl="0" fontAlgn="b"/>
                      <a:r>
                        <a:rPr lang="en-US" sz="1200" u="none" strike="noStrike">
                          <a:effectLst/>
                          <a:latin typeface="Arial" panose="020B0604020202020204" pitchFamily="34" charset="0"/>
                          <a:cs typeface="Arial" panose="020B0604020202020204" pitchFamily="34" charset="0"/>
                        </a:rPr>
                        <a:t>107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Amaning Nora</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893973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2,258.53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4,065.36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5,420.52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108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Daniel Delali kofi Dzampaso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814434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3,682.39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6,628.32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8,837.76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109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Daniel Gyasi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831854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3,272.52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5,890.56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7,854.00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Perpetual Korang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885178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3,104.28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4,139.04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Desmond Adjei</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1313353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1,724.59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3,104.28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4,139.04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Obed Owusu Peprah</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1299424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2,908.28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5,234.88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6,979.92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Richard Nartey</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717173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4,214.02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7,585.20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10,113.60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114</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Joyce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13</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2,296.90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4,134.48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5,512.56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115</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Evans Boateng</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1,973.58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3,552.48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4,736.64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Nicholas Ofori Addo</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885181</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12</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ctr"/>
                      <a:r>
                        <a:rPr lang="en-US" sz="1200" u="none" strike="noStrike">
                          <a:effectLst/>
                          <a:latin typeface="Arial" panose="020B0604020202020204" pitchFamily="34" charset="0"/>
                          <a:cs typeface="Arial" panose="020B0604020202020204" pitchFamily="34" charset="0"/>
                        </a:rPr>
                        <a:t>9</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1,973.58</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3,552.48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4,736.64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u="none" strike="noStrike">
                          <a:effectLst/>
                          <a:latin typeface="Arial" panose="020B0604020202020204" pitchFamily="34" charset="0"/>
                          <a:cs typeface="Arial" panose="020B0604020202020204" pitchFamily="34" charset="0"/>
                        </a:rPr>
                        <a:t>117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u="none" strike="noStrike">
                          <a:effectLst/>
                          <a:latin typeface="Arial" panose="020B0604020202020204" pitchFamily="34" charset="0"/>
                          <a:cs typeface="Arial" panose="020B0604020202020204" pitchFamily="34" charset="0"/>
                        </a:rPr>
                        <a:t>Dogbey Zulehatu</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922147</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16</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u="none" strike="noStrike">
                          <a:effectLst/>
                          <a:latin typeface="Arial" panose="020B0604020202020204" pitchFamily="34" charset="0"/>
                          <a:cs typeface="Arial" panose="020B0604020202020204" pitchFamily="34" charset="0"/>
                        </a:rPr>
                        <a:t>10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u="none" strike="noStrike">
                          <a:effectLst/>
                          <a:latin typeface="Arial" panose="020B0604020202020204" pitchFamily="34" charset="0"/>
                          <a:cs typeface="Arial" panose="020B0604020202020204" pitchFamily="34" charset="0"/>
                        </a:rPr>
                        <a:t>3,217.80</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5,792.04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u="none" strike="noStrike">
                          <a:effectLst/>
                          <a:latin typeface="Arial" panose="020B0604020202020204" pitchFamily="34" charset="0"/>
                          <a:cs typeface="Arial" panose="020B0604020202020204" pitchFamily="34" charset="0"/>
                        </a:rPr>
                        <a:t>       7,722.72 </a:t>
                      </a:r>
                      <a:endParaRPr lang="en-US" sz="1200" b="0"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ctr"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ctr"/>
                      <a:r>
                        <a:rPr lang="en-US" sz="1200" b="1" u="none" strike="noStrike" dirty="0">
                          <a:effectLst/>
                          <a:latin typeface="Arial" panose="020B0604020202020204" pitchFamily="34" charset="0"/>
                          <a:cs typeface="Arial" panose="020B0604020202020204" pitchFamily="34" charset="0"/>
                        </a:rPr>
                        <a:t>TOTAL</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ctr"/>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ctr" rtl="0" fontAlgn="b"/>
                      <a:r>
                        <a:rPr lang="en-US" sz="1200" b="1" u="none" strike="noStrike" dirty="0">
                          <a:effectLst/>
                          <a:latin typeface="Arial" panose="020B0604020202020204" pitchFamily="34" charset="0"/>
                          <a:cs typeface="Arial" panose="020B0604020202020204" pitchFamily="34" charset="0"/>
                        </a:rPr>
                        <a:t>52,119.43</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93,815.04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125,086.80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r>
              <a:tr h="349541">
                <a:tc>
                  <a:txBody>
                    <a:bodyPr/>
                    <a:lstStyle/>
                    <a:p>
                      <a:pPr algn="l" rtl="0" fontAlgn="ctr"/>
                      <a:r>
                        <a:rPr lang="en-US" sz="1200" b="1" u="none" strike="noStrike">
                          <a:effectLst/>
                          <a:latin typeface="Arial" panose="020B0604020202020204" pitchFamily="34" charset="0"/>
                          <a:cs typeface="Arial" panose="020B0604020202020204" pitchFamily="34" charset="0"/>
                        </a:rPr>
                        <a:t> </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ctr"/>
                </a:tc>
                <a:tc>
                  <a:txBody>
                    <a:bodyPr/>
                    <a:lstStyle/>
                    <a:p>
                      <a:pPr algn="l" rtl="0" fontAlgn="b"/>
                      <a:r>
                        <a:rPr lang="en-US" sz="1200" b="1" u="none" strike="noStrike">
                          <a:effectLst/>
                          <a:latin typeface="Arial" panose="020B0604020202020204" pitchFamily="34" charset="0"/>
                          <a:cs typeface="Arial" panose="020B0604020202020204" pitchFamily="34" charset="0"/>
                        </a:rPr>
                        <a:t>GRAND TOTAL</a:t>
                      </a:r>
                      <a:endParaRPr lang="en-US" sz="1200" b="1" i="0" u="none" strike="noStrike">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ctr" rtl="0" fontAlgn="b"/>
                      <a:r>
                        <a:rPr lang="en-US" sz="1200" b="1" u="none" strike="noStrike" dirty="0">
                          <a:effectLst/>
                          <a:latin typeface="Arial" panose="020B0604020202020204" pitchFamily="34" charset="0"/>
                          <a:cs typeface="Arial" panose="020B0604020202020204" pitchFamily="34" charset="0"/>
                        </a:rPr>
                        <a:t>288,874.42</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531,521.28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c>
                  <a:txBody>
                    <a:bodyPr/>
                    <a:lstStyle/>
                    <a:p>
                      <a:pPr algn="l" rtl="0" fontAlgn="b"/>
                      <a:r>
                        <a:rPr lang="en-US" sz="1200" b="1" u="none" strike="noStrike" dirty="0">
                          <a:effectLst/>
                          <a:latin typeface="Arial" panose="020B0604020202020204" pitchFamily="34" charset="0"/>
                          <a:cs typeface="Arial" panose="020B0604020202020204" pitchFamily="34" charset="0"/>
                        </a:rPr>
                        <a:t>   693,298.44 </a:t>
                      </a:r>
                      <a:endParaRPr lang="en-US" sz="1200" b="1" i="0" u="none" strike="noStrike" dirty="0">
                        <a:solidFill>
                          <a:srgbClr val="000000"/>
                        </a:solidFill>
                        <a:effectLst/>
                        <a:latin typeface="Arial" panose="020B0604020202020204" pitchFamily="34" charset="0"/>
                        <a:cs typeface="Arial" panose="020B0604020202020204" pitchFamily="34" charset="0"/>
                      </a:endParaRPr>
                    </a:p>
                  </a:txBody>
                  <a:tcPr marL="6458" marR="6458" marT="6458" marB="0" anchor="b"/>
                </a:tc>
              </a:tr>
            </a:tbl>
          </a:graphicData>
        </a:graphic>
      </p:graphicFrame>
    </p:spTree>
    <p:extLst>
      <p:ext uri="{BB962C8B-B14F-4D97-AF65-F5344CB8AC3E}">
        <p14:creationId xmlns:p14="http://schemas.microsoft.com/office/powerpoint/2010/main" val="308660956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8713CC-C6AB-4C8A-8AC2-1B60486DCDA6}" type="slidenum">
              <a:rPr lang="en-US" smtClean="0"/>
              <a:t>121</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108340350"/>
              </p:ext>
            </p:extLst>
          </p:nvPr>
        </p:nvGraphicFramePr>
        <p:xfrm>
          <a:off x="203201" y="326231"/>
          <a:ext cx="11645898" cy="3964305"/>
        </p:xfrm>
        <a:graphic>
          <a:graphicData uri="http://schemas.openxmlformats.org/drawingml/2006/table">
            <a:tbl>
              <a:tblPr/>
              <a:tblGrid>
                <a:gridCol w="545505"/>
                <a:gridCol w="2638722"/>
                <a:gridCol w="1433536"/>
                <a:gridCol w="2993935"/>
                <a:gridCol w="1408164"/>
                <a:gridCol w="1420850"/>
                <a:gridCol w="1205186"/>
              </a:tblGrid>
              <a:tr h="200025">
                <a:tc gridSpan="7">
                  <a:txBody>
                    <a:bodyPr/>
                    <a:lstStyle/>
                    <a:p>
                      <a:pPr algn="ctr" fontAlgn="b"/>
                      <a:r>
                        <a:rPr lang="en-US" sz="1800" b="1" i="0" u="none" strike="noStrike" dirty="0">
                          <a:solidFill>
                            <a:srgbClr val="000000"/>
                          </a:solidFill>
                          <a:effectLst/>
                          <a:latin typeface="Arial" panose="020B0604020202020204" pitchFamily="34" charset="0"/>
                          <a:cs typeface="Arial" panose="020B0604020202020204" pitchFamily="34" charset="0"/>
                        </a:rPr>
                        <a:t>TEMPLATE FOR CAPTURING RETIREES FOR 2024</a:t>
                      </a:r>
                    </a:p>
                  </a:txBody>
                  <a:tcPr marL="9525" marR="9525" marT="9525"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00025">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800" b="1" i="0" u="none" strike="noStrike">
                          <a:solidFill>
                            <a:srgbClr val="000000"/>
                          </a:solidFill>
                          <a:effectLst/>
                          <a:latin typeface="Arial" panose="020B0604020202020204" pitchFamily="34" charset="0"/>
                          <a:cs typeface="Arial" panose="020B0604020202020204" pitchFamily="34" charset="0"/>
                        </a:rPr>
                        <a:t>MMDA</a:t>
                      </a:r>
                    </a:p>
                  </a:txBody>
                  <a:tcPr marL="9525" marR="9525" marT="9525" marB="0" anchor="b">
                    <a:lnL>
                      <a:noFill/>
                    </a:lnL>
                    <a:lnR>
                      <a:noFill/>
                    </a:lnR>
                    <a:lnT>
                      <a:noFill/>
                    </a:lnT>
                    <a:lnB>
                      <a:noFill/>
                    </a:lnB>
                  </a:tcPr>
                </a:tc>
                <a:tc gridSpan="3">
                  <a:txBody>
                    <a:bodyPr/>
                    <a:lstStyle/>
                    <a:p>
                      <a:pPr algn="l" fontAlgn="b"/>
                      <a:r>
                        <a:rPr lang="en-US" sz="16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r>
              <a:tr h="200025">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800" b="1" i="0" u="none" strike="noStrike">
                          <a:solidFill>
                            <a:srgbClr val="000000"/>
                          </a:solidFill>
                          <a:effectLst/>
                          <a:latin typeface="Arial" panose="020B0604020202020204" pitchFamily="34" charset="0"/>
                          <a:cs typeface="Arial" panose="020B0604020202020204" pitchFamily="34" charset="0"/>
                        </a:rPr>
                        <a:t>DEPARTMENT:</a:t>
                      </a:r>
                    </a:p>
                  </a:txBody>
                  <a:tcPr marL="9525" marR="9525" marT="9525" marB="0" anchor="b">
                    <a:lnL>
                      <a:noFill/>
                    </a:lnL>
                    <a:lnR>
                      <a:noFill/>
                    </a:lnR>
                    <a:lnT>
                      <a:noFill/>
                    </a:lnT>
                    <a:lnB>
                      <a:noFill/>
                    </a:lnB>
                  </a:tcPr>
                </a:tc>
                <a:tc gridSpan="2">
                  <a:txBody>
                    <a:bodyPr/>
                    <a:lstStyle/>
                    <a:p>
                      <a:pPr algn="l" fontAlgn="b"/>
                      <a:r>
                        <a:rPr lang="en-US" sz="1600" b="1" i="0" u="none" strike="noStrike">
                          <a:solidFill>
                            <a:srgbClr val="000000"/>
                          </a:solidFill>
                          <a:effectLst/>
                          <a:latin typeface="Arial" panose="020B0604020202020204" pitchFamily="34" charset="0"/>
                          <a:cs typeface="Arial" panose="020B0604020202020204" pitchFamily="34" charset="0"/>
                        </a:rPr>
                        <a:t>CENTRAL ADMINISTRATION</a:t>
                      </a:r>
                    </a:p>
                  </a:txBody>
                  <a:tcPr marL="9525" marR="9525" marT="9525" marB="0" anchor="b">
                    <a:lnL>
                      <a:noFill/>
                    </a:lnL>
                    <a:lnR>
                      <a:noFill/>
                    </a:lnR>
                    <a:lnT>
                      <a:noFill/>
                    </a:lnT>
                    <a:lnB>
                      <a:noFill/>
                    </a:lnB>
                  </a:tcPr>
                </a:tc>
                <a:tc hMerge="1">
                  <a:txBody>
                    <a:bodyPr/>
                    <a:lstStyle/>
                    <a:p>
                      <a:endParaRPr lang="en-US"/>
                    </a:p>
                  </a:txBody>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r>
              <a:tr h="200025">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800" b="1" i="0" u="none" strike="noStrike">
                          <a:solidFill>
                            <a:srgbClr val="000000"/>
                          </a:solidFill>
                          <a:effectLst/>
                          <a:latin typeface="Arial" panose="020B0604020202020204" pitchFamily="34" charset="0"/>
                          <a:cs typeface="Arial" panose="020B0604020202020204" pitchFamily="34" charset="0"/>
                        </a:rPr>
                        <a:t>COST CENTRE:</a:t>
                      </a:r>
                    </a:p>
                  </a:txBody>
                  <a:tcPr marL="9525" marR="9525" marT="9525" marB="0" anchor="b">
                    <a:lnL>
                      <a:noFill/>
                    </a:lnL>
                    <a:lnR>
                      <a:noFill/>
                    </a:lnR>
                    <a:lnT>
                      <a:noFill/>
                    </a:lnT>
                    <a:lnB>
                      <a:noFill/>
                    </a:lnB>
                  </a:tcPr>
                </a:tc>
                <a:tc gridSpan="3">
                  <a:txBody>
                    <a:bodyPr/>
                    <a:lstStyle/>
                    <a:p>
                      <a:pPr algn="l" fontAlgn="b"/>
                      <a:r>
                        <a:rPr lang="en-US" sz="1600" b="1" i="0" u="none" strike="noStrike" dirty="0">
                          <a:solidFill>
                            <a:srgbClr val="000000"/>
                          </a:solidFill>
                          <a:effectLst/>
                          <a:latin typeface="Arial" panose="020B0604020202020204" pitchFamily="34" charset="0"/>
                          <a:cs typeface="Arial" panose="020B0604020202020204" pitchFamily="34" charset="0"/>
                        </a:rPr>
                        <a:t>BIRIM NORTH DISRICT ASSEMBLY-NEW ABIREM</a:t>
                      </a:r>
                    </a:p>
                  </a:txBody>
                  <a:tcPr marL="9525" marR="9525" marT="9525"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r>
              <a:tr h="200025">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800" b="1" i="0" u="none" strike="noStrike">
                          <a:solidFill>
                            <a:srgbClr val="000000"/>
                          </a:solidFill>
                          <a:effectLst/>
                          <a:latin typeface="Arial" panose="020B0604020202020204" pitchFamily="34" charset="0"/>
                          <a:cs typeface="Arial" panose="020B0604020202020204" pitchFamily="34" charset="0"/>
                        </a:rPr>
                        <a:t>PROGRAMME:</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gridSpan="2">
                  <a:txBody>
                    <a:bodyPr/>
                    <a:lstStyle/>
                    <a:p>
                      <a:pPr algn="l" fontAlgn="b"/>
                      <a:r>
                        <a:rPr lang="en-US" sz="1600" b="1" i="0" u="none" strike="noStrike">
                          <a:solidFill>
                            <a:srgbClr val="000000"/>
                          </a:solidFill>
                          <a:effectLst/>
                          <a:latin typeface="Arial" panose="020B0604020202020204" pitchFamily="34" charset="0"/>
                          <a:cs typeface="Arial" panose="020B0604020202020204" pitchFamily="34" charset="0"/>
                        </a:rPr>
                        <a:t>MANAGEMENT AND ADMINISTRATION</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en-US" sz="1800" b="1"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333375">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S/N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NAME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STAFF ID</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CURRENT GRADE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 MONTHLY BASIC SALARY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DATE OF APPOINTMENT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effectLst/>
                          <a:latin typeface="Arial" panose="020B0604020202020204" pitchFamily="34" charset="0"/>
                          <a:cs typeface="Arial" panose="020B0604020202020204" pitchFamily="34" charset="0"/>
                        </a:rPr>
                        <a:t>DATE OF RETIREMENT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42399">
                <a:tc>
                  <a:txBody>
                    <a:bodyPr/>
                    <a:lstStyle/>
                    <a:p>
                      <a:pPr algn="ctr" fontAlgn="b"/>
                      <a:r>
                        <a:rPr lang="en-US" sz="1200" b="0" i="0" u="none" strike="noStrike">
                          <a:solidFill>
                            <a:srgbClr val="000000"/>
                          </a:solidFill>
                          <a:effectLst/>
                          <a:latin typeface="Arial" panose="020B0604020202020204" pitchFamily="34" charset="0"/>
                          <a:cs typeface="Arial" panose="020B0604020202020204" pitchFamily="34"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err="1" smtClean="0">
                          <a:solidFill>
                            <a:srgbClr val="000000"/>
                          </a:solidFill>
                          <a:effectLst/>
                          <a:latin typeface="Arial" panose="020B0604020202020204" pitchFamily="34" charset="0"/>
                          <a:cs typeface="Arial" panose="020B0604020202020204" pitchFamily="34" charset="0"/>
                        </a:rPr>
                        <a:t>Akutteh</a:t>
                      </a:r>
                      <a:r>
                        <a:rPr lang="en-US" sz="1200" b="0" i="0" u="none" strike="noStrike" dirty="0" smtClean="0">
                          <a:solidFill>
                            <a:srgbClr val="000000"/>
                          </a:solidFill>
                          <a:effectLst/>
                          <a:latin typeface="Arial" panose="020B0604020202020204" pitchFamily="34" charset="0"/>
                          <a:cs typeface="Arial" panose="020B0604020202020204" pitchFamily="34" charset="0"/>
                        </a:rPr>
                        <a:t> </a:t>
                      </a:r>
                      <a:r>
                        <a:rPr lang="en-US" sz="1200" b="0" i="0" u="none" strike="noStrike" dirty="0">
                          <a:solidFill>
                            <a:srgbClr val="000000"/>
                          </a:solidFill>
                          <a:effectLst/>
                          <a:latin typeface="Arial" panose="020B0604020202020204" pitchFamily="34" charset="0"/>
                          <a:cs typeface="Arial" panose="020B0604020202020204" pitchFamily="34" charset="0"/>
                        </a:rPr>
                        <a:t>Ivan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Arial" panose="020B0604020202020204" pitchFamily="34" charset="0"/>
                          <a:cs typeface="Arial" panose="020B0604020202020204" pitchFamily="34" charset="0"/>
                        </a:rPr>
                        <a:t>113704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Deputy Director of </a:t>
                      </a:r>
                      <a:r>
                        <a:rPr lang="en-US" sz="1200" b="0" i="0" u="none" strike="noStrike" dirty="0" err="1">
                          <a:solidFill>
                            <a:srgbClr val="000000"/>
                          </a:solidFill>
                          <a:effectLst/>
                          <a:latin typeface="Arial" panose="020B0604020202020204" pitchFamily="34" charset="0"/>
                          <a:cs typeface="Arial" panose="020B0604020202020204" pitchFamily="34" charset="0"/>
                        </a:rPr>
                        <a:t>Agric</a:t>
                      </a:r>
                      <a:r>
                        <a:rPr lang="en-US" sz="1200" b="0" i="0" u="none" strike="noStrike" dirty="0">
                          <a:solidFill>
                            <a:srgbClr val="000000"/>
                          </a:solidFill>
                          <a:effectLst/>
                          <a:latin typeface="Arial" panose="020B0604020202020204" pitchFamily="34" charset="0"/>
                          <a:cs typeface="Arial" panose="020B0604020202020204" pitchFamily="34" charset="0"/>
                        </a:rPr>
                        <a:t>/Crop Service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7,227.16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01-02-86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effectLst/>
                          <a:latin typeface="Arial" panose="020B0604020202020204" pitchFamily="34" charset="0"/>
                          <a:cs typeface="Arial" panose="020B0604020202020204" pitchFamily="34" charset="0"/>
                        </a:rPr>
                        <a:t>15-11-23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9550">
                <a:tc>
                  <a:txBody>
                    <a:bodyPr/>
                    <a:lstStyle/>
                    <a:p>
                      <a:pPr algn="ctr" fontAlgn="b"/>
                      <a:r>
                        <a:rPr lang="en-US" sz="1800" b="0" i="0" u="none" strike="noStrike" dirty="0" smtClean="0">
                          <a:solidFill>
                            <a:srgbClr val="000000"/>
                          </a:solidFill>
                          <a:effectLst/>
                          <a:latin typeface="Arial" panose="020B0604020202020204" pitchFamily="34" charset="0"/>
                          <a:cs typeface="Arial" panose="020B0604020202020204" pitchFamily="34" charset="0"/>
                        </a:rPr>
                        <a:t>2</a:t>
                      </a:r>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6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effectLst/>
                          <a:latin typeface="Arial" panose="020B0604020202020204" pitchFamily="34" charset="0"/>
                          <a:cs typeface="Arial" panose="020B060402020202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9550">
                <a:tc>
                  <a:txBody>
                    <a:bodyPr/>
                    <a:lstStyle/>
                    <a:p>
                      <a:pPr algn="ctr"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endParaRPr lang="en-US" sz="16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12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r h="200025">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r>
              <a:tr h="200025">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800" b="0" i="0" u="none" strike="noStrike" dirty="0">
                          <a:solidFill>
                            <a:srgbClr val="000000"/>
                          </a:solidFill>
                          <a:effectLst/>
                          <a:latin typeface="Arial" panose="020B0604020202020204" pitchFamily="34" charset="0"/>
                          <a:cs typeface="Arial" panose="020B0604020202020204" pitchFamily="34" charset="0"/>
                        </a:rPr>
                        <a:t>NAME OF HR MANAGER :</a:t>
                      </a:r>
                    </a:p>
                  </a:txBody>
                  <a:tcPr marL="9525" marR="9525" marT="9525" marB="0" anchor="b">
                    <a:lnL>
                      <a:noFill/>
                    </a:lnL>
                    <a:lnR>
                      <a:noFill/>
                    </a:lnR>
                    <a:lnT>
                      <a:noFill/>
                    </a:lnT>
                    <a:lnB>
                      <a:noFill/>
                    </a:lnB>
                  </a:tcPr>
                </a:tc>
                <a:tc>
                  <a:txBody>
                    <a:bodyPr/>
                    <a:lstStyle/>
                    <a:p>
                      <a:pPr algn="l" fontAlgn="b"/>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r>
              <a:tr h="200025">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r>
              <a:tr h="200025">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r>
                        <a:rPr lang="en-US" sz="1800" b="0" i="0" u="none" strike="noStrike">
                          <a:solidFill>
                            <a:srgbClr val="000000"/>
                          </a:solidFill>
                          <a:effectLst/>
                          <a:latin typeface="Arial" panose="020B0604020202020204" pitchFamily="34" charset="0"/>
                          <a:cs typeface="Arial" panose="020B0604020202020204" pitchFamily="34" charset="0"/>
                        </a:rPr>
                        <a:t>DATE SIGNED :</a:t>
                      </a: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c>
                  <a:txBody>
                    <a:bodyPr/>
                    <a:lstStyle/>
                    <a:p>
                      <a:pPr algn="l" fontAlgn="b"/>
                      <a:endParaRPr lang="en-US" sz="18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lnL>
                      <a:noFill/>
                    </a:lnL>
                    <a:lnR>
                      <a:noFill/>
                    </a:lnR>
                    <a:lnT>
                      <a:noFill/>
                    </a:lnT>
                    <a:lnB>
                      <a:noFill/>
                    </a:lnB>
                  </a:tcPr>
                </a:tc>
              </a:tr>
            </a:tbl>
          </a:graphicData>
        </a:graphic>
      </p:graphicFrame>
    </p:spTree>
    <p:extLst>
      <p:ext uri="{BB962C8B-B14F-4D97-AF65-F5344CB8AC3E}">
        <p14:creationId xmlns:p14="http://schemas.microsoft.com/office/powerpoint/2010/main" val="319721236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7577" y="557349"/>
            <a:ext cx="9318172" cy="496388"/>
          </a:xfrm>
        </p:spPr>
        <p:txBody>
          <a:bodyPr>
            <a:normAutofit/>
          </a:bodyPr>
          <a:lstStyle/>
          <a:p>
            <a:r>
              <a:rPr lang="en-US" sz="2400" dirty="0" smtClean="0">
                <a:latin typeface="Arial" panose="020B0604020202020204" pitchFamily="34" charset="0"/>
                <a:cs typeface="Arial" panose="020B0604020202020204" pitchFamily="34" charset="0"/>
              </a:rPr>
              <a:t>COMPENSATION OF EMPLOYEES-IGF CASUALS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D98713CC-C6AB-4C8A-8AC2-1B60486DCDA6}" type="slidenum">
              <a:rPr lang="en-US" smtClean="0"/>
              <a:t>122</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090065280"/>
              </p:ext>
            </p:extLst>
          </p:nvPr>
        </p:nvGraphicFramePr>
        <p:xfrm>
          <a:off x="435429" y="1497874"/>
          <a:ext cx="10918371" cy="3837037"/>
        </p:xfrm>
        <a:graphic>
          <a:graphicData uri="http://schemas.openxmlformats.org/drawingml/2006/table">
            <a:tbl>
              <a:tblPr/>
              <a:tblGrid>
                <a:gridCol w="496388"/>
                <a:gridCol w="1986123"/>
                <a:gridCol w="1112693"/>
                <a:gridCol w="790950"/>
                <a:gridCol w="844574"/>
                <a:gridCol w="884792"/>
                <a:gridCol w="643485"/>
                <a:gridCol w="777544"/>
                <a:gridCol w="643485"/>
                <a:gridCol w="1321017"/>
                <a:gridCol w="1417320"/>
              </a:tblGrid>
              <a:tr h="330926">
                <a:tc>
                  <a:txBody>
                    <a:bodyPr/>
                    <a:lstStyle/>
                    <a:p>
                      <a:pPr algn="ctr" rtl="0" fontAlgn="b"/>
                      <a:r>
                        <a:rPr lang="en-US" sz="1050" b="1" i="0" u="none" strike="noStrike" dirty="0">
                          <a:solidFill>
                            <a:srgbClr val="000000"/>
                          </a:solidFill>
                          <a:effectLst/>
                          <a:latin typeface="Arial" panose="020B0604020202020204" pitchFamily="34" charset="0"/>
                        </a:rPr>
                        <a:t>  NO.</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NAME OF EMPLOYEES</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smtClean="0">
                          <a:solidFill>
                            <a:srgbClr val="000000"/>
                          </a:solidFill>
                          <a:effectLst/>
                          <a:latin typeface="Arial" panose="020B0604020202020204" pitchFamily="34" charset="0"/>
                        </a:rPr>
                        <a:t>GRADE</a:t>
                      </a:r>
                      <a:endParaRPr lang="en-US" sz="1050" b="1" i="0" u="none" strike="noStrike" dirty="0">
                        <a:solidFill>
                          <a:srgbClr val="000000"/>
                        </a:solidFill>
                        <a:effectLst/>
                        <a:latin typeface="Arial" panose="020B06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BASIC SALARY</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  SSNIT CONT.5.5%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   8% ASSEM.</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5% TIER 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TAXABLE INCOME</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INCOME TAX</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TOTAL DEDUC.</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50" b="1" i="0" u="none" strike="noStrike">
                          <a:solidFill>
                            <a:srgbClr val="000000"/>
                          </a:solidFill>
                          <a:effectLst/>
                          <a:latin typeface="Arial" panose="020B0604020202020204" pitchFamily="34" charset="0"/>
                        </a:rPr>
                        <a:t>ANNUAL SALARY</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3558">
                <a:tc>
                  <a:txBody>
                    <a:bodyPr/>
                    <a:lstStyle/>
                    <a:p>
                      <a:pPr algn="ctr" rtl="0" fontAlgn="b"/>
                      <a:r>
                        <a:rPr lang="en-US" sz="1100" b="0" i="0" u="none" strike="noStrike">
                          <a:solidFill>
                            <a:srgbClr val="000000"/>
                          </a:solidFill>
                          <a:effectLst/>
                          <a:latin typeface="Arial" panose="020B0604020202020204" pitchFamily="34" charset="0"/>
                        </a:rPr>
                        <a:t>1</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dirty="0">
                          <a:solidFill>
                            <a:srgbClr val="000000"/>
                          </a:solidFill>
                          <a:effectLst/>
                          <a:latin typeface="Arial" panose="020B0604020202020204" pitchFamily="34" charset="0"/>
                        </a:rPr>
                        <a:t>ATANGA ATIA</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WATCHMAN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529.2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38.02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3558">
                <a:tc>
                  <a:txBody>
                    <a:bodyPr/>
                    <a:lstStyle/>
                    <a:p>
                      <a:pPr algn="ctr" rtl="0" fontAlgn="b"/>
                      <a:r>
                        <a:rPr lang="en-US" sz="1100" b="0" i="0" u="none" strike="noStrike">
                          <a:solidFill>
                            <a:srgbClr val="000000"/>
                          </a:solidFill>
                          <a:effectLst/>
                          <a:latin typeface="Arial" panose="020B0604020202020204" pitchFamily="34" charset="0"/>
                        </a:rPr>
                        <a:t>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dirty="0">
                          <a:solidFill>
                            <a:srgbClr val="000000"/>
                          </a:solidFill>
                          <a:effectLst/>
                          <a:latin typeface="Arial" panose="020B0604020202020204" pitchFamily="34" charset="0"/>
                        </a:rPr>
                        <a:t>ISSAH SHIA</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WATCHMAN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529.2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38.02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3558">
                <a:tc>
                  <a:txBody>
                    <a:bodyPr/>
                    <a:lstStyle/>
                    <a:p>
                      <a:pPr algn="ctr" rtl="0" fontAlgn="b"/>
                      <a:r>
                        <a:rPr lang="en-US" sz="1100" b="0" i="0" u="none" strike="noStrike">
                          <a:solidFill>
                            <a:srgbClr val="000000"/>
                          </a:solidFill>
                          <a:effectLst/>
                          <a:latin typeface="Arial" panose="020B0604020202020204" pitchFamily="34" charset="0"/>
                        </a:rPr>
                        <a:t>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dirty="0">
                          <a:solidFill>
                            <a:srgbClr val="000000"/>
                          </a:solidFill>
                          <a:effectLst/>
                          <a:latin typeface="Arial" panose="020B0604020202020204" pitchFamily="34" charset="0"/>
                        </a:rPr>
                        <a:t>STEPHEN TRETU</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TIPPER MATE</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434.7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1.64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26.94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50422">
                <a:tc>
                  <a:txBody>
                    <a:bodyPr/>
                    <a:lstStyle/>
                    <a:p>
                      <a:pPr algn="ctr" rtl="0" fontAlgn="b"/>
                      <a:r>
                        <a:rPr lang="en-US" sz="1100" b="0" i="0" u="none" strike="noStrike" dirty="0">
                          <a:solidFill>
                            <a:srgbClr val="000000"/>
                          </a:solidFill>
                          <a:effectLst/>
                          <a:latin typeface="Arial" panose="020B0604020202020204" pitchFamily="34" charset="0"/>
                        </a:rPr>
                        <a:t>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DAVID AMPOMAH ANIM</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WATCHMAN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529.2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38.02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dirty="0">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50422">
                <a:tc>
                  <a:txBody>
                    <a:bodyPr/>
                    <a:lstStyle/>
                    <a:p>
                      <a:pPr algn="ctr" rtl="0" fontAlgn="b"/>
                      <a:r>
                        <a:rPr lang="en-US" sz="1100" b="0" i="0" u="none" strike="noStrike">
                          <a:solidFill>
                            <a:srgbClr val="000000"/>
                          </a:solidFill>
                          <a:effectLst/>
                          <a:latin typeface="Arial" panose="020B0604020202020204" pitchFamily="34" charset="0"/>
                        </a:rPr>
                        <a:t>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ARHIN PATIENCE</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SECRETARY (BAC)</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837.2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66.98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41.86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791.15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90.65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10,046.40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3558">
                <a:tc>
                  <a:txBody>
                    <a:bodyPr/>
                    <a:lstStyle/>
                    <a:p>
                      <a:pPr algn="ctr" rtl="0" fontAlgn="b"/>
                      <a:r>
                        <a:rPr lang="en-US" sz="1100" b="0" i="0" u="none" strike="noStrike">
                          <a:solidFill>
                            <a:srgbClr val="000000"/>
                          </a:solidFill>
                          <a:effectLst/>
                          <a:latin typeface="Arial" panose="020B0604020202020204" pitchFamily="34" charset="0"/>
                        </a:rPr>
                        <a:t>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JAMES NYABA</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WATCHMAN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10.3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10.3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3558">
                <a:tc>
                  <a:txBody>
                    <a:bodyPr/>
                    <a:lstStyle/>
                    <a:p>
                      <a:pPr algn="ctr" rtl="0" fontAlgn="b"/>
                      <a:r>
                        <a:rPr lang="en-US" sz="1100" b="0" i="0" u="none" strike="noStrike">
                          <a:solidFill>
                            <a:srgbClr val="000000"/>
                          </a:solidFill>
                          <a:effectLst/>
                          <a:latin typeface="Arial" panose="020B0604020202020204" pitchFamily="34" charset="0"/>
                        </a:rPr>
                        <a:t>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TWUM EDWARD</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LABOURER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2.9</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2.9</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8021">
                <a:tc>
                  <a:txBody>
                    <a:bodyPr/>
                    <a:lstStyle/>
                    <a:p>
                      <a:pPr algn="ctr" rtl="0" fontAlgn="b"/>
                      <a:r>
                        <a:rPr lang="en-US" sz="1100" b="0" i="0" u="none" strike="noStrike">
                          <a:solidFill>
                            <a:srgbClr val="000000"/>
                          </a:solidFill>
                          <a:effectLst/>
                          <a:latin typeface="Arial" panose="020B0604020202020204" pitchFamily="34" charset="0"/>
                        </a:rPr>
                        <a:t>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KOFI APAN HAVOR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WATCHMAN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10.3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10.3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3558">
                <a:tc>
                  <a:txBody>
                    <a:bodyPr/>
                    <a:lstStyle/>
                    <a:p>
                      <a:pPr algn="ctr" rtl="0" fontAlgn="b"/>
                      <a:r>
                        <a:rPr lang="en-US" sz="1100" b="0" i="0" u="none" strike="noStrike">
                          <a:solidFill>
                            <a:srgbClr val="000000"/>
                          </a:solidFill>
                          <a:effectLst/>
                          <a:latin typeface="Arial" panose="020B0604020202020204" pitchFamily="34" charset="0"/>
                        </a:rPr>
                        <a:t>9</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KWAME ADONGO</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WATCHMAN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529.2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38.02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5898">
                <a:tc>
                  <a:txBody>
                    <a:bodyPr/>
                    <a:lstStyle/>
                    <a:p>
                      <a:pPr algn="ctr" rtl="0" fontAlgn="b"/>
                      <a:r>
                        <a:rPr lang="en-US" sz="1100" b="0" i="0" u="none" strike="noStrike">
                          <a:solidFill>
                            <a:srgbClr val="000000"/>
                          </a:solidFill>
                          <a:effectLst/>
                          <a:latin typeface="Arial" panose="020B0604020202020204" pitchFamily="34" charset="0"/>
                        </a:rPr>
                        <a:t>10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dirty="0">
                          <a:solidFill>
                            <a:srgbClr val="000000"/>
                          </a:solidFill>
                          <a:effectLst/>
                          <a:latin typeface="Arial" panose="020B0604020202020204" pitchFamily="34" charset="0"/>
                        </a:rPr>
                        <a:t>MANSURU MOHAMMED</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LABOURER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529.2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38.02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dirty="0">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4351961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7577" y="557349"/>
            <a:ext cx="9318172" cy="496388"/>
          </a:xfrm>
        </p:spPr>
        <p:txBody>
          <a:bodyPr>
            <a:normAutofit/>
          </a:bodyPr>
          <a:lstStyle/>
          <a:p>
            <a:r>
              <a:rPr lang="en-US" sz="2400" dirty="0" smtClean="0">
                <a:latin typeface="Arial" panose="020B0604020202020204" pitchFamily="34" charset="0"/>
                <a:cs typeface="Arial" panose="020B0604020202020204" pitchFamily="34" charset="0"/>
              </a:rPr>
              <a:t>COMPENSATION OF EMPLOYEES-IGF CASUALS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D98713CC-C6AB-4C8A-8AC2-1B60486DCDA6}" type="slidenum">
              <a:rPr lang="en-US" smtClean="0"/>
              <a:t>123</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837663175"/>
              </p:ext>
            </p:extLst>
          </p:nvPr>
        </p:nvGraphicFramePr>
        <p:xfrm>
          <a:off x="513807" y="1280160"/>
          <a:ext cx="10839992" cy="4415247"/>
        </p:xfrm>
        <a:graphic>
          <a:graphicData uri="http://schemas.openxmlformats.org/drawingml/2006/table">
            <a:tbl>
              <a:tblPr/>
              <a:tblGrid>
                <a:gridCol w="546432"/>
                <a:gridCol w="2109042"/>
                <a:gridCol w="1754339"/>
                <a:gridCol w="661472"/>
                <a:gridCol w="665867"/>
                <a:gridCol w="922705"/>
                <a:gridCol w="671058"/>
                <a:gridCol w="810863"/>
                <a:gridCol w="671058"/>
                <a:gridCol w="908725"/>
                <a:gridCol w="1118431"/>
              </a:tblGrid>
              <a:tr h="537789">
                <a:tc>
                  <a:txBody>
                    <a:bodyPr/>
                    <a:lstStyle/>
                    <a:p>
                      <a:pPr algn="ctr" rtl="0" fontAlgn="b"/>
                      <a:r>
                        <a:rPr lang="en-US" sz="1100" b="0" i="0" u="none" strike="noStrike" dirty="0">
                          <a:solidFill>
                            <a:srgbClr val="000000"/>
                          </a:solidFill>
                          <a:effectLst/>
                          <a:latin typeface="Arial" panose="020B0604020202020204" pitchFamily="34" charset="0"/>
                        </a:rPr>
                        <a:t>11</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MOHAMMED HARUNA</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SECURITY</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529.2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38.02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23509">
                <a:tc>
                  <a:txBody>
                    <a:bodyPr/>
                    <a:lstStyle/>
                    <a:p>
                      <a:pPr algn="ctr" rtl="0" fontAlgn="b"/>
                      <a:endParaRPr lang="en-US" sz="1100" b="0" i="0" u="none" strike="noStrike" dirty="0" smtClean="0">
                        <a:solidFill>
                          <a:srgbClr val="000000"/>
                        </a:solidFill>
                        <a:effectLst/>
                        <a:latin typeface="Arial" panose="020B0604020202020204" pitchFamily="34" charset="0"/>
                      </a:endParaRPr>
                    </a:p>
                    <a:p>
                      <a:pPr algn="ctr" rtl="0" fontAlgn="b"/>
                      <a:r>
                        <a:rPr lang="en-US" sz="1100" b="0" i="0" u="none" strike="noStrike" dirty="0" smtClean="0">
                          <a:solidFill>
                            <a:srgbClr val="000000"/>
                          </a:solidFill>
                          <a:effectLst/>
                          <a:latin typeface="Arial" panose="020B0604020202020204" pitchFamily="34" charset="0"/>
                        </a:rPr>
                        <a:t>12</a:t>
                      </a:r>
                      <a:endParaRPr lang="en-US" sz="1100" b="0" i="0" u="none" strike="noStrike" dirty="0">
                        <a:solidFill>
                          <a:srgbClr val="000000"/>
                        </a:solidFill>
                        <a:effectLst/>
                        <a:latin typeface="Arial" panose="020B06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JOHN KWABENA GYAN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SECURITY</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10.3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10.3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23509">
                <a:tc>
                  <a:txBody>
                    <a:bodyPr/>
                    <a:lstStyle/>
                    <a:p>
                      <a:pPr algn="ctr" rtl="0" fontAlgn="b"/>
                      <a:endParaRPr lang="en-US" sz="1100" b="0" i="0" u="none" strike="noStrike" dirty="0" smtClean="0">
                        <a:solidFill>
                          <a:srgbClr val="000000"/>
                        </a:solidFill>
                        <a:effectLst/>
                        <a:latin typeface="Arial" panose="020B0604020202020204" pitchFamily="34" charset="0"/>
                      </a:endParaRPr>
                    </a:p>
                    <a:p>
                      <a:pPr algn="ctr" rtl="0" fontAlgn="b"/>
                      <a:r>
                        <a:rPr lang="en-US" sz="1100" b="0" i="0" u="none" strike="noStrike" dirty="0" smtClean="0">
                          <a:solidFill>
                            <a:srgbClr val="000000"/>
                          </a:solidFill>
                          <a:effectLst/>
                          <a:latin typeface="Arial" panose="020B0604020202020204" pitchFamily="34" charset="0"/>
                        </a:rPr>
                        <a:t>13</a:t>
                      </a:r>
                      <a:endParaRPr lang="en-US" sz="1100" b="0" i="0" u="none" strike="noStrike" dirty="0">
                        <a:solidFill>
                          <a:srgbClr val="000000"/>
                        </a:solidFill>
                        <a:effectLst/>
                        <a:latin typeface="Arial" panose="020B06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KOFI ADEPA</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CARPENTER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434.7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1.64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26.94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23509">
                <a:tc>
                  <a:txBody>
                    <a:bodyPr/>
                    <a:lstStyle/>
                    <a:p>
                      <a:pPr algn="ctr" rtl="0" fontAlgn="b"/>
                      <a:endParaRPr lang="en-US" sz="1100" b="0" i="0" u="none" strike="noStrike" dirty="0" smtClean="0">
                        <a:solidFill>
                          <a:srgbClr val="000000"/>
                        </a:solidFill>
                        <a:effectLst/>
                        <a:latin typeface="Arial" panose="020B0604020202020204" pitchFamily="34" charset="0"/>
                      </a:endParaRPr>
                    </a:p>
                    <a:p>
                      <a:pPr algn="ctr" rtl="0" fontAlgn="b"/>
                      <a:r>
                        <a:rPr lang="en-US" sz="1100" b="0" i="0" u="none" strike="noStrike" dirty="0" smtClean="0">
                          <a:solidFill>
                            <a:srgbClr val="000000"/>
                          </a:solidFill>
                          <a:effectLst/>
                          <a:latin typeface="Arial" panose="020B0604020202020204" pitchFamily="34" charset="0"/>
                        </a:rPr>
                        <a:t>14</a:t>
                      </a:r>
                      <a:endParaRPr lang="en-US" sz="1100" b="0" i="0" u="none" strike="noStrike" dirty="0">
                        <a:solidFill>
                          <a:srgbClr val="000000"/>
                        </a:solidFill>
                        <a:effectLst/>
                        <a:latin typeface="Arial" panose="020B06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SANDRA OKYERE</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CLEANER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434.7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1.64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26.94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23509">
                <a:tc>
                  <a:txBody>
                    <a:bodyPr/>
                    <a:lstStyle/>
                    <a:p>
                      <a:pPr algn="ctr" rtl="0" fontAlgn="b"/>
                      <a:endParaRPr lang="en-US" sz="1100" b="0" i="0" u="none" strike="noStrike" dirty="0" smtClean="0">
                        <a:solidFill>
                          <a:srgbClr val="000000"/>
                        </a:solidFill>
                        <a:effectLst/>
                        <a:latin typeface="Arial" panose="020B0604020202020204" pitchFamily="34" charset="0"/>
                      </a:endParaRPr>
                    </a:p>
                    <a:p>
                      <a:pPr algn="ctr" rtl="0" fontAlgn="b"/>
                      <a:r>
                        <a:rPr lang="en-US" sz="1100" b="0" i="0" u="none" strike="noStrike" dirty="0" smtClean="0">
                          <a:solidFill>
                            <a:srgbClr val="000000"/>
                          </a:solidFill>
                          <a:effectLst/>
                          <a:latin typeface="Arial" panose="020B0604020202020204" pitchFamily="34" charset="0"/>
                        </a:rPr>
                        <a:t>15</a:t>
                      </a:r>
                      <a:endParaRPr lang="en-US" sz="1100" b="0" i="0" u="none" strike="noStrike" dirty="0">
                        <a:solidFill>
                          <a:srgbClr val="000000"/>
                        </a:solidFill>
                        <a:effectLst/>
                        <a:latin typeface="Arial" panose="020B06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ADUSU RACHEAL</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CLEANER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434.7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1.64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26.94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23509">
                <a:tc>
                  <a:txBody>
                    <a:bodyPr/>
                    <a:lstStyle/>
                    <a:p>
                      <a:pPr algn="ctr" rtl="0" fontAlgn="b"/>
                      <a:endParaRPr lang="en-US" sz="1100" b="0" i="0" u="none" strike="noStrike" dirty="0" smtClean="0">
                        <a:solidFill>
                          <a:srgbClr val="000000"/>
                        </a:solidFill>
                        <a:effectLst/>
                        <a:latin typeface="Arial" panose="020B0604020202020204" pitchFamily="34" charset="0"/>
                      </a:endParaRPr>
                    </a:p>
                    <a:p>
                      <a:pPr algn="ctr" rtl="0" fontAlgn="b"/>
                      <a:r>
                        <a:rPr lang="en-US" sz="1100" b="0" i="0" u="none" strike="noStrike" dirty="0" smtClean="0">
                          <a:solidFill>
                            <a:srgbClr val="000000"/>
                          </a:solidFill>
                          <a:effectLst/>
                          <a:latin typeface="Arial" panose="020B0604020202020204" pitchFamily="34" charset="0"/>
                        </a:rPr>
                        <a:t>16</a:t>
                      </a:r>
                      <a:endParaRPr lang="en-US" sz="1100" b="0" i="0" u="none" strike="noStrike" dirty="0">
                        <a:solidFill>
                          <a:srgbClr val="000000"/>
                        </a:solidFill>
                        <a:effectLst/>
                        <a:latin typeface="Arial" panose="020B06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MERCY AMOAH</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CLEANER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434.7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1.64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26.94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23509">
                <a:tc>
                  <a:txBody>
                    <a:bodyPr/>
                    <a:lstStyle/>
                    <a:p>
                      <a:pPr algn="ctr" rtl="0" fontAlgn="b"/>
                      <a:endParaRPr lang="en-US" sz="1100" b="0" i="0" u="none" strike="noStrike" dirty="0" smtClean="0">
                        <a:solidFill>
                          <a:srgbClr val="000000"/>
                        </a:solidFill>
                        <a:effectLst/>
                        <a:latin typeface="Arial" panose="020B0604020202020204" pitchFamily="34" charset="0"/>
                      </a:endParaRPr>
                    </a:p>
                    <a:p>
                      <a:pPr algn="ctr" rtl="0" fontAlgn="b"/>
                      <a:r>
                        <a:rPr lang="en-US" sz="1100" b="0" i="0" u="none" strike="noStrike" dirty="0" smtClean="0">
                          <a:solidFill>
                            <a:srgbClr val="000000"/>
                          </a:solidFill>
                          <a:effectLst/>
                          <a:latin typeface="Arial" panose="020B0604020202020204" pitchFamily="34" charset="0"/>
                        </a:rPr>
                        <a:t>17</a:t>
                      </a:r>
                      <a:endParaRPr lang="en-US" sz="1100" b="0" i="0" u="none" strike="noStrike" dirty="0">
                        <a:solidFill>
                          <a:srgbClr val="000000"/>
                        </a:solidFill>
                        <a:effectLst/>
                        <a:latin typeface="Arial" panose="020B0604020202020204" pitchFamily="34" charset="0"/>
                      </a:endParaRP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FAUSTINA ADUSU</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CLEANER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434.7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1.64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dirty="0">
                          <a:solidFill>
                            <a:srgbClr val="000000"/>
                          </a:solidFill>
                          <a:effectLst/>
                          <a:latin typeface="Arial" panose="020B0604020202020204" pitchFamily="34" charset="0"/>
                        </a:rPr>
                        <a:t>26.94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1153">
                <a:tc>
                  <a:txBody>
                    <a:bodyPr/>
                    <a:lstStyle/>
                    <a:p>
                      <a:pPr algn="ctr" rtl="0" fontAlgn="b"/>
                      <a:r>
                        <a:rPr lang="en-US" sz="1100" b="0" i="0" u="none" strike="noStrike">
                          <a:solidFill>
                            <a:srgbClr val="000000"/>
                          </a:solidFill>
                          <a:effectLst/>
                          <a:latin typeface="Arial" panose="020B0604020202020204" pitchFamily="34" charset="0"/>
                        </a:rPr>
                        <a:t>18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dirty="0" smtClean="0">
                          <a:solidFill>
                            <a:srgbClr val="000000"/>
                          </a:solidFill>
                          <a:effectLst/>
                          <a:latin typeface="Arial" panose="020B0604020202020204" pitchFamily="34" charset="0"/>
                        </a:rPr>
                        <a:t>ELIZABETH </a:t>
                      </a:r>
                      <a:r>
                        <a:rPr lang="en-US" sz="1100" b="0" i="0" u="none" strike="noStrike" dirty="0">
                          <a:solidFill>
                            <a:srgbClr val="000000"/>
                          </a:solidFill>
                          <a:effectLst/>
                          <a:latin typeface="Arial" panose="020B0604020202020204" pitchFamily="34" charset="0"/>
                        </a:rPr>
                        <a:t>AMOANIMAA</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SECRETARY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837.2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66.98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41.86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791.15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90.65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10,046.40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2920">
                <a:tc>
                  <a:txBody>
                    <a:bodyPr/>
                    <a:lstStyle/>
                    <a:p>
                      <a:pPr algn="ctr" rtl="0" fontAlgn="b"/>
                      <a:r>
                        <a:rPr lang="en-US" sz="1100" b="0" i="0" u="none" strike="noStrike">
                          <a:solidFill>
                            <a:srgbClr val="000000"/>
                          </a:solidFill>
                          <a:effectLst/>
                          <a:latin typeface="Arial" panose="020B0604020202020204" pitchFamily="34" charset="0"/>
                        </a:rPr>
                        <a:t>19</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PRISCILLA EYRAM AWUMAH</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ASSISTANT SOCIAL DEV'T. OFFICER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837.2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66.98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41.86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791.15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90.65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10,046.40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42331">
                <a:tc>
                  <a:txBody>
                    <a:bodyPr/>
                    <a:lstStyle/>
                    <a:p>
                      <a:pPr algn="ctr" rtl="0" fontAlgn="b"/>
                      <a:r>
                        <a:rPr lang="en-US" sz="1100" b="0" i="0" u="none" strike="noStrike">
                          <a:solidFill>
                            <a:srgbClr val="000000"/>
                          </a:solidFill>
                          <a:effectLst/>
                          <a:latin typeface="Arial" panose="020B0604020202020204" pitchFamily="34" charset="0"/>
                        </a:rPr>
                        <a:t>20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AWUAH WILSON</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REVENUE COLLECTOR</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837.2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66.98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41.86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791.15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90.65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dirty="0">
                          <a:solidFill>
                            <a:srgbClr val="000000"/>
                          </a:solidFill>
                          <a:effectLst/>
                          <a:latin typeface="Arial" panose="020B0604020202020204" pitchFamily="34" charset="0"/>
                        </a:rPr>
                        <a:t>        10,046.40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02486287"/>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7577" y="557349"/>
            <a:ext cx="9318172" cy="496388"/>
          </a:xfrm>
        </p:spPr>
        <p:txBody>
          <a:bodyPr>
            <a:normAutofit/>
          </a:bodyPr>
          <a:lstStyle/>
          <a:p>
            <a:r>
              <a:rPr lang="en-US" sz="2400" dirty="0" smtClean="0">
                <a:latin typeface="Arial" panose="020B0604020202020204" pitchFamily="34" charset="0"/>
                <a:cs typeface="Arial" panose="020B0604020202020204" pitchFamily="34" charset="0"/>
              </a:rPr>
              <a:t>COMPENSATION OF EMPLOYEES-IGF CASUALS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D98713CC-C6AB-4C8A-8AC2-1B60486DCDA6}" type="slidenum">
              <a:rPr lang="en-US" smtClean="0"/>
              <a:t>124</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2572929764"/>
              </p:ext>
            </p:extLst>
          </p:nvPr>
        </p:nvGraphicFramePr>
        <p:xfrm>
          <a:off x="757646" y="1053736"/>
          <a:ext cx="10596154" cy="5030630"/>
        </p:xfrm>
        <a:graphic>
          <a:graphicData uri="http://schemas.openxmlformats.org/drawingml/2006/table">
            <a:tbl>
              <a:tblPr/>
              <a:tblGrid>
                <a:gridCol w="661851"/>
                <a:gridCol w="1975223"/>
                <a:gridCol w="1197665"/>
                <a:gridCol w="762899"/>
                <a:gridCol w="882959"/>
                <a:gridCol w="925004"/>
                <a:gridCol w="672731"/>
                <a:gridCol w="812884"/>
                <a:gridCol w="672731"/>
                <a:gridCol w="910990"/>
                <a:gridCol w="1121217"/>
              </a:tblGrid>
              <a:tr h="302947">
                <a:tc>
                  <a:txBody>
                    <a:bodyPr/>
                    <a:lstStyle/>
                    <a:p>
                      <a:pPr algn="ctr" rtl="0" fontAlgn="b"/>
                      <a:r>
                        <a:rPr lang="en-US" sz="1100" b="0" i="0" u="none" strike="noStrike" dirty="0">
                          <a:solidFill>
                            <a:srgbClr val="000000"/>
                          </a:solidFill>
                          <a:effectLst/>
                          <a:latin typeface="Arial" panose="020B0604020202020204" pitchFamily="34" charset="0"/>
                        </a:rPr>
                        <a:t>21</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EBENEZER AMEYAW</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575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31.63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28.75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543.38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8.64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40.27</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6,900.00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4052">
                <a:tc>
                  <a:txBody>
                    <a:bodyPr/>
                    <a:lstStyle/>
                    <a:p>
                      <a:pPr algn="ctr" rtl="0" fontAlgn="b"/>
                      <a:endParaRPr lang="en-US" sz="1100" b="0" i="0" u="none" strike="noStrike" dirty="0" smtClean="0">
                        <a:solidFill>
                          <a:srgbClr val="000000"/>
                        </a:solidFill>
                        <a:effectLst/>
                        <a:latin typeface="Arial" panose="020B0604020202020204" pitchFamily="34" charset="0"/>
                      </a:endParaRPr>
                    </a:p>
                    <a:p>
                      <a:pPr algn="ctr" rtl="0" fontAlgn="b"/>
                      <a:r>
                        <a:rPr lang="en-US" sz="1100" b="0" i="0" u="none" strike="noStrike" dirty="0" smtClean="0">
                          <a:solidFill>
                            <a:srgbClr val="000000"/>
                          </a:solidFill>
                          <a:effectLst/>
                          <a:latin typeface="Arial" panose="020B0604020202020204" pitchFamily="34" charset="0"/>
                        </a:rPr>
                        <a:t>22</a:t>
                      </a:r>
                      <a:endParaRPr lang="en-US" sz="1100" b="0" i="0" u="none" strike="noStrike" dirty="0">
                        <a:solidFill>
                          <a:srgbClr val="000000"/>
                        </a:solidFill>
                        <a:effectLst/>
                        <a:latin typeface="Arial" panose="020B0604020202020204" pitchFamily="34" charset="0"/>
                      </a:endParaRP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ALFRED PEPRAH</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IT OFFICER</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837.2</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66.98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41.86</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791.15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44.6</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90.65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10,046.40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9250">
                <a:tc>
                  <a:txBody>
                    <a:bodyPr/>
                    <a:lstStyle/>
                    <a:p>
                      <a:pPr algn="ctr" rtl="0" fontAlgn="b"/>
                      <a:r>
                        <a:rPr lang="en-US" sz="1100" b="0" i="0" u="none" strike="noStrike">
                          <a:solidFill>
                            <a:srgbClr val="000000"/>
                          </a:solidFill>
                          <a:effectLst/>
                          <a:latin typeface="Arial" panose="020B0604020202020204" pitchFamily="34" charset="0"/>
                        </a:rPr>
                        <a:t>23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SAMUEL BOATENG BOTAH</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WATCHMAN</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560</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30.8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28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529.2</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7.22</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38.02</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6,720.00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90373">
                <a:tc>
                  <a:txBody>
                    <a:bodyPr/>
                    <a:lstStyle/>
                    <a:p>
                      <a:pPr algn="ctr" rtl="0" fontAlgn="b"/>
                      <a:r>
                        <a:rPr lang="en-US" sz="1100" b="0" i="0" u="none" strike="noStrike">
                          <a:solidFill>
                            <a:srgbClr val="000000"/>
                          </a:solidFill>
                          <a:effectLst/>
                          <a:latin typeface="Arial" panose="020B0604020202020204" pitchFamily="34" charset="0"/>
                        </a:rPr>
                        <a:t>24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HAYFORD ADU-DANSO</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100" b="0" i="0" u="none" strike="noStrike">
                          <a:solidFill>
                            <a:srgbClr val="000000"/>
                          </a:solidFill>
                          <a:effectLst/>
                          <a:latin typeface="Arial" panose="020B0604020202020204" pitchFamily="34" charset="0"/>
                        </a:rPr>
                        <a:t>SUPPORTING STAFF-ACCOUNTS</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837.2</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46.05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66.98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41.86</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791.15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44.6</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90.65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10,046.40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5396">
                <a:tc>
                  <a:txBody>
                    <a:bodyPr/>
                    <a:lstStyle/>
                    <a:p>
                      <a:pPr algn="ctr" rtl="0" fontAlgn="b"/>
                      <a:r>
                        <a:rPr lang="en-US" sz="1000" b="0" i="0" u="none" strike="noStrike">
                          <a:solidFill>
                            <a:srgbClr val="000000"/>
                          </a:solidFill>
                          <a:effectLst/>
                          <a:latin typeface="Arial" panose="020B0604020202020204" pitchFamily="34" charset="0"/>
                        </a:rPr>
                        <a:t>25</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dirty="0">
                          <a:solidFill>
                            <a:srgbClr val="000000"/>
                          </a:solidFill>
                          <a:effectLst/>
                          <a:latin typeface="Arial" panose="020B0604020202020204" pitchFamily="34" charset="0"/>
                        </a:rPr>
                        <a:t>YAW </a:t>
                      </a:r>
                      <a:r>
                        <a:rPr lang="en-US" sz="1000" b="0" i="0" u="none" strike="noStrike" dirty="0" smtClean="0">
                          <a:solidFill>
                            <a:srgbClr val="000000"/>
                          </a:solidFill>
                          <a:effectLst/>
                          <a:latin typeface="Arial" panose="020B0604020202020204" pitchFamily="34" charset="0"/>
                        </a:rPr>
                        <a:t>OWUSU</a:t>
                      </a:r>
                    </a:p>
                    <a:p>
                      <a:pPr algn="l" rtl="0" fontAlgn="b"/>
                      <a:endParaRPr lang="en-US" sz="1000" b="0" i="0" u="none" strike="noStrike" dirty="0">
                        <a:solidFill>
                          <a:srgbClr val="000000"/>
                        </a:solidFill>
                        <a:effectLst/>
                        <a:latin typeface="Arial" panose="020B0604020202020204" pitchFamily="34" charset="0"/>
                      </a:endParaRP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a:solidFill>
                            <a:srgbClr val="000000"/>
                          </a:solidFill>
                          <a:effectLst/>
                          <a:latin typeface="Arial" panose="020B0604020202020204" pitchFamily="34" charset="0"/>
                        </a:rPr>
                        <a:t>CITY GUARD</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460</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25.3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36.8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434.7</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1.64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26.94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5396">
                <a:tc>
                  <a:txBody>
                    <a:bodyPr/>
                    <a:lstStyle/>
                    <a:p>
                      <a:pPr algn="ctr" rtl="0" fontAlgn="b"/>
                      <a:r>
                        <a:rPr lang="en-US" sz="1000" b="0" i="0" u="none" strike="noStrike">
                          <a:solidFill>
                            <a:srgbClr val="000000"/>
                          </a:solidFill>
                          <a:effectLst/>
                          <a:latin typeface="Arial" panose="020B0604020202020204" pitchFamily="34" charset="0"/>
                        </a:rPr>
                        <a:t>26</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dirty="0">
                          <a:solidFill>
                            <a:srgbClr val="000000"/>
                          </a:solidFill>
                          <a:effectLst/>
                          <a:latin typeface="Arial" panose="020B0604020202020204" pitchFamily="34" charset="0"/>
                        </a:rPr>
                        <a:t>SETH BRAKO </a:t>
                      </a:r>
                      <a:r>
                        <a:rPr lang="en-US" sz="1000" b="0" i="0" u="none" strike="noStrike" dirty="0" smtClean="0">
                          <a:solidFill>
                            <a:srgbClr val="000000"/>
                          </a:solidFill>
                          <a:effectLst/>
                          <a:latin typeface="Arial" panose="020B0604020202020204" pitchFamily="34" charset="0"/>
                        </a:rPr>
                        <a:t>ASARE</a:t>
                      </a:r>
                    </a:p>
                    <a:p>
                      <a:pPr algn="l" rtl="0" fontAlgn="b"/>
                      <a:endParaRPr lang="en-US" sz="1000" b="0" i="0" u="none" strike="noStrike" dirty="0">
                        <a:solidFill>
                          <a:srgbClr val="000000"/>
                        </a:solidFill>
                        <a:effectLst/>
                        <a:latin typeface="Arial" panose="020B0604020202020204" pitchFamily="34" charset="0"/>
                      </a:endParaRP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a:solidFill>
                            <a:srgbClr val="000000"/>
                          </a:solidFill>
                          <a:effectLst/>
                          <a:latin typeface="Arial" panose="020B0604020202020204" pitchFamily="34" charset="0"/>
                        </a:rPr>
                        <a:t>CITY GUARD</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460</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25.3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36.8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434.7</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1.64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26.94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181">
                <a:tc>
                  <a:txBody>
                    <a:bodyPr/>
                    <a:lstStyle/>
                    <a:p>
                      <a:pPr algn="ctr" rtl="0" fontAlgn="b"/>
                      <a:r>
                        <a:rPr lang="en-US" sz="1000" b="0" i="0" u="none" strike="noStrike">
                          <a:solidFill>
                            <a:srgbClr val="000000"/>
                          </a:solidFill>
                          <a:effectLst/>
                          <a:latin typeface="Arial" panose="020B0604020202020204" pitchFamily="34" charset="0"/>
                        </a:rPr>
                        <a:t>27</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dirty="0">
                          <a:solidFill>
                            <a:srgbClr val="000000"/>
                          </a:solidFill>
                          <a:effectLst/>
                          <a:latin typeface="Arial" panose="020B0604020202020204" pitchFamily="34" charset="0"/>
                        </a:rPr>
                        <a:t>SOPHIA </a:t>
                      </a:r>
                      <a:r>
                        <a:rPr lang="en-US" sz="1000" b="0" i="0" u="none" strike="noStrike" dirty="0" smtClean="0">
                          <a:solidFill>
                            <a:srgbClr val="000000"/>
                          </a:solidFill>
                          <a:effectLst/>
                          <a:latin typeface="Arial" panose="020B0604020202020204" pitchFamily="34" charset="0"/>
                        </a:rPr>
                        <a:t>OWUSUA</a:t>
                      </a:r>
                      <a:endParaRPr lang="en-US" sz="1000" b="0" i="0" u="none" strike="noStrike" dirty="0">
                        <a:solidFill>
                          <a:srgbClr val="000000"/>
                        </a:solidFill>
                        <a:effectLst/>
                        <a:latin typeface="Arial" panose="020B0604020202020204" pitchFamily="34" charset="0"/>
                      </a:endParaRP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a:solidFill>
                            <a:srgbClr val="000000"/>
                          </a:solidFill>
                          <a:effectLst/>
                          <a:latin typeface="Arial" panose="020B0604020202020204" pitchFamily="34" charset="0"/>
                        </a:rPr>
                        <a:t>CITY GUARD</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460</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25.3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36.8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434.7</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1.64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26.94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5396">
                <a:tc>
                  <a:txBody>
                    <a:bodyPr/>
                    <a:lstStyle/>
                    <a:p>
                      <a:pPr algn="ctr" rtl="0" fontAlgn="b"/>
                      <a:r>
                        <a:rPr lang="en-US" sz="1000" b="0" i="0" u="none" strike="noStrike">
                          <a:solidFill>
                            <a:srgbClr val="000000"/>
                          </a:solidFill>
                          <a:effectLst/>
                          <a:latin typeface="Arial" panose="020B0604020202020204" pitchFamily="34" charset="0"/>
                        </a:rPr>
                        <a:t>28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dirty="0">
                          <a:solidFill>
                            <a:srgbClr val="000000"/>
                          </a:solidFill>
                          <a:effectLst/>
                          <a:latin typeface="Arial" panose="020B0604020202020204" pitchFamily="34" charset="0"/>
                        </a:rPr>
                        <a:t>DICKSON </a:t>
                      </a:r>
                      <a:r>
                        <a:rPr lang="en-US" sz="1000" b="0" i="0" u="none" strike="noStrike" dirty="0" smtClean="0">
                          <a:solidFill>
                            <a:srgbClr val="000000"/>
                          </a:solidFill>
                          <a:effectLst/>
                          <a:latin typeface="Arial" panose="020B0604020202020204" pitchFamily="34" charset="0"/>
                        </a:rPr>
                        <a:t>APPIAH</a:t>
                      </a:r>
                    </a:p>
                    <a:p>
                      <a:pPr algn="l" rtl="0" fontAlgn="b"/>
                      <a:endParaRPr lang="en-US" sz="1000" b="0" i="0" u="none" strike="noStrike" dirty="0">
                        <a:solidFill>
                          <a:srgbClr val="000000"/>
                        </a:solidFill>
                        <a:effectLst/>
                        <a:latin typeface="Arial" panose="020B0604020202020204" pitchFamily="34" charset="0"/>
                      </a:endParaRP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0" i="0" u="none" strike="noStrike">
                          <a:solidFill>
                            <a:srgbClr val="000000"/>
                          </a:solidFill>
                          <a:effectLst/>
                          <a:latin typeface="Arial" panose="020B0604020202020204" pitchFamily="34" charset="0"/>
                        </a:rPr>
                        <a:t>CITY GUARD</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460</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25.3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36.8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434.7</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1.64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0" i="0" u="none" strike="noStrike">
                          <a:solidFill>
                            <a:srgbClr val="000000"/>
                          </a:solidFill>
                          <a:effectLst/>
                          <a:latin typeface="Arial" panose="020B0604020202020204" pitchFamily="34" charset="0"/>
                        </a:rPr>
                        <a:t>26.94</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0" i="0" u="none" strike="noStrike">
                          <a:solidFill>
                            <a:srgbClr val="000000"/>
                          </a:solidFill>
                          <a:effectLst/>
                          <a:latin typeface="Arial" panose="020B0604020202020204" pitchFamily="34" charset="0"/>
                        </a:rPr>
                        <a:t>          5,520.00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4718">
                <a:tc>
                  <a:txBody>
                    <a:bodyPr/>
                    <a:lstStyle/>
                    <a:p>
                      <a:pPr algn="ctr" rtl="0" fontAlgn="b"/>
                      <a:r>
                        <a:rPr lang="en-US" sz="1000" b="1" i="0" u="none" strike="noStrike">
                          <a:solidFill>
                            <a:srgbClr val="000000"/>
                          </a:solidFill>
                          <a:effectLst/>
                          <a:latin typeface="Arial" panose="020B0604020202020204" pitchFamily="34" charset="0"/>
                        </a:rPr>
                        <a:t>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TOTAL</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b"/>
                      <a:r>
                        <a:rPr lang="en-US" sz="1000" b="1" i="0" u="none" strike="noStrike">
                          <a:solidFill>
                            <a:srgbClr val="000000"/>
                          </a:solidFill>
                          <a:effectLst/>
                          <a:latin typeface="Arial" panose="020B0604020202020204" pitchFamily="34" charset="0"/>
                        </a:rPr>
                        <a:t>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16,258.20</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894.23</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1,300.68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812.91</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15,481.68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376.98</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000" b="1" i="0" u="none" strike="noStrike">
                          <a:solidFill>
                            <a:srgbClr val="000000"/>
                          </a:solidFill>
                          <a:effectLst/>
                          <a:latin typeface="Arial" panose="020B0604020202020204" pitchFamily="34" charset="0"/>
                        </a:rPr>
                        <a:t>1,153.51</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sz="1100" b="1" i="0" u="none" strike="noStrike">
                          <a:solidFill>
                            <a:srgbClr val="000000"/>
                          </a:solidFill>
                          <a:effectLst/>
                          <a:latin typeface="Arial" panose="020B0604020202020204" pitchFamily="34" charset="0"/>
                        </a:rPr>
                        <a:t>      195,098.40 </a:t>
                      </a:r>
                    </a:p>
                  </a:txBody>
                  <a:tcPr marL="7451" marR="7451" marT="745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6415">
                <a:tc>
                  <a:txBody>
                    <a:bodyPr/>
                    <a:lstStyle/>
                    <a:p>
                      <a:pPr algn="ctr"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800" b="0" i="0" u="none" strike="noStrike">
                          <a:solidFill>
                            <a:srgbClr val="000000"/>
                          </a:solidFill>
                          <a:effectLst/>
                          <a:latin typeface="Arial" panose="020B0604020202020204" pitchFamily="34" charset="0"/>
                        </a:rPr>
                        <a:t> </a:t>
                      </a:r>
                    </a:p>
                  </a:txBody>
                  <a:tcPr marL="7451" marR="7451" marT="7451" marB="0" anchor="b">
                    <a:lnL>
                      <a:noFill/>
                    </a:lnL>
                    <a:lnR>
                      <a:noFill/>
                    </a:lnR>
                    <a:lnT w="6350" cap="flat" cmpd="sng" algn="ctr">
                      <a:solidFill>
                        <a:srgbClr val="000000"/>
                      </a:solidFill>
                      <a:prstDash val="solid"/>
                      <a:round/>
                      <a:headEnd type="none" w="med" len="med"/>
                      <a:tailEnd type="none" w="med" len="med"/>
                    </a:lnT>
                    <a:lnB>
                      <a:noFill/>
                    </a:lnB>
                  </a:tcPr>
                </a:tc>
              </a:tr>
              <a:tr h="343261">
                <a:tc>
                  <a:txBody>
                    <a:bodyPr/>
                    <a:lstStyle/>
                    <a:p>
                      <a:pPr algn="ctr"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rtl="0" fontAlgn="b"/>
                      <a:r>
                        <a:rPr lang="en-US" sz="1100" b="1" i="0" u="none" strike="noStrike" dirty="0">
                          <a:solidFill>
                            <a:schemeClr val="tx1"/>
                          </a:solidFill>
                          <a:effectLst/>
                          <a:latin typeface="Arial" panose="020B0604020202020204" pitchFamily="34" charset="0"/>
                        </a:rPr>
                        <a:t>PREPARED BY</a:t>
                      </a:r>
                    </a:p>
                  </a:txBody>
                  <a:tcPr marL="7451" marR="7451" marT="7451" marB="0" anchor="b">
                    <a:lnL>
                      <a:noFill/>
                    </a:lnL>
                    <a:lnR>
                      <a:noFill/>
                    </a:lnR>
                    <a:lnT>
                      <a:noFill/>
                    </a:lnT>
                    <a:lnB>
                      <a:noFill/>
                    </a:lnB>
                  </a:tcPr>
                </a:tc>
                <a:tc>
                  <a:txBody>
                    <a:bodyPr/>
                    <a:lstStyle/>
                    <a:p>
                      <a:pPr algn="l"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ctr"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ctr"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ctr"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gridSpan="2">
                  <a:txBody>
                    <a:bodyPr/>
                    <a:lstStyle/>
                    <a:p>
                      <a:pPr algn="l" rtl="0" fontAlgn="b"/>
                      <a:r>
                        <a:rPr lang="en-US" sz="1100" b="1" i="0" u="none" strike="noStrike">
                          <a:solidFill>
                            <a:schemeClr val="tx1"/>
                          </a:solidFill>
                          <a:effectLst/>
                          <a:latin typeface="Arial" panose="020B0604020202020204" pitchFamily="34" charset="0"/>
                        </a:rPr>
                        <a:t>AUDITED BY</a:t>
                      </a:r>
                    </a:p>
                  </a:txBody>
                  <a:tcPr marL="7451" marR="7451" marT="7451" marB="0" anchor="b">
                    <a:lnL>
                      <a:noFill/>
                    </a:lnL>
                    <a:lnR>
                      <a:noFill/>
                    </a:lnR>
                    <a:lnT>
                      <a:noFill/>
                    </a:lnT>
                    <a:lnB>
                      <a:noFill/>
                    </a:lnB>
                  </a:tcPr>
                </a:tc>
                <a:tc hMerge="1">
                  <a:txBody>
                    <a:bodyPr/>
                    <a:lstStyle/>
                    <a:p>
                      <a:endParaRPr lang="en-US"/>
                    </a:p>
                  </a:txBody>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endParaRPr>
                    </a:p>
                  </a:txBody>
                  <a:tcPr marL="7451" marR="7451" marT="7451" marB="0" anchor="b">
                    <a:lnL>
                      <a:noFill/>
                    </a:lnL>
                    <a:lnR>
                      <a:noFill/>
                    </a:lnR>
                    <a:lnT>
                      <a:noFill/>
                    </a:lnT>
                    <a:lnB>
                      <a:noFill/>
                    </a:lnB>
                  </a:tcPr>
                </a:tc>
              </a:tr>
              <a:tr h="266415">
                <a:tc>
                  <a:txBody>
                    <a:bodyPr/>
                    <a:lstStyle/>
                    <a:p>
                      <a:pPr algn="ctr"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ctr"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gridSpan="2">
                  <a:txBody>
                    <a:bodyPr/>
                    <a:lstStyle/>
                    <a:p>
                      <a:pPr algn="ctr"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hMerge="1">
                  <a:txBody>
                    <a:bodyPr/>
                    <a:lstStyle/>
                    <a:p>
                      <a:endParaRPr lang="en-US"/>
                    </a:p>
                  </a:txBody>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rgbClr val="000000"/>
                        </a:solidFill>
                        <a:effectLst/>
                        <a:latin typeface="Arial" panose="020B0604020202020204" pitchFamily="34" charset="0"/>
                      </a:endParaRPr>
                    </a:p>
                  </a:txBody>
                  <a:tcPr marL="7451" marR="7451" marT="7451" marB="0" anchor="b">
                    <a:lnL>
                      <a:noFill/>
                    </a:lnL>
                    <a:lnR>
                      <a:noFill/>
                    </a:lnR>
                    <a:lnT>
                      <a:noFill/>
                    </a:lnT>
                    <a:lnB>
                      <a:noFill/>
                    </a:lnB>
                  </a:tcPr>
                </a:tc>
              </a:tr>
              <a:tr h="665508">
                <a:tc>
                  <a:txBody>
                    <a:bodyPr/>
                    <a:lstStyle/>
                    <a:p>
                      <a:pPr algn="ctr"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rtl="0" fontAlgn="b"/>
                      <a:r>
                        <a:rPr lang="en-US" sz="1000" b="1" i="0" u="none" strike="noStrike">
                          <a:solidFill>
                            <a:schemeClr val="tx1"/>
                          </a:solidFill>
                          <a:effectLst/>
                          <a:latin typeface="Arial" panose="020B0604020202020204" pitchFamily="34" charset="0"/>
                        </a:rPr>
                        <a:t>SAMUEL KWAME ASANE</a:t>
                      </a: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dirty="0">
                        <a:solidFill>
                          <a:schemeClr val="tx1"/>
                        </a:solidFill>
                        <a:effectLst/>
                        <a:latin typeface="Arial" panose="020B0604020202020204" pitchFamily="34" charset="0"/>
                      </a:endParaRPr>
                    </a:p>
                  </a:txBody>
                  <a:tcPr marL="7451" marR="7451" marT="7451" marB="0" anchor="b">
                    <a:lnL>
                      <a:noFill/>
                    </a:lnL>
                    <a:lnR>
                      <a:noFill/>
                    </a:lnR>
                    <a:lnT>
                      <a:noFill/>
                    </a:lnT>
                    <a:lnB>
                      <a:noFill/>
                    </a:lnB>
                  </a:tcPr>
                </a:tc>
                <a:tc gridSpan="2">
                  <a:txBody>
                    <a:bodyPr/>
                    <a:lstStyle/>
                    <a:p>
                      <a:pPr algn="l" rtl="0" fontAlgn="b"/>
                      <a:r>
                        <a:rPr lang="en-US" sz="1100" b="1" i="0" u="none" strike="noStrike" dirty="0">
                          <a:solidFill>
                            <a:schemeClr val="tx1"/>
                          </a:solidFill>
                          <a:effectLst/>
                          <a:latin typeface="Arial" panose="020B0604020202020204" pitchFamily="34" charset="0"/>
                        </a:rPr>
                        <a:t>MOHAMMED ALI</a:t>
                      </a:r>
                    </a:p>
                  </a:txBody>
                  <a:tcPr marL="7451" marR="7451" marT="7451" marB="0" anchor="b">
                    <a:lnL>
                      <a:noFill/>
                    </a:lnL>
                    <a:lnR>
                      <a:noFill/>
                    </a:lnR>
                    <a:lnT>
                      <a:noFill/>
                    </a:lnT>
                    <a:lnB>
                      <a:noFill/>
                    </a:lnB>
                  </a:tcPr>
                </a:tc>
                <a:tc hMerge="1">
                  <a:txBody>
                    <a:bodyPr/>
                    <a:lstStyle/>
                    <a:p>
                      <a:endParaRPr lang="en-US"/>
                    </a:p>
                  </a:txBody>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dirty="0">
                        <a:solidFill>
                          <a:srgbClr val="000000"/>
                        </a:solidFill>
                        <a:effectLst/>
                        <a:latin typeface="Arial" panose="020B0604020202020204" pitchFamily="34" charset="0"/>
                      </a:endParaRPr>
                    </a:p>
                  </a:txBody>
                  <a:tcPr marL="7451" marR="7451" marT="7451" marB="0" anchor="b">
                    <a:lnL>
                      <a:noFill/>
                    </a:lnL>
                    <a:lnR>
                      <a:noFill/>
                    </a:lnR>
                    <a:lnT>
                      <a:noFill/>
                    </a:lnT>
                    <a:lnB>
                      <a:noFill/>
                    </a:lnB>
                  </a:tcPr>
                </a:tc>
              </a:tr>
              <a:tr h="483368">
                <a:tc>
                  <a:txBody>
                    <a:bodyPr/>
                    <a:lstStyle/>
                    <a:p>
                      <a:pPr algn="ctr"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gridSpan="2">
                  <a:txBody>
                    <a:bodyPr/>
                    <a:lstStyle/>
                    <a:p>
                      <a:pPr algn="l" rtl="0" fontAlgn="b"/>
                      <a:r>
                        <a:rPr lang="en-US" sz="1000" b="1" i="0" u="none" strike="noStrike">
                          <a:solidFill>
                            <a:schemeClr val="tx1"/>
                          </a:solidFill>
                          <a:effectLst/>
                          <a:latin typeface="Arial" panose="020B0604020202020204" pitchFamily="34" charset="0"/>
                        </a:rPr>
                        <a:t>(HUMAN RESOURCE MANAGER)</a:t>
                      </a:r>
                    </a:p>
                  </a:txBody>
                  <a:tcPr marL="7451" marR="7451" marT="7451" marB="0" anchor="b">
                    <a:lnL>
                      <a:noFill/>
                    </a:lnL>
                    <a:lnR>
                      <a:noFill/>
                    </a:lnR>
                    <a:lnT>
                      <a:noFill/>
                    </a:lnT>
                    <a:lnB>
                      <a:noFill/>
                    </a:lnB>
                  </a:tcPr>
                </a:tc>
                <a:tc hMerge="1">
                  <a:txBody>
                    <a:bodyPr/>
                    <a:lstStyle/>
                    <a:p>
                      <a:endParaRPr lang="en-US"/>
                    </a:p>
                  </a:txBody>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a:txBody>
                    <a:bodyPr/>
                    <a:lstStyle/>
                    <a:p>
                      <a:pPr algn="l" fontAlgn="b"/>
                      <a:endParaRPr lang="en-US" sz="1800" b="0" i="0" u="none" strike="noStrike">
                        <a:solidFill>
                          <a:schemeClr val="tx1"/>
                        </a:solidFill>
                        <a:effectLst/>
                        <a:latin typeface="Arial" panose="020B0604020202020204" pitchFamily="34" charset="0"/>
                      </a:endParaRPr>
                    </a:p>
                  </a:txBody>
                  <a:tcPr marL="7451" marR="7451" marT="7451" marB="0" anchor="b">
                    <a:lnL>
                      <a:noFill/>
                    </a:lnL>
                    <a:lnR>
                      <a:noFill/>
                    </a:lnR>
                    <a:lnT>
                      <a:noFill/>
                    </a:lnT>
                    <a:lnB>
                      <a:noFill/>
                    </a:lnB>
                  </a:tcPr>
                </a:tc>
                <a:tc gridSpan="3">
                  <a:txBody>
                    <a:bodyPr/>
                    <a:lstStyle/>
                    <a:p>
                      <a:pPr algn="l" rtl="0" fontAlgn="b"/>
                      <a:r>
                        <a:rPr lang="en-US" sz="1100" b="1" i="0" u="none" strike="noStrike" dirty="0">
                          <a:solidFill>
                            <a:schemeClr val="tx1"/>
                          </a:solidFill>
                          <a:effectLst/>
                          <a:latin typeface="Arial" panose="020B0604020202020204" pitchFamily="34" charset="0"/>
                        </a:rPr>
                        <a:t>(INTERNAL AUDITOR)</a:t>
                      </a:r>
                    </a:p>
                  </a:txBody>
                  <a:tcPr marL="7451" marR="7451" marT="745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1800" b="0" i="0" u="none" strike="noStrike" dirty="0">
                        <a:solidFill>
                          <a:srgbClr val="000000"/>
                        </a:solidFill>
                        <a:effectLst/>
                        <a:latin typeface="Arial" panose="020B0604020202020204" pitchFamily="34" charset="0"/>
                      </a:endParaRPr>
                    </a:p>
                  </a:txBody>
                  <a:tcPr marL="7451" marR="7451" marT="7451" marB="0" anchor="b">
                    <a:lnL>
                      <a:noFill/>
                    </a:lnL>
                    <a:lnR>
                      <a:noFill/>
                    </a:lnR>
                    <a:lnT>
                      <a:noFill/>
                    </a:lnT>
                    <a:lnB>
                      <a:noFill/>
                    </a:lnB>
                  </a:tcPr>
                </a:tc>
              </a:tr>
            </a:tbl>
          </a:graphicData>
        </a:graphic>
      </p:graphicFrame>
    </p:spTree>
    <p:extLst>
      <p:ext uri="{BB962C8B-B14F-4D97-AF65-F5344CB8AC3E}">
        <p14:creationId xmlns:p14="http://schemas.microsoft.com/office/powerpoint/2010/main" val="87574180"/>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latin typeface="Arial" panose="020B0604020202020204" pitchFamily="34" charset="0"/>
                <a:cs typeface="Arial" panose="020B0604020202020204" pitchFamily="34" charset="0"/>
              </a:rPr>
              <a:t>THANK YOU</a:t>
            </a:r>
            <a:endParaRPr lang="en-US" b="1" dirty="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98713CC-C6AB-4C8A-8AC2-1B60486DCDA6}" type="slidenum">
              <a:rPr lang="en-US" smtClean="0"/>
              <a:t>125</a:t>
            </a:fld>
            <a:endParaRPr lang="en-US"/>
          </a:p>
        </p:txBody>
      </p:sp>
    </p:spTree>
    <p:extLst>
      <p:ext uri="{BB962C8B-B14F-4D97-AF65-F5344CB8AC3E}">
        <p14:creationId xmlns:p14="http://schemas.microsoft.com/office/powerpoint/2010/main" val="36580528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8390</TotalTime>
  <Words>18719</Words>
  <Application>Microsoft Office PowerPoint</Application>
  <PresentationFormat>Widescreen</PresentationFormat>
  <Paragraphs>10481</Paragraphs>
  <Slides>126</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126</vt:i4>
      </vt:variant>
    </vt:vector>
  </HeadingPairs>
  <TitlesOfParts>
    <vt:vector size="136" baseType="lpstr">
      <vt:lpstr>Arial Unicode MS</vt:lpstr>
      <vt:lpstr>Arial</vt:lpstr>
      <vt:lpstr>Calibri</vt:lpstr>
      <vt:lpstr>Calibri Light</vt:lpstr>
      <vt:lpstr>Cambria</vt:lpstr>
      <vt:lpstr>Symbol</vt:lpstr>
      <vt:lpstr>Times New Roman</vt:lpstr>
      <vt:lpstr>Wingdings</vt:lpstr>
      <vt:lpstr>Office Theme</vt:lpstr>
      <vt:lpstr>1_Office Theme</vt:lpstr>
      <vt:lpstr>PowerPoint Presentation</vt:lpstr>
      <vt:lpstr>STRATEGIC OVERVIEW OF BNDA  </vt:lpstr>
      <vt:lpstr>  STRATEGIC OVERVIEW OF BNDA</vt:lpstr>
      <vt:lpstr>STRATEGIC OVERVIEW OF BNDA</vt:lpstr>
      <vt:lpstr>STRATEGIC OVERVIEW OF BNDA  </vt:lpstr>
      <vt:lpstr>STRATEGIC OVERVIEW OF BNDA  </vt:lpstr>
      <vt:lpstr>STRATEGIC OVERVIEW OF BNDA  </vt:lpstr>
      <vt:lpstr>STRATEGIC OVERVIEW OF BNDA  </vt:lpstr>
      <vt:lpstr>PowerPoint Presentation</vt:lpstr>
      <vt:lpstr>STRATEGIC OVERVIEW OF BNDA</vt:lpstr>
      <vt:lpstr>BNDA ADOPTED POLICY OBJECTIVES FOR 2023</vt:lpstr>
      <vt:lpstr>Financial Performance-Revenue</vt:lpstr>
      <vt:lpstr>Financial Performance-Revenue</vt:lpstr>
      <vt:lpstr>Financial Performance Expenditure</vt:lpstr>
      <vt:lpstr>Financial Performance-Expenditure</vt:lpstr>
      <vt:lpstr>2023 Budget Programme Performance</vt:lpstr>
      <vt:lpstr>2023 Key projects and programmes from all funding sources</vt:lpstr>
      <vt:lpstr>PowerPoint Presentation</vt:lpstr>
      <vt:lpstr>Key Achievements (2023)</vt:lpstr>
      <vt:lpstr>COMPLETED DISTRICT MAGISTRATE’S RESIDENCE AT NEW ABIREM</vt:lpstr>
      <vt:lpstr>COMPLETED CIRCUIT COURT IN  NEW ABIREM</vt:lpstr>
      <vt:lpstr>DISTRIBUTED PALM NUT AND COCONUT SEEDLINGS</vt:lpstr>
      <vt:lpstr>DISTRIBUTED SANITARY PADS TO SCHOOL CHILDREN</vt:lpstr>
      <vt:lpstr>COMPLETED MPINTIMPI CHPs COMPOUND </vt:lpstr>
      <vt:lpstr>COMPLETED  HEALTH CENTRE AT AKOASE </vt:lpstr>
      <vt:lpstr>DISTRIBUTED DUAL DESK </vt:lpstr>
      <vt:lpstr>Policy Outcome Indicators and Targets</vt:lpstr>
      <vt:lpstr>SANITATION BUDGET PERFORMANCE</vt:lpstr>
      <vt:lpstr>DP SUPPORTED PROGRAMME</vt:lpstr>
      <vt:lpstr>DP SUPPORTED PROGRAMME</vt:lpstr>
      <vt:lpstr>DP SUPPORTED PROGRAMME</vt:lpstr>
      <vt:lpstr>Government Flagship Projects or Programmes</vt:lpstr>
      <vt:lpstr>Government Flagship Projects or Programmes</vt:lpstr>
      <vt:lpstr>PowerPoint Presentation</vt:lpstr>
      <vt:lpstr>MMDA  ADOPTED POLICY OBJECTIVES FOR 2024</vt:lpstr>
      <vt:lpstr>Policy Outcome Indicators and Targets </vt:lpstr>
      <vt:lpstr>2024-2027 Revenue Projections-IGF only</vt:lpstr>
      <vt:lpstr>2024-2027 Revenue Projections-All Revenue Sources</vt:lpstr>
      <vt:lpstr>Expenditure By Budget Programme And Economic Classification-all Funding sources</vt:lpstr>
      <vt:lpstr>Government Flagship Projects or Programmes for 2024</vt:lpstr>
      <vt:lpstr>Government Flagship Projects or Programmes for 2024</vt:lpstr>
      <vt:lpstr>PowerPoint Presentation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Key Project For 2024 and Corresponding Cost and Justification</vt:lpstr>
      <vt:lpstr>Sanitation Budget</vt:lpstr>
      <vt:lpstr>DP SUPPORTED PROGRAMME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COMPENSATION OF EMPLOYEES-IGF CASUALS</vt:lpstr>
      <vt:lpstr>COMPENSATION OF EMPLOYEES-IGF CASUALS</vt:lpstr>
      <vt:lpstr>COMPENSATION OF EMPLOYEES-IGF CASUALS</vt:lpstr>
      <vt:lpstr>THANK YOU</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EMMANUEL ADJALO</dc:creator>
  <cp:lastModifiedBy>Microsoft account</cp:lastModifiedBy>
  <cp:revision>636</cp:revision>
  <cp:lastPrinted>2024-03-13T13:42:51Z</cp:lastPrinted>
  <dcterms:created xsi:type="dcterms:W3CDTF">2023-09-19T13:39:14Z</dcterms:created>
  <dcterms:modified xsi:type="dcterms:W3CDTF">2024-04-15T12:09:28Z</dcterms:modified>
</cp:coreProperties>
</file>